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tags/tag64.xml" ContentType="application/vnd.openxmlformats-officedocument.presentationml.tags+xml"/>
  <Override PartName="/ppt/notesSlides/notesSlide3.xml" ContentType="application/vnd.openxmlformats-officedocument.presentationml.notesSlide+xml"/>
  <Override PartName="/ppt/tags/tag65.xml" ContentType="application/vnd.openxmlformats-officedocument.presentationml.tags+xml"/>
  <Override PartName="/ppt/notesSlides/notesSlide4.xml" ContentType="application/vnd.openxmlformats-officedocument.presentationml.notesSlide+xml"/>
  <Override PartName="/ppt/tags/tag66.xml" ContentType="application/vnd.openxmlformats-officedocument.presentationml.tags+xml"/>
  <Override PartName="/ppt/notesSlides/notesSlide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handoutMasterIdLst>
    <p:handoutMasterId r:id="rId14"/>
  </p:handoutMasterIdLst>
  <p:sldIdLst>
    <p:sldId id="267" r:id="rId2"/>
    <p:sldId id="272" r:id="rId3"/>
    <p:sldId id="274" r:id="rId4"/>
    <p:sldId id="282" r:id="rId5"/>
    <p:sldId id="276" r:id="rId6"/>
    <p:sldId id="278" r:id="rId7"/>
    <p:sldId id="260" r:id="rId8"/>
    <p:sldId id="288" r:id="rId9"/>
    <p:sldId id="289" r:id="rId10"/>
    <p:sldId id="262" r:id="rId11"/>
    <p:sldId id="281" r:id="rId12"/>
  </p:sldIdLst>
  <p:sldSz cx="7556500" cy="10691813"/>
  <p:notesSz cx="6858000" cy="9144000"/>
  <p:embeddedFontLst>
    <p:embeddedFont>
      <p:font typeface="微软雅黑" panose="020B0503020204020204" pitchFamily="34" charset="-122"/>
      <p:regular r:id="rId15"/>
      <p:bold r:id="rId16"/>
    </p:embeddedFont>
    <p:embeddedFont>
      <p:font typeface="Aharoni" panose="02010803020104030203" pitchFamily="2" charset="-79"/>
      <p:bold r:id="rId17"/>
    </p:embeddedFont>
    <p:embeddedFont>
      <p:font typeface="Calibri" panose="020F0502020204030204" pitchFamily="34" charset="0"/>
      <p:regular r:id="rId18"/>
      <p:bold r:id="rId19"/>
      <p:italic r:id="rId20"/>
      <p:boldItalic r:id="rId2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p15:clr>
            <a:srgbClr val="A4A3A4"/>
          </p15:clr>
        </p15:guide>
        <p15:guide id="2" pos="23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5" autoAdjust="0"/>
    <p:restoredTop sz="94660"/>
  </p:normalViewPr>
  <p:slideViewPr>
    <p:cSldViewPr snapToGrid="0">
      <p:cViewPr>
        <p:scale>
          <a:sx n="92" d="100"/>
          <a:sy n="92" d="100"/>
        </p:scale>
        <p:origin x="2216" y="144"/>
      </p:cViewPr>
      <p:guideLst>
        <p:guide orient="horz" pos="3367"/>
        <p:guide pos="2333"/>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2021/8/17</a:t>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2021/8/17</a:t>
            </a:fld>
            <a:endParaRPr lang="zh-CN" altLang="en-US"/>
          </a:p>
        </p:txBody>
      </p:sp>
      <p:sp>
        <p:nvSpPr>
          <p:cNvPr id="4" name="幻灯片图像占位符 3"/>
          <p:cNvSpPr>
            <a:spLocks noGrp="1" noRot="1" noChangeAspect="1"/>
          </p:cNvSpPr>
          <p:nvPr>
            <p:ph type="sldImg" idx="2"/>
          </p:nvPr>
        </p:nvSpPr>
        <p:spPr>
          <a:xfrm>
            <a:off x="2338474" y="1143000"/>
            <a:ext cx="2181052"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338388" y="1143000"/>
            <a:ext cx="21812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415182" y="4035460"/>
            <a:ext cx="6726037" cy="1401916"/>
          </a:xfrm>
        </p:spPr>
        <p:txBody>
          <a:bodyPr lIns="101600" tIns="38100" rIns="25400" bIns="38100" anchor="t" anchorCtr="0">
            <a:noAutofit/>
          </a:bodyPr>
          <a:lstStyle>
            <a:lvl1pPr algn="ctr">
              <a:defRPr sz="446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415182" y="5560098"/>
            <a:ext cx="6726037" cy="1482705"/>
          </a:xfrm>
        </p:spPr>
        <p:txBody>
          <a:bodyPr lIns="101600" tIns="38100" rIns="76200" bIns="38100">
            <a:noAutofit/>
          </a:bodyPr>
          <a:lstStyle>
            <a:lvl1pPr marL="0" indent="0" algn="ctr" eaLnBrk="1" fontAlgn="auto" latinLnBrk="0" hangingPunct="1">
              <a:lnSpc>
                <a:spcPct val="100000"/>
              </a:lnSpc>
              <a:buNone/>
              <a:defRPr sz="1985" u="none" strike="noStrike" kern="1200" cap="none" spc="200" normalizeH="0" baseline="0">
                <a:solidFill>
                  <a:schemeClr val="tx1"/>
                </a:solidFill>
                <a:uFillTx/>
              </a:defRPr>
            </a:lvl1pPr>
            <a:lvl2pPr marL="377825" indent="0" algn="ctr">
              <a:buNone/>
              <a:defRPr sz="1655"/>
            </a:lvl2pPr>
            <a:lvl3pPr marL="755650" indent="0" algn="ctr">
              <a:buNone/>
              <a:defRPr sz="1485"/>
            </a:lvl3pPr>
            <a:lvl4pPr marL="1133475" indent="0" algn="ctr">
              <a:buNone/>
              <a:defRPr sz="1320"/>
            </a:lvl4pPr>
            <a:lvl5pPr marL="1511300" indent="0" algn="ctr">
              <a:buNone/>
              <a:defRPr sz="1320"/>
            </a:lvl5pPr>
            <a:lvl6pPr marL="1889125" indent="0" algn="ctr">
              <a:buNone/>
              <a:defRPr sz="1320"/>
            </a:lvl6pPr>
            <a:lvl7pPr marL="2266950" indent="0" algn="ctr">
              <a:buNone/>
              <a:defRPr sz="1320"/>
            </a:lvl7pPr>
            <a:lvl8pPr marL="2644775" indent="0" algn="ctr">
              <a:buNone/>
              <a:defRPr sz="1320"/>
            </a:lvl8pPr>
            <a:lvl9pPr marL="3022600" indent="0" algn="ctr">
              <a:buNone/>
              <a:defRPr sz="132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2021/8/17</a:t>
            </a:fld>
            <a:endParaRPr lang="zh-CN" altLang="en-US"/>
          </a:p>
        </p:txBody>
      </p:sp>
      <p:sp>
        <p:nvSpPr>
          <p:cNvPr id="17" name="页脚占位符 16"/>
          <p:cNvSpPr>
            <a:spLocks noGrp="1"/>
          </p:cNvSpPr>
          <p:nvPr>
            <p:ph type="ftr" sz="quarter" idx="11"/>
            <p:custDataLst>
              <p:tags r:id="rId4"/>
            </p:custDataLst>
          </p:nvPr>
        </p:nvSpPr>
        <p:spPr/>
        <p:txBody>
          <a:bodyPr/>
          <a:lstStyle/>
          <a:p>
            <a:r>
              <a:rPr lang="zh-CN" altLang="en-US" dirty="0"/>
              <a:t>13760307035</a:t>
            </a:r>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2021/8/17</a:t>
            </a:fld>
            <a:endParaRPr lang="zh-CN" altLang="en-US"/>
          </a:p>
        </p:txBody>
      </p:sp>
      <p:sp>
        <p:nvSpPr>
          <p:cNvPr id="4" name="页脚占位符 3"/>
          <p:cNvSpPr>
            <a:spLocks noGrp="1"/>
          </p:cNvSpPr>
          <p:nvPr>
            <p:ph type="ftr" sz="quarter" idx="11"/>
            <p:custDataLst>
              <p:tags r:id="rId2"/>
            </p:custDataLst>
          </p:nvPr>
        </p:nvSpPr>
        <p:spPr/>
        <p:txBody>
          <a:bodyPr/>
          <a:lstStyle/>
          <a:p>
            <a:r>
              <a:rPr lang="zh-CN" altLang="en-US"/>
              <a:t>13760307035</a:t>
            </a:r>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415212" y="1485081"/>
            <a:ext cx="6726037" cy="785800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2021/8/17</a:t>
            </a:fld>
            <a:endParaRPr lang="zh-CN" altLang="en-US"/>
          </a:p>
        </p:txBody>
      </p:sp>
      <p:sp>
        <p:nvSpPr>
          <p:cNvPr id="4" name="页脚占位符 3"/>
          <p:cNvSpPr>
            <a:spLocks noGrp="1"/>
          </p:cNvSpPr>
          <p:nvPr>
            <p:ph type="ftr" sz="quarter" idx="11"/>
            <p:custDataLst>
              <p:tags r:id="rId2"/>
            </p:custDataLst>
          </p:nvPr>
        </p:nvSpPr>
        <p:spPr/>
        <p:txBody>
          <a:bodyPr/>
          <a:lstStyle/>
          <a:p>
            <a:r>
              <a:rPr lang="zh-CN" altLang="en-US"/>
              <a:t>13760307035</a:t>
            </a:r>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415182" y="4035460"/>
            <a:ext cx="6726037" cy="1401916"/>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446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15182" y="673543"/>
            <a:ext cx="6726037" cy="1010315"/>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415182" y="2020629"/>
            <a:ext cx="6726037" cy="7860115"/>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2021/8/17</a:t>
            </a:fld>
            <a:endParaRPr lang="zh-CN" altLang="en-US"/>
          </a:p>
        </p:txBody>
      </p:sp>
      <p:sp>
        <p:nvSpPr>
          <p:cNvPr id="5" name="页脚占位符 4"/>
          <p:cNvSpPr>
            <a:spLocks noGrp="1"/>
          </p:cNvSpPr>
          <p:nvPr>
            <p:ph type="ftr" sz="quarter" idx="11"/>
            <p:custDataLst>
              <p:tags r:id="rId4"/>
            </p:custDataLst>
          </p:nvPr>
        </p:nvSpPr>
        <p:spPr/>
        <p:txBody>
          <a:bodyPr/>
          <a:lstStyle/>
          <a:p>
            <a:r>
              <a:rPr lang="zh-CN" altLang="en-US"/>
              <a:t>13760307035</a:t>
            </a: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15212" y="5938295"/>
            <a:ext cx="6726037" cy="974213"/>
          </a:xfrm>
        </p:spPr>
        <p:txBody>
          <a:bodyPr lIns="101600" tIns="38100" rIns="63500" bIns="38100" anchor="t" anchorCtr="0">
            <a:noAutofit/>
          </a:bodyPr>
          <a:lstStyle>
            <a:lvl1pPr>
              <a:defRPr sz="2975"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415208" y="7034276"/>
            <a:ext cx="6726037" cy="1680716"/>
          </a:xfrm>
        </p:spPr>
        <p:txBody>
          <a:bodyPr lIns="101600" tIns="38100" rIns="76200" bIns="38100">
            <a:noAutofit/>
          </a:bodyPr>
          <a:lstStyle>
            <a:lvl1pPr marL="0" indent="0" eaLnBrk="1" fontAlgn="auto" latinLnBrk="0" hangingPunct="1">
              <a:buNone/>
              <a:defRPr kumimoji="0" lang="zh-CN" altLang="en-US" sz="1320" b="0" i="0" u="none" strike="noStrike" kern="1200" cap="none" spc="150" normalizeH="0" baseline="0" noProof="1">
                <a:solidFill>
                  <a:schemeClr val="tx1"/>
                </a:solidFill>
                <a:uFillTx/>
                <a:latin typeface="+mn-lt"/>
                <a:ea typeface="+mn-ea"/>
                <a:cs typeface="+mn-cs"/>
                <a:sym typeface="+mn-ea"/>
              </a:defRPr>
            </a:lvl1pPr>
            <a:lvl2pPr marL="377825" indent="0">
              <a:buNone/>
              <a:defRPr sz="1655">
                <a:solidFill>
                  <a:schemeClr val="tx1">
                    <a:tint val="75000"/>
                  </a:schemeClr>
                </a:solidFill>
              </a:defRPr>
            </a:lvl2pPr>
            <a:lvl3pPr marL="755650" indent="0">
              <a:buNone/>
              <a:defRPr sz="1485">
                <a:solidFill>
                  <a:schemeClr val="tx1">
                    <a:tint val="75000"/>
                  </a:schemeClr>
                </a:solidFill>
              </a:defRPr>
            </a:lvl3pPr>
            <a:lvl4pPr marL="1133475" indent="0">
              <a:buNone/>
              <a:defRPr sz="1320">
                <a:solidFill>
                  <a:schemeClr val="tx1">
                    <a:tint val="75000"/>
                  </a:schemeClr>
                </a:solidFill>
              </a:defRPr>
            </a:lvl4pPr>
            <a:lvl5pPr marL="1511300" indent="0">
              <a:buNone/>
              <a:defRPr sz="1320">
                <a:solidFill>
                  <a:schemeClr val="tx1">
                    <a:tint val="75000"/>
                  </a:schemeClr>
                </a:solidFill>
              </a:defRPr>
            </a:lvl5pPr>
            <a:lvl6pPr marL="1889125" indent="0">
              <a:buNone/>
              <a:defRPr sz="1320">
                <a:solidFill>
                  <a:schemeClr val="tx1">
                    <a:tint val="75000"/>
                  </a:schemeClr>
                </a:solidFill>
              </a:defRPr>
            </a:lvl6pPr>
            <a:lvl7pPr marL="2266950" indent="0">
              <a:buNone/>
              <a:defRPr sz="1320">
                <a:solidFill>
                  <a:schemeClr val="tx1">
                    <a:tint val="75000"/>
                  </a:schemeClr>
                </a:solidFill>
              </a:defRPr>
            </a:lvl7pPr>
            <a:lvl8pPr marL="2644775" indent="0">
              <a:buNone/>
              <a:defRPr sz="1320">
                <a:solidFill>
                  <a:schemeClr val="tx1">
                    <a:tint val="75000"/>
                  </a:schemeClr>
                </a:solidFill>
              </a:defRPr>
            </a:lvl8pPr>
            <a:lvl9pPr marL="3022600" indent="0">
              <a:buNone/>
              <a:defRPr sz="132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2021/8/17</a:t>
            </a:fld>
            <a:endParaRPr lang="zh-CN" altLang="en-US"/>
          </a:p>
        </p:txBody>
      </p:sp>
      <p:sp>
        <p:nvSpPr>
          <p:cNvPr id="5" name="页脚占位符 4"/>
          <p:cNvSpPr>
            <a:spLocks noGrp="1"/>
          </p:cNvSpPr>
          <p:nvPr>
            <p:ph type="ftr" sz="quarter" idx="11"/>
            <p:custDataLst>
              <p:tags r:id="rId4"/>
            </p:custDataLst>
          </p:nvPr>
        </p:nvSpPr>
        <p:spPr/>
        <p:txBody>
          <a:bodyPr/>
          <a:lstStyle/>
          <a:p>
            <a:r>
              <a:rPr lang="zh-CN" altLang="en-US"/>
              <a:t>13760307035</a:t>
            </a: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15182" y="673543"/>
            <a:ext cx="6726037" cy="1010315"/>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415212" y="2020629"/>
            <a:ext cx="3274466" cy="7858002"/>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3866753" y="2020629"/>
            <a:ext cx="3274466" cy="7858002"/>
          </a:xfrm>
        </p:spPr>
        <p:txBody>
          <a:bodyPr>
            <a:noAutofit/>
          </a:bodyPr>
          <a:lstStyle>
            <a:lvl1pPr>
              <a:defRPr sz="1320">
                <a:solidFill>
                  <a:schemeClr val="tx1">
                    <a:lumMod val="75000"/>
                    <a:lumOff val="25000"/>
                  </a:schemeClr>
                </a:solidFill>
              </a:defRPr>
            </a:lvl1pPr>
            <a:lvl2pPr>
              <a:defRPr sz="1320">
                <a:solidFill>
                  <a:schemeClr val="tx1">
                    <a:lumMod val="75000"/>
                    <a:lumOff val="25000"/>
                  </a:schemeClr>
                </a:solidFill>
              </a:defRPr>
            </a:lvl2pPr>
            <a:lvl3pPr>
              <a:defRPr sz="1320">
                <a:solidFill>
                  <a:schemeClr val="tx1">
                    <a:lumMod val="75000"/>
                    <a:lumOff val="25000"/>
                  </a:schemeClr>
                </a:solidFill>
              </a:defRPr>
            </a:lvl3pPr>
            <a:lvl4pPr>
              <a:defRPr sz="1320">
                <a:solidFill>
                  <a:schemeClr val="tx1">
                    <a:lumMod val="75000"/>
                    <a:lumOff val="25000"/>
                  </a:schemeClr>
                </a:solidFill>
              </a:defRPr>
            </a:lvl4pPr>
            <a:lvl5pPr>
              <a:defRPr sz="132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2021/8/17</a:t>
            </a:fld>
            <a:endParaRPr lang="zh-CN" altLang="en-US"/>
          </a:p>
        </p:txBody>
      </p:sp>
      <p:sp>
        <p:nvSpPr>
          <p:cNvPr id="6" name="页脚占位符 5"/>
          <p:cNvSpPr>
            <a:spLocks noGrp="1"/>
          </p:cNvSpPr>
          <p:nvPr>
            <p:ph type="ftr" sz="quarter" idx="11"/>
            <p:custDataLst>
              <p:tags r:id="rId5"/>
            </p:custDataLst>
          </p:nvPr>
        </p:nvSpPr>
        <p:spPr/>
        <p:txBody>
          <a:bodyPr/>
          <a:lstStyle/>
          <a:p>
            <a:r>
              <a:rPr lang="zh-CN" altLang="en-US"/>
              <a:t>13760307035</a:t>
            </a:r>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15182" y="673543"/>
            <a:ext cx="6726037" cy="1010315"/>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415212" y="2020629"/>
            <a:ext cx="3274466" cy="594032"/>
          </a:xfrm>
        </p:spPr>
        <p:txBody>
          <a:bodyPr lIns="101600" tIns="38100" rIns="76200" bIns="38100" anchor="t" anchorCtr="0">
            <a:noAutofit/>
          </a:bodyPr>
          <a:lstStyle>
            <a:lvl1pPr marL="0" indent="0" eaLnBrk="1" fontAlgn="auto" latinLnBrk="0" hangingPunct="1">
              <a:lnSpc>
                <a:spcPct val="100000"/>
              </a:lnSpc>
              <a:spcAft>
                <a:spcPts val="0"/>
              </a:spcAft>
              <a:buNone/>
              <a:defRPr sz="1655" b="1" u="none" strike="noStrike" kern="1200" cap="none" spc="200" normalizeH="0" baseline="0">
                <a:solidFill>
                  <a:schemeClr val="tx1"/>
                </a:solidFill>
                <a:uFillTx/>
              </a:defRPr>
            </a:lvl1pPr>
            <a:lvl2pPr marL="377825" indent="0">
              <a:buNone/>
              <a:defRPr sz="1655" b="1"/>
            </a:lvl2pPr>
            <a:lvl3pPr marL="755650" indent="0">
              <a:buNone/>
              <a:defRPr sz="1485" b="1"/>
            </a:lvl3pPr>
            <a:lvl4pPr marL="1133475" indent="0">
              <a:buNone/>
              <a:defRPr sz="1320" b="1"/>
            </a:lvl4pPr>
            <a:lvl5pPr marL="1511300" indent="0">
              <a:buNone/>
              <a:defRPr sz="1320" b="1"/>
            </a:lvl5pPr>
            <a:lvl6pPr marL="1889125" indent="0">
              <a:buNone/>
              <a:defRPr sz="1320" b="1"/>
            </a:lvl6pPr>
            <a:lvl7pPr marL="2266950" indent="0">
              <a:buNone/>
              <a:defRPr sz="1320" b="1"/>
            </a:lvl7pPr>
            <a:lvl8pPr marL="2644775" indent="0">
              <a:buNone/>
              <a:defRPr sz="1320" b="1"/>
            </a:lvl8pPr>
            <a:lvl9pPr marL="3022600" indent="0">
              <a:buNone/>
              <a:defRPr sz="132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415208" y="2789346"/>
            <a:ext cx="3274440" cy="7097513"/>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3864815" y="2020629"/>
            <a:ext cx="3274466" cy="59403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655" b="1" i="0" u="none" strike="noStrike" kern="1200" cap="none" spc="200" normalizeH="0" baseline="0" noProof="1" dirty="0">
                <a:solidFill>
                  <a:schemeClr val="tx1"/>
                </a:solidFill>
                <a:uFillTx/>
                <a:latin typeface="+mn-lt"/>
                <a:ea typeface="+mn-ea"/>
                <a:cs typeface="+mn-cs"/>
                <a:sym typeface="+mn-ea"/>
              </a:defRPr>
            </a:lvl1pPr>
            <a:lvl2pPr marL="377825" indent="0">
              <a:buNone/>
              <a:defRPr sz="1655" b="1"/>
            </a:lvl2pPr>
            <a:lvl3pPr marL="755650" indent="0">
              <a:buNone/>
              <a:defRPr sz="1485" b="1"/>
            </a:lvl3pPr>
            <a:lvl4pPr marL="1133475" indent="0">
              <a:buNone/>
              <a:defRPr sz="1320" b="1"/>
            </a:lvl4pPr>
            <a:lvl5pPr marL="1511300" indent="0">
              <a:buNone/>
              <a:defRPr sz="1320" b="1"/>
            </a:lvl5pPr>
            <a:lvl6pPr marL="1889125" indent="0">
              <a:buNone/>
              <a:defRPr sz="1320" b="1"/>
            </a:lvl6pPr>
            <a:lvl7pPr marL="2266950" indent="0">
              <a:buNone/>
              <a:defRPr sz="1320" b="1"/>
            </a:lvl7pPr>
            <a:lvl8pPr marL="2644775" indent="0">
              <a:buNone/>
              <a:defRPr sz="1320" b="1"/>
            </a:lvl8pPr>
            <a:lvl9pPr marL="3022600" indent="0">
              <a:buNone/>
              <a:defRPr sz="132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3864815" y="2789346"/>
            <a:ext cx="3274466" cy="7097513"/>
          </a:xfrm>
        </p:spPr>
        <p:txBody>
          <a:bodyPr vert="horz" lIns="101600" tIns="0" rIns="82550" bIns="0" rtlCol="0">
            <a:no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2021/8/17</a:t>
            </a:fld>
            <a:endParaRPr lang="zh-CN" altLang="en-US"/>
          </a:p>
        </p:txBody>
      </p:sp>
      <p:sp>
        <p:nvSpPr>
          <p:cNvPr id="8" name="页脚占位符 7"/>
          <p:cNvSpPr>
            <a:spLocks noGrp="1"/>
          </p:cNvSpPr>
          <p:nvPr>
            <p:ph type="ftr" sz="quarter" idx="11"/>
            <p:custDataLst>
              <p:tags r:id="rId7"/>
            </p:custDataLst>
          </p:nvPr>
        </p:nvSpPr>
        <p:spPr/>
        <p:txBody>
          <a:bodyPr/>
          <a:lstStyle/>
          <a:p>
            <a:r>
              <a:rPr lang="zh-CN" altLang="en-US"/>
              <a:t>13760307035</a:t>
            </a:r>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315"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2021/8/17</a:t>
            </a:fld>
            <a:endParaRPr lang="zh-CN" altLang="en-US"/>
          </a:p>
        </p:txBody>
      </p:sp>
      <p:sp>
        <p:nvSpPr>
          <p:cNvPr id="4" name="页脚占位符 3"/>
          <p:cNvSpPr>
            <a:spLocks noGrp="1"/>
          </p:cNvSpPr>
          <p:nvPr>
            <p:ph type="ftr" sz="quarter" idx="11"/>
            <p:custDataLst>
              <p:tags r:id="rId3"/>
            </p:custDataLst>
          </p:nvPr>
        </p:nvSpPr>
        <p:spPr/>
        <p:txBody>
          <a:bodyPr/>
          <a:lstStyle/>
          <a:p>
            <a:r>
              <a:rPr lang="zh-CN" altLang="en-US"/>
              <a:t>13760307035</a:t>
            </a:r>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2021/8/17</a:t>
            </a:fld>
            <a:endParaRPr lang="zh-CN" altLang="en-US"/>
          </a:p>
        </p:txBody>
      </p:sp>
      <p:sp>
        <p:nvSpPr>
          <p:cNvPr id="3" name="页脚占位符 2"/>
          <p:cNvSpPr>
            <a:spLocks noGrp="1"/>
          </p:cNvSpPr>
          <p:nvPr>
            <p:ph type="ftr" sz="quarter" idx="11"/>
            <p:custDataLst>
              <p:tags r:id="rId2"/>
            </p:custDataLst>
          </p:nvPr>
        </p:nvSpPr>
        <p:spPr/>
        <p:txBody>
          <a:bodyPr/>
          <a:lstStyle/>
          <a:p>
            <a:r>
              <a:rPr lang="zh-CN" altLang="en-US"/>
              <a:t>13760307035</a:t>
            </a:r>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415212" y="2020629"/>
            <a:ext cx="3274466" cy="7858002"/>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566420" marR="0" lvl="1" indent="-18859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20" b="0" i="0" u="none" strike="noStrike" kern="1200" cap="none" spc="150" normalizeH="0" baseline="0" noProof="1" dirty="0">
                <a:solidFill>
                  <a:schemeClr val="tx1"/>
                </a:solidFill>
                <a:uFillTx/>
                <a:latin typeface="+mn-lt"/>
                <a:ea typeface="+mn-ea"/>
                <a:cs typeface="+mn-cs"/>
                <a:sym typeface="+mn-ea"/>
              </a:defRPr>
            </a:lvl2pPr>
            <a:lvl3pPr marL="944245" marR="0" lvl="2"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solidFill>
                <a:uFillTx/>
                <a:latin typeface="+mn-lt"/>
                <a:ea typeface="+mn-ea"/>
                <a:cs typeface="+mn-cs"/>
                <a:sym typeface="+mn-ea"/>
              </a:defRPr>
            </a:lvl3pPr>
            <a:lvl4pPr marL="1322070" marR="0" lvl="3"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solidFill>
                <a:uFillTx/>
                <a:latin typeface="+mn-lt"/>
                <a:ea typeface="+mn-ea"/>
                <a:cs typeface="+mn-cs"/>
                <a:sym typeface="+mn-ea"/>
              </a:defRPr>
            </a:lvl4pPr>
            <a:lvl5pPr marL="1699895" marR="0" lvl="4"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3866783" y="2020629"/>
            <a:ext cx="3274466" cy="7858002"/>
          </a:xfrm>
        </p:spPr>
        <p:txBody>
          <a:bodyPr vert="horz" lIns="101600" tIns="0" rIns="82550" bIns="0" rtlCol="0">
            <a:normAutofit/>
          </a:bodyPr>
          <a:lstStyle>
            <a:lvl1pPr marL="188595" marR="0" lvl="0" indent="-18859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2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2021/8/17</a:t>
            </a:fld>
            <a:endParaRPr lang="zh-CN" altLang="en-US" dirty="0"/>
          </a:p>
        </p:txBody>
      </p:sp>
      <p:sp>
        <p:nvSpPr>
          <p:cNvPr id="6" name="页脚占位符 5"/>
          <p:cNvSpPr>
            <a:spLocks noGrp="1"/>
          </p:cNvSpPr>
          <p:nvPr>
            <p:ph type="ftr" sz="quarter" idx="11"/>
            <p:custDataLst>
              <p:tags r:id="rId4"/>
            </p:custDataLst>
          </p:nvPr>
        </p:nvSpPr>
        <p:spPr/>
        <p:txBody>
          <a:bodyPr/>
          <a:lstStyle/>
          <a:p>
            <a:r>
              <a:rPr lang="zh-CN" altLang="en-US" dirty="0"/>
              <a:t>13760307035</a:t>
            </a:r>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6551815" y="1485081"/>
            <a:ext cx="589404" cy="8401993"/>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985"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415208" y="1485069"/>
            <a:ext cx="6091295" cy="8401993"/>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2021/8/17</a:t>
            </a:fld>
            <a:endParaRPr lang="zh-CN" altLang="en-US"/>
          </a:p>
        </p:txBody>
      </p:sp>
      <p:sp>
        <p:nvSpPr>
          <p:cNvPr id="5" name="页脚占位符 4"/>
          <p:cNvSpPr>
            <a:spLocks noGrp="1"/>
          </p:cNvSpPr>
          <p:nvPr>
            <p:ph type="ftr" sz="quarter" idx="11"/>
            <p:custDataLst>
              <p:tags r:id="rId4"/>
            </p:custDataLst>
          </p:nvPr>
        </p:nvSpPr>
        <p:spPr/>
        <p:txBody>
          <a:bodyPr/>
          <a:lstStyle/>
          <a:p>
            <a:r>
              <a:rPr lang="zh-CN" altLang="en-US"/>
              <a:t>13760307035</a:t>
            </a:r>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415182" y="673543"/>
            <a:ext cx="6726037" cy="1010315"/>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415182" y="2020629"/>
            <a:ext cx="6726037" cy="7858002"/>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545250" y="9900199"/>
            <a:ext cx="1673415" cy="493932"/>
          </a:xfrm>
          <a:prstGeom prst="rect">
            <a:avLst/>
          </a:prstGeom>
        </p:spPr>
        <p:txBody>
          <a:bodyPr vert="horz" lIns="91440" tIns="45720" rIns="91440" bIns="45720" rtlCol="0" anchor="ctr">
            <a:normAutofit/>
          </a:bodyPr>
          <a:lstStyle>
            <a:lvl1pPr algn="l">
              <a:defRPr sz="990">
                <a:solidFill>
                  <a:schemeClr val="tx1">
                    <a:tint val="75000"/>
                  </a:schemeClr>
                </a:solidFill>
              </a:defRPr>
            </a:lvl1pPr>
          </a:lstStyle>
          <a:p>
            <a:fld id="{760FBDFE-C587-4B4C-A407-44438C67B59E}" type="datetimeFigureOut">
              <a:rPr lang="zh-CN" altLang="en-US" smtClean="0"/>
              <a:t>2021/8/17</a:t>
            </a:fld>
            <a:endParaRPr lang="zh-CN" altLang="en-US"/>
          </a:p>
        </p:txBody>
      </p:sp>
      <p:sp>
        <p:nvSpPr>
          <p:cNvPr id="5" name="页脚占位符 4"/>
          <p:cNvSpPr>
            <a:spLocks noGrp="1"/>
          </p:cNvSpPr>
          <p:nvPr>
            <p:ph type="ftr" sz="quarter" idx="3"/>
            <p:custDataLst>
              <p:tags r:id="rId16"/>
            </p:custDataLst>
          </p:nvPr>
        </p:nvSpPr>
        <p:spPr>
          <a:xfrm>
            <a:off x="2551029" y="9900199"/>
            <a:ext cx="2454343" cy="493932"/>
          </a:xfrm>
          <a:prstGeom prst="rect">
            <a:avLst/>
          </a:prstGeom>
        </p:spPr>
        <p:txBody>
          <a:bodyPr vert="horz" lIns="91440" tIns="45720" rIns="91440" bIns="45720" rtlCol="0" anchor="ctr">
            <a:normAutofit/>
          </a:bodyPr>
          <a:lstStyle>
            <a:lvl1pPr algn="ctr">
              <a:defRPr sz="990">
                <a:solidFill>
                  <a:schemeClr val="tx1">
                    <a:tint val="75000"/>
                  </a:schemeClr>
                </a:solidFill>
              </a:defRPr>
            </a:lvl1pPr>
          </a:lstStyle>
          <a:p>
            <a:r>
              <a:rPr lang="zh-CN" altLang="en-US" dirty="0"/>
              <a:t>13760307035</a:t>
            </a:r>
          </a:p>
        </p:txBody>
      </p:sp>
      <p:sp>
        <p:nvSpPr>
          <p:cNvPr id="6" name="灯片编号占位符 5"/>
          <p:cNvSpPr>
            <a:spLocks noGrp="1"/>
          </p:cNvSpPr>
          <p:nvPr>
            <p:ph type="sldNum" sz="quarter" idx="4"/>
            <p:custDataLst>
              <p:tags r:id="rId17"/>
            </p:custDataLst>
          </p:nvPr>
        </p:nvSpPr>
        <p:spPr>
          <a:xfrm>
            <a:off x="5336708" y="9900199"/>
            <a:ext cx="1673415" cy="493932"/>
          </a:xfrm>
          <a:prstGeom prst="rect">
            <a:avLst/>
          </a:prstGeom>
        </p:spPr>
        <p:txBody>
          <a:bodyPr vert="horz" lIns="91440" tIns="45720" rIns="91440" bIns="45720" rtlCol="0" anchor="ctr">
            <a:normAutofit/>
          </a:bodyPr>
          <a:lstStyle>
            <a:lvl1pPr algn="r">
              <a:defRPr sz="99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9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755650" rtl="0" eaLnBrk="1" fontAlgn="auto" latinLnBrk="0" hangingPunct="1">
        <a:lnSpc>
          <a:spcPct val="100000"/>
        </a:lnSpc>
        <a:spcBef>
          <a:spcPct val="0"/>
        </a:spcBef>
        <a:buNone/>
        <a:defRPr sz="2315" b="1" u="none" strike="noStrike" kern="1200" cap="none" spc="200" normalizeH="0">
          <a:solidFill>
            <a:schemeClr val="tx1"/>
          </a:solidFill>
          <a:uFillTx/>
          <a:latin typeface="+mj-lt"/>
          <a:ea typeface="+mj-ea"/>
          <a:cs typeface="+mj-cs"/>
        </a:defRPr>
      </a:lvl1pPr>
    </p:titleStyle>
    <p:bodyStyle>
      <a:lvl1pPr marL="188595"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1pPr>
      <a:lvl2pPr marL="566420" indent="-188595" algn="l" defTabSz="755650" rtl="0" eaLnBrk="1" fontAlgn="auto" latinLnBrk="0" hangingPunct="1">
        <a:lnSpc>
          <a:spcPct val="130000"/>
        </a:lnSpc>
        <a:spcBef>
          <a:spcPts val="0"/>
        </a:spcBef>
        <a:spcAft>
          <a:spcPts val="1000"/>
        </a:spcAft>
        <a:buFont typeface="Arial" panose="020B0604020202020204" pitchFamily="34" charset="0"/>
        <a:buChar char="•"/>
        <a:tabLst>
          <a:tab pos="1330325" algn="l"/>
        </a:tabLst>
        <a:defRPr sz="1320" u="none" strike="noStrike" kern="1200" cap="none" spc="150" normalizeH="0" baseline="0">
          <a:solidFill>
            <a:schemeClr val="tx1"/>
          </a:solidFill>
          <a:uFillTx/>
          <a:latin typeface="+mn-lt"/>
          <a:ea typeface="+mn-ea"/>
          <a:cs typeface="+mn-cs"/>
        </a:defRPr>
      </a:lvl2pPr>
      <a:lvl3pPr marL="944245"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3pPr>
      <a:lvl4pPr marL="1322070"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4pPr>
      <a:lvl5pPr marL="1699895" indent="-188595" algn="l" defTabSz="755650" rtl="0" eaLnBrk="1" fontAlgn="auto" latinLnBrk="0" hangingPunct="1">
        <a:lnSpc>
          <a:spcPct val="130000"/>
        </a:lnSpc>
        <a:spcBef>
          <a:spcPts val="0"/>
        </a:spcBef>
        <a:spcAft>
          <a:spcPts val="1000"/>
        </a:spcAft>
        <a:buFont typeface="Arial" panose="020B0604020202020204" pitchFamily="34" charset="0"/>
        <a:buChar char="•"/>
        <a:defRPr sz="1320" u="none" strike="noStrike" kern="1200" cap="none" spc="150" normalizeH="0" baseline="0">
          <a:solidFill>
            <a:schemeClr val="tx1"/>
          </a:solidFill>
          <a:uFillTx/>
          <a:latin typeface="+mn-lt"/>
          <a:ea typeface="+mn-ea"/>
          <a:cs typeface="+mn-cs"/>
        </a:defRPr>
      </a:lvl5pPr>
      <a:lvl6pPr marL="2077720"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6pPr>
      <a:lvl7pPr marL="2455545"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7pPr>
      <a:lvl8pPr marL="2833370"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8pPr>
      <a:lvl9pPr marL="3211195" indent="-188595" algn="l" defTabSz="755650" rtl="0" eaLnBrk="1" latinLnBrk="0" hangingPunct="1">
        <a:lnSpc>
          <a:spcPct val="90000"/>
        </a:lnSpc>
        <a:spcBef>
          <a:spcPct val="83000"/>
        </a:spcBef>
        <a:buFont typeface="Arial" panose="020B0604020202020204" pitchFamily="34" charset="0"/>
        <a:buChar char="•"/>
        <a:defRPr sz="1485" kern="1200">
          <a:solidFill>
            <a:schemeClr val="tx1"/>
          </a:solidFill>
          <a:latin typeface="+mn-lt"/>
          <a:ea typeface="+mn-ea"/>
          <a:cs typeface="+mn-cs"/>
        </a:defRPr>
      </a:lvl9pPr>
    </p:bodyStyle>
    <p:otherStyle>
      <a:defPPr>
        <a:defRPr lang="zh-CN"/>
      </a:defPPr>
      <a:lvl1pPr marL="0" algn="l" defTabSz="755650" rtl="0" eaLnBrk="1" latinLnBrk="0" hangingPunct="1">
        <a:defRPr sz="1485" kern="1200">
          <a:solidFill>
            <a:schemeClr val="tx1"/>
          </a:solidFill>
          <a:latin typeface="+mn-lt"/>
          <a:ea typeface="+mn-ea"/>
          <a:cs typeface="+mn-cs"/>
        </a:defRPr>
      </a:lvl1pPr>
      <a:lvl2pPr marL="377825" algn="l" defTabSz="755650" rtl="0" eaLnBrk="1" latinLnBrk="0" hangingPunct="1">
        <a:defRPr sz="1485" kern="1200">
          <a:solidFill>
            <a:schemeClr val="tx1"/>
          </a:solidFill>
          <a:latin typeface="+mn-lt"/>
          <a:ea typeface="+mn-ea"/>
          <a:cs typeface="+mn-cs"/>
        </a:defRPr>
      </a:lvl2pPr>
      <a:lvl3pPr marL="755650" algn="l" defTabSz="755650" rtl="0" eaLnBrk="1" latinLnBrk="0" hangingPunct="1">
        <a:defRPr sz="1485" kern="1200">
          <a:solidFill>
            <a:schemeClr val="tx1"/>
          </a:solidFill>
          <a:latin typeface="+mn-lt"/>
          <a:ea typeface="+mn-ea"/>
          <a:cs typeface="+mn-cs"/>
        </a:defRPr>
      </a:lvl3pPr>
      <a:lvl4pPr marL="1133475" algn="l" defTabSz="755650" rtl="0" eaLnBrk="1" latinLnBrk="0" hangingPunct="1">
        <a:defRPr sz="1485" kern="1200">
          <a:solidFill>
            <a:schemeClr val="tx1"/>
          </a:solidFill>
          <a:latin typeface="+mn-lt"/>
          <a:ea typeface="+mn-ea"/>
          <a:cs typeface="+mn-cs"/>
        </a:defRPr>
      </a:lvl4pPr>
      <a:lvl5pPr marL="1511300" algn="l" defTabSz="755650" rtl="0" eaLnBrk="1" latinLnBrk="0" hangingPunct="1">
        <a:defRPr sz="1485" kern="1200">
          <a:solidFill>
            <a:schemeClr val="tx1"/>
          </a:solidFill>
          <a:latin typeface="+mn-lt"/>
          <a:ea typeface="+mn-ea"/>
          <a:cs typeface="+mn-cs"/>
        </a:defRPr>
      </a:lvl5pPr>
      <a:lvl6pPr marL="1889125" algn="l" defTabSz="755650" rtl="0" eaLnBrk="1" latinLnBrk="0" hangingPunct="1">
        <a:defRPr sz="1485" kern="1200">
          <a:solidFill>
            <a:schemeClr val="tx1"/>
          </a:solidFill>
          <a:latin typeface="+mn-lt"/>
          <a:ea typeface="+mn-ea"/>
          <a:cs typeface="+mn-cs"/>
        </a:defRPr>
      </a:lvl6pPr>
      <a:lvl7pPr marL="2266950" algn="l" defTabSz="755650" rtl="0" eaLnBrk="1" latinLnBrk="0" hangingPunct="1">
        <a:defRPr sz="1485" kern="1200">
          <a:solidFill>
            <a:schemeClr val="tx1"/>
          </a:solidFill>
          <a:latin typeface="+mn-lt"/>
          <a:ea typeface="+mn-ea"/>
          <a:cs typeface="+mn-cs"/>
        </a:defRPr>
      </a:lvl7pPr>
      <a:lvl8pPr marL="2644775" algn="l" defTabSz="755650" rtl="0" eaLnBrk="1" latinLnBrk="0" hangingPunct="1">
        <a:defRPr sz="1485" kern="1200">
          <a:solidFill>
            <a:schemeClr val="tx1"/>
          </a:solidFill>
          <a:latin typeface="+mn-lt"/>
          <a:ea typeface="+mn-ea"/>
          <a:cs typeface="+mn-cs"/>
        </a:defRPr>
      </a:lvl8pPr>
      <a:lvl9pPr marL="3022600" algn="l" defTabSz="75565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3.xml"/><Relationship Id="rId1" Type="http://schemas.openxmlformats.org/officeDocument/2006/relationships/tags" Target="../tags/tag7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5.xml"/><Relationship Id="rId1" Type="http://schemas.openxmlformats.org/officeDocument/2006/relationships/tags" Target="../tags/tag7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0" name="object 8"/>
          <p:cNvSpPr txBox="1">
            <a:spLocks noGrp="1"/>
          </p:cNvSpPr>
          <p:nvPr/>
        </p:nvSpPr>
        <p:spPr>
          <a:xfrm>
            <a:off x="687070" y="3952240"/>
            <a:ext cx="6182360" cy="278765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gn="l" fontAlgn="auto">
              <a:lnSpc>
                <a:spcPct val="150000"/>
              </a:lnSpc>
              <a:spcBef>
                <a:spcPts val="100"/>
              </a:spcBef>
            </a:pPr>
            <a:r>
              <a:rPr lang="zh-CN" altLang="en-US" sz="32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sym typeface="+mn-ea"/>
              </a:rPr>
              <a:t>Data book</a:t>
            </a:r>
          </a:p>
          <a:p>
            <a:pPr marL="12700" algn="l" fontAlgn="auto">
              <a:lnSpc>
                <a:spcPct val="150000"/>
              </a:lnSpc>
              <a:spcBef>
                <a:spcPts val="100"/>
              </a:spcBef>
            </a:pPr>
            <a:r>
              <a:rPr lang="en-US" sz="24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rPr>
              <a:t>BL</a:t>
            </a:r>
            <a:r>
              <a:rPr sz="24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rPr>
              <a:t> series </a:t>
            </a:r>
            <a:r>
              <a:rPr lang="en-US" sz="24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rPr>
              <a:t>of </a:t>
            </a:r>
            <a:r>
              <a:rPr sz="24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rPr>
              <a:t>ceiling  </a:t>
            </a:r>
            <a:r>
              <a:rPr lang="en-US" sz="24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rPr>
              <a:t>AP</a:t>
            </a:r>
            <a:endParaRPr sz="24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endParaRPr>
          </a:p>
          <a:p>
            <a:pPr marL="12700" algn="l" fontAlgn="auto">
              <a:lnSpc>
                <a:spcPct val="150000"/>
              </a:lnSpc>
              <a:spcBef>
                <a:spcPts val="100"/>
              </a:spcBef>
            </a:pPr>
            <a:r>
              <a:rPr lang="en-US" altLang="zh-CN" sz="24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rPr>
              <a:t>BL 220Q</a:t>
            </a:r>
          </a:p>
          <a:p>
            <a:pPr marL="12700" algn="l" fontAlgn="auto">
              <a:lnSpc>
                <a:spcPct val="150000"/>
              </a:lnSpc>
              <a:spcBef>
                <a:spcPts val="100"/>
              </a:spcBef>
            </a:pPr>
            <a:endParaRPr lang="zh-CN" altLang="en-US" sz="20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endParaRPr>
          </a:p>
          <a:p>
            <a:pPr marL="12700" algn="l" fontAlgn="auto">
              <a:lnSpc>
                <a:spcPct val="150000"/>
              </a:lnSpc>
              <a:spcBef>
                <a:spcPts val="100"/>
              </a:spcBef>
            </a:pPr>
            <a:r>
              <a:rPr lang="zh-CN" altLang="en-US" sz="18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rPr>
              <a:t>Document  version  number</a:t>
            </a:r>
            <a:r>
              <a:rPr lang="en-US" altLang="zh-CN" sz="1800" spc="-185" dirty="0">
                <a:solidFill>
                  <a:schemeClr val="bg1"/>
                </a:solidFill>
                <a:latin typeface="Noto Sans S Chinese Bold" panose="020B0800000000000000" charset="-122"/>
                <a:ea typeface="Noto Sans S Chinese Bold" panose="020B0800000000000000" charset="-122"/>
                <a:cs typeface="Noto Sans S Chinese Bold" panose="020B0800000000000000" charset="-122"/>
              </a:rPr>
              <a:t>: V1.0</a:t>
            </a:r>
          </a:p>
        </p:txBody>
      </p:sp>
      <p:sp>
        <p:nvSpPr>
          <p:cNvPr id="3" name="文本框 2"/>
          <p:cNvSpPr txBox="1"/>
          <p:nvPr/>
        </p:nvSpPr>
        <p:spPr>
          <a:xfrm>
            <a:off x="833755" y="9904095"/>
            <a:ext cx="6013450" cy="275590"/>
          </a:xfrm>
          <a:prstGeom prst="rect">
            <a:avLst/>
          </a:prstGeom>
          <a:noFill/>
        </p:spPr>
        <p:txBody>
          <a:bodyPr wrap="none" rtlCol="0" anchor="t">
            <a:spAutoFit/>
          </a:bodyPr>
          <a:lstStyle/>
          <a:p>
            <a:pPr algn="l"/>
            <a:r>
              <a:rPr altLang="zh-CN" sz="1200">
                <a:latin typeface="Noto Sans S Chinese Bold" panose="020B0800000000000000" charset="-122"/>
                <a:ea typeface="Noto Sans S Chinese Bold" panose="020B0800000000000000" charset="-122"/>
                <a:cs typeface="微软雅黑" panose="020B0503020204020204" charset="-122"/>
                <a:sym typeface="+mn-ea"/>
              </a:rPr>
              <a:t>Copyright©2020 Shuotian Information Technology Co., Ltd. All rights reserved</a:t>
            </a:r>
          </a:p>
        </p:txBody>
      </p:sp>
      <p:pic>
        <p:nvPicPr>
          <p:cNvPr id="5" name="图片 4" descr="logo-白色"/>
          <p:cNvPicPr>
            <a:picLocks noChangeAspect="1"/>
          </p:cNvPicPr>
          <p:nvPr/>
        </p:nvPicPr>
        <p:blipFill>
          <a:blip r:embed="rId5"/>
          <a:stretch>
            <a:fillRect/>
          </a:stretch>
        </p:blipFill>
        <p:spPr>
          <a:xfrm>
            <a:off x="686435" y="1769110"/>
            <a:ext cx="2313305" cy="829310"/>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a:endParaRPr/>
          </a:p>
        </p:txBody>
      </p:sp>
      <p:sp>
        <p:nvSpPr>
          <p:cNvPr id="34" name="object 24"/>
          <p:cNvSpPr txBox="1">
            <a:spLocks noGrp="1"/>
          </p:cNvSpPr>
          <p:nvPr/>
        </p:nvSpPr>
        <p:spPr>
          <a:xfrm>
            <a:off x="602615" y="9834880"/>
            <a:ext cx="21971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t>10</a:t>
            </a:fld>
            <a:endParaRPr sz="1200" dirty="0">
              <a:solidFill>
                <a:schemeClr val="tx1"/>
              </a:solidFill>
              <a:effectLst>
                <a:outerShdw blurRad="38100" dist="19050" dir="2700000" algn="tl" rotWithShape="0">
                  <a:schemeClr val="dk1">
                    <a:alpha val="40000"/>
                  </a:schemeClr>
                </a:outerShdw>
              </a:effectLst>
            </a:endParaRPr>
          </a:p>
        </p:txBody>
      </p:sp>
      <p:graphicFrame>
        <p:nvGraphicFramePr>
          <p:cNvPr id="2" name="表格 1"/>
          <p:cNvGraphicFramePr/>
          <p:nvPr>
            <p:custDataLst>
              <p:tags r:id="rId2"/>
            </p:custDataLst>
          </p:nvPr>
        </p:nvGraphicFramePr>
        <p:xfrm>
          <a:off x="303530" y="911860"/>
          <a:ext cx="6969760" cy="1934845"/>
        </p:xfrm>
        <a:graphic>
          <a:graphicData uri="http://schemas.openxmlformats.org/drawingml/2006/table">
            <a:tbl>
              <a:tblPr firstRow="1" bandRow="1">
                <a:tableStyleId>{5C22544A-7EE6-4342-B048-85BDC9FD1C3A}</a:tableStyleId>
              </a:tblPr>
              <a:tblGrid>
                <a:gridCol w="3220720">
                  <a:extLst>
                    <a:ext uri="{9D8B030D-6E8A-4147-A177-3AD203B41FA5}">
                      <a16:colId xmlns:a16="http://schemas.microsoft.com/office/drawing/2014/main" val="20000"/>
                    </a:ext>
                  </a:extLst>
                </a:gridCol>
                <a:gridCol w="3749040">
                  <a:extLst>
                    <a:ext uri="{9D8B030D-6E8A-4147-A177-3AD203B41FA5}">
                      <a16:colId xmlns:a16="http://schemas.microsoft.com/office/drawing/2014/main" val="20001"/>
                    </a:ext>
                  </a:extLst>
                </a:gridCol>
              </a:tblGrid>
              <a:tr h="443230">
                <a:tc gridSpan="2">
                  <a:txBody>
                    <a:bodyPr/>
                    <a:lstStyle/>
                    <a:p>
                      <a:pPr algn="l">
                        <a:buNone/>
                      </a:pPr>
                      <a:r>
                        <a:rPr lang="zh-CN" altLang="zh-CN" b="1">
                          <a:latin typeface="Noto Sans S Chinese Bold" panose="020B0800000000000000" charset="-122"/>
                          <a:ea typeface="Noto Sans S Chinese Bold" panose="020B0800000000000000" charset="-122"/>
                        </a:rPr>
                        <a:t>Physical properties</a:t>
                      </a:r>
                    </a:p>
                  </a:txBody>
                  <a:tcPr anchor="ctr"/>
                </a:tc>
                <a:tc hMerge="1">
                  <a:txBody>
                    <a:bodyPr/>
                    <a:lstStyle/>
                    <a:p>
                      <a:endParaRPr lang="zh-CN"/>
                    </a:p>
                  </a:txBody>
                  <a:tcPr/>
                </a:tc>
                <a:extLst>
                  <a:ext uri="{0D108BD9-81ED-4DB2-BD59-A6C34878D82A}">
                    <a16:rowId xmlns:a16="http://schemas.microsoft.com/office/drawing/2014/main" val="10000"/>
                  </a:ext>
                </a:extLst>
              </a:tr>
              <a:tr h="497205">
                <a:tc rowSpan="2">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Temperature characteristic</a:t>
                      </a:r>
                    </a:p>
                  </a:txBody>
                  <a:tcPr marL="50800" marR="50800" marT="50800" marB="50800" anchor="ctr"/>
                </a:tc>
                <a:tc>
                  <a:txBody>
                    <a:bodyPr/>
                    <a:lstStyle/>
                    <a:p>
                      <a:pPr indent="0">
                        <a:buNone/>
                      </a:pPr>
                      <a:r>
                        <a:rPr sz="1000" b="0">
                          <a:solidFill>
                            <a:srgbClr val="0E071B"/>
                          </a:solidFill>
                          <a:latin typeface="Noto Sans S Chinese Medium" panose="020B0600000000000000" charset="-122"/>
                          <a:ea typeface="Noto Sans S Chinese Medium" panose="020B0600000000000000" charset="-122"/>
                          <a:cs typeface="Noto Sans S Chinese Medium" panose="020B0600000000000000" charset="-122"/>
                        </a:rPr>
                        <a:t>Working temperature: 0°C~55°C</a:t>
                      </a:r>
                    </a:p>
                  </a:txBody>
                  <a:tcPr marL="50800" marR="50800" marT="50800" marB="50800" anchor="ctr"/>
                </a:tc>
                <a:extLst>
                  <a:ext uri="{0D108BD9-81ED-4DB2-BD59-A6C34878D82A}">
                    <a16:rowId xmlns:a16="http://schemas.microsoft.com/office/drawing/2014/main" val="10001"/>
                  </a:ext>
                </a:extLst>
              </a:tr>
              <a:tr h="497205">
                <a:tc vMerge="1">
                  <a:txBody>
                    <a:bodyPr/>
                    <a:lstStyle/>
                    <a:p>
                      <a:endParaRPr lang="zh-CN"/>
                    </a:p>
                  </a:txBody>
                  <a:tcPr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Noto Sans S Chinese Medium" panose="020B0600000000000000" charset="-122"/>
                        </a:rPr>
                        <a:t>Storage temperature: -20°C to 70°C</a:t>
                      </a:r>
                    </a:p>
                  </a:txBody>
                  <a:tcPr marL="50800" marR="50800" marT="50800" marB="50800" anchor="ctr"/>
                </a:tc>
                <a:extLst>
                  <a:ext uri="{0D108BD9-81ED-4DB2-BD59-A6C34878D82A}">
                    <a16:rowId xmlns:a16="http://schemas.microsoft.com/office/drawing/2014/main" val="10002"/>
                  </a:ext>
                </a:extLst>
              </a:tr>
              <a:tr h="497205">
                <a:tc>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H</a:t>
                      </a: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umidity</a:t>
                      </a:r>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5%~95% (typical)</a:t>
                      </a:r>
                    </a:p>
                  </a:txBody>
                  <a:tcPr marL="50800" marR="50800" marT="50800" marB="50800" anchor="ctr"/>
                </a:tc>
                <a:extLst>
                  <a:ext uri="{0D108BD9-81ED-4DB2-BD59-A6C34878D82A}">
                    <a16:rowId xmlns:a16="http://schemas.microsoft.com/office/drawing/2014/main" val="10003"/>
                  </a:ext>
                </a:extLst>
              </a:tr>
            </a:tbl>
          </a:graphicData>
        </a:graphic>
      </p:graphicFrame>
      <p:sp>
        <p:nvSpPr>
          <p:cNvPr id="3" name="object 8"/>
          <p:cNvSpPr txBox="1">
            <a:spLocks noGrp="1"/>
          </p:cNvSpPr>
          <p:nvPr/>
        </p:nvSpPr>
        <p:spPr>
          <a:xfrm>
            <a:off x="508000" y="6810375"/>
            <a:ext cx="6392545" cy="294576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lvl="0" algn="l">
              <a:lnSpc>
                <a:spcPct val="100000"/>
              </a:lnSpc>
              <a:spcBef>
                <a:spcPts val="100"/>
              </a:spcBef>
            </a:pPr>
            <a:r>
              <a:rPr lang="en-US" altLang="zh-CN" sz="2380" spc="-185"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en-US" altLang="zh-CN" sz="1990" spc="-185"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en-US" altLang="zh-CN" sz="1190" spc="-185"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en-US" altLang="zh-CN" sz="1190" spc="-185" dirty="0">
                <a:solidFill>
                  <a:schemeClr val="bg1">
                    <a:lumMod val="50000"/>
                  </a:schemeClr>
                </a:solidFill>
                <a:latin typeface="Noto Sans S Chinese Medium" panose="020B0600000000000000" charset="-122"/>
                <a:ea typeface="Noto Sans S Chinese Medium" panose="020B0600000000000000" charset="-122"/>
                <a:cs typeface="Noto Sans S Chinese Medium" panose="020B0600000000000000" charset="-122"/>
              </a:rPr>
              <a:t>  </a:t>
            </a:r>
            <a:r>
              <a:rPr lang="zh-CN" altLang="en-US"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National Customer Service Number ：</a:t>
            </a:r>
            <a:r>
              <a:rPr lang="en-US" altLang="zh-CN"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0755 - 27209470</a:t>
            </a:r>
            <a:endParaRPr lang="zh-CN" altLang="en-US"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endParaRPr>
          </a:p>
          <a:p>
            <a:pPr marL="12700" lvl="0" algn="l">
              <a:lnSpc>
                <a:spcPct val="100000"/>
              </a:lnSpc>
              <a:spcBef>
                <a:spcPts val="100"/>
              </a:spcBef>
            </a:pPr>
            <a:endParaRPr lang="en-US" altLang="zh-CN"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endParaRPr>
          </a:p>
          <a:p>
            <a:pPr marL="12700" lvl="0" algn="l" fontAlgn="auto">
              <a:lnSpc>
                <a:spcPct val="150000"/>
              </a:lnSpc>
              <a:spcBef>
                <a:spcPts val="100"/>
              </a:spcBef>
            </a:pPr>
            <a:r>
              <a:rPr lang="zh-CN" altLang="en-US"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Shenzhen Shuotian Information Technology Co., Ltd</a:t>
            </a:r>
          </a:p>
          <a:p>
            <a:pPr marL="12700" lvl="0" algn="l" fontAlgn="auto">
              <a:lnSpc>
                <a:spcPct val="150000"/>
              </a:lnSpc>
              <a:spcBef>
                <a:spcPts val="100"/>
              </a:spcBef>
            </a:pPr>
            <a:r>
              <a:rPr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5B-18, Shenzhou Computer Building, No.2 Beier Road, Longgang District, Shenzhen</a:t>
            </a:r>
          </a:p>
          <a:p>
            <a:pPr marL="12700" lvl="0" algn="l" fontAlgn="auto">
              <a:lnSpc>
                <a:spcPct val="150000"/>
              </a:lnSpc>
              <a:spcBef>
                <a:spcPts val="100"/>
              </a:spcBef>
            </a:pPr>
            <a:r>
              <a:rPr lang="en-US"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Web</a:t>
            </a:r>
            <a:r>
              <a:rPr lang="zh-CN" altLang="en-US"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：www.sskycn.com</a:t>
            </a:r>
          </a:p>
          <a:p>
            <a:pPr marL="12700" lvl="0" algn="l" fontAlgn="auto">
              <a:lnSpc>
                <a:spcPct val="150000"/>
              </a:lnSpc>
              <a:spcBef>
                <a:spcPts val="100"/>
              </a:spcBef>
            </a:pPr>
            <a:r>
              <a:rPr lang="en-US" altLang="zh-CN"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E-mail</a:t>
            </a:r>
            <a:r>
              <a:rPr lang="zh-CN" altLang="en-US"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a:t>
            </a:r>
            <a:r>
              <a:rPr lang="en-US" altLang="zh-CN"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sales@sailsky.cn</a:t>
            </a:r>
            <a:endParaRPr lang="zh-CN" altLang="en-US"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endParaRPr>
          </a:p>
          <a:p>
            <a:pPr marL="12700" lvl="0" algn="l" fontAlgn="auto">
              <a:lnSpc>
                <a:spcPct val="150000"/>
              </a:lnSpc>
              <a:spcBef>
                <a:spcPts val="100"/>
              </a:spcBef>
            </a:pPr>
            <a:r>
              <a:rPr lang="en-US" altLang="zh-CN"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Tel</a:t>
            </a:r>
            <a:r>
              <a:rPr lang="zh-CN" altLang="en-US"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a:t>
            </a:r>
            <a:r>
              <a:rPr lang="en-US" altLang="zh-CN"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0755-27209470</a:t>
            </a:r>
            <a:endParaRPr lang="zh-CN" altLang="en-US"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endParaRPr>
          </a:p>
          <a:p>
            <a:pPr marL="12700" lvl="0" algn="l" fontAlgn="auto">
              <a:lnSpc>
                <a:spcPct val="150000"/>
              </a:lnSpc>
              <a:spcBef>
                <a:spcPts val="100"/>
              </a:spcBef>
            </a:pPr>
            <a:r>
              <a:rPr lang="en-US" altLang="zh-CN"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PC</a:t>
            </a:r>
            <a:r>
              <a:rPr lang="zh-CN" altLang="en-US"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a:t>
            </a:r>
            <a:r>
              <a:rPr lang="en-US" altLang="zh-CN" sz="1395" dirty="0">
                <a:solidFill>
                  <a:schemeClr val="bg1">
                    <a:lumMod val="50000"/>
                  </a:schemeClr>
                </a:solidFill>
                <a:uFillTx/>
                <a:latin typeface="Noto Sans S Chinese Medium" panose="020B0600000000000000" charset="-122"/>
                <a:ea typeface="Noto Sans S Chinese Medium" panose="020B0600000000000000" charset="-122"/>
                <a:cs typeface="Noto Sans S Chinese Medium" panose="020B0600000000000000" charset="-122"/>
              </a:rPr>
              <a:t>518000</a:t>
            </a:r>
          </a:p>
        </p:txBody>
      </p:sp>
      <p:pic>
        <p:nvPicPr>
          <p:cNvPr id="8" name="图片 7" descr="src=http___bpic.588ku.com_element_origin_min_pic_01_36_17_11573c0944bbfab.jpg&amp;refer=http___bpic.588ku"/>
          <p:cNvPicPr>
            <a:picLocks noChangeAspect="1"/>
          </p:cNvPicPr>
          <p:nvPr/>
        </p:nvPicPr>
        <p:blipFill>
          <a:blip r:embed="rId4"/>
          <a:stretch>
            <a:fillRect/>
          </a:stretch>
        </p:blipFill>
        <p:spPr>
          <a:xfrm>
            <a:off x="508000" y="6906260"/>
            <a:ext cx="349885" cy="292100"/>
          </a:xfrm>
          <a:prstGeom prst="rect">
            <a:avLst/>
          </a:prstGeom>
          <a:solidFill>
            <a:schemeClr val="tx1">
              <a:lumMod val="50000"/>
              <a:lumOff val="50000"/>
            </a:schemeClr>
          </a:solidFill>
        </p:spPr>
      </p:pic>
      <p:pic>
        <p:nvPicPr>
          <p:cNvPr id="9" name="图片 8" descr="微信图片_20210104175521"/>
          <p:cNvPicPr>
            <a:picLocks noChangeAspect="1"/>
          </p:cNvPicPr>
          <p:nvPr/>
        </p:nvPicPr>
        <p:blipFill>
          <a:blip r:embed="rId5"/>
          <a:stretch>
            <a:fillRect/>
          </a:stretch>
        </p:blipFill>
        <p:spPr>
          <a:xfrm>
            <a:off x="5955665" y="8145780"/>
            <a:ext cx="1144905" cy="1144905"/>
          </a:xfrm>
          <a:prstGeom prst="rect">
            <a:avLst/>
          </a:prstGeom>
        </p:spPr>
      </p:pic>
      <p:sp>
        <p:nvSpPr>
          <p:cNvPr id="21" name="文本框 20"/>
          <p:cNvSpPr txBox="1"/>
          <p:nvPr/>
        </p:nvSpPr>
        <p:spPr>
          <a:xfrm>
            <a:off x="969010" y="9756140"/>
            <a:ext cx="5469890" cy="245110"/>
          </a:xfrm>
          <a:prstGeom prst="rect">
            <a:avLst/>
          </a:prstGeom>
          <a:noFill/>
        </p:spPr>
        <p:txBody>
          <a:bodyPr wrap="square" rtlCol="0">
            <a:spAutoFit/>
          </a:bodyPr>
          <a:lstStyle/>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www.sskycn.com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sp>
        <p:nvSpPr>
          <p:cNvPr id="7" name="矩形: 圆角 16"/>
          <p:cNvSpPr/>
          <p:nvPr/>
        </p:nvSpPr>
        <p:spPr>
          <a:xfrm>
            <a:off x="282575" y="25209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07</a:t>
            </a:r>
          </a:p>
        </p:txBody>
      </p:sp>
      <p:sp>
        <p:nvSpPr>
          <p:cNvPr id="4" name="文本框 3"/>
          <p:cNvSpPr txBox="1"/>
          <p:nvPr/>
        </p:nvSpPr>
        <p:spPr>
          <a:xfrm>
            <a:off x="831378" y="311480"/>
            <a:ext cx="2520950"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Physical properties</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833755" y="9904095"/>
            <a:ext cx="6013450" cy="275590"/>
          </a:xfrm>
          <a:prstGeom prst="rect">
            <a:avLst/>
          </a:prstGeom>
          <a:noFill/>
        </p:spPr>
        <p:txBody>
          <a:bodyPr wrap="none" rtlCol="0" anchor="t">
            <a:spAutoFit/>
          </a:bodyPr>
          <a:lstStyle/>
          <a:p>
            <a:pPr algn="l"/>
            <a:r>
              <a:rPr altLang="zh-CN" sz="1200">
                <a:latin typeface="Noto Sans S Chinese Bold" panose="020B0800000000000000" charset="-122"/>
                <a:ea typeface="Noto Sans S Chinese Bold" panose="020B0800000000000000" charset="-122"/>
                <a:cs typeface="微软雅黑" panose="020B0503020204020204" charset="-122"/>
                <a:sym typeface="+mn-ea"/>
              </a:rPr>
              <a:t>Copyright©2020 Shuotian Information Technology Co., Ltd. All rights reserved</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10" name="object 8"/>
          <p:cNvSpPr txBox="1">
            <a:spLocks noGrp="1"/>
          </p:cNvSpPr>
          <p:nvPr/>
        </p:nvSpPr>
        <p:spPr>
          <a:xfrm>
            <a:off x="657860" y="1520190"/>
            <a:ext cx="6375400" cy="417258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gn="ctr">
              <a:lnSpc>
                <a:spcPct val="100000"/>
              </a:lnSpc>
              <a:spcBef>
                <a:spcPts val="100"/>
              </a:spcBef>
            </a:pPr>
            <a:r>
              <a:rPr lang="en-US" altLang="zh-CN" sz="2800" b="1" spc="-185" dirty="0">
                <a:latin typeface="Noto Sans S Chinese Bold" panose="020B0800000000000000" charset="-122"/>
                <a:ea typeface="Noto Sans S Chinese Bold" panose="020B0800000000000000" charset="-122"/>
              </a:rPr>
              <a:t>D</a:t>
            </a:r>
            <a:r>
              <a:rPr lang="zh-CN" altLang="en-US" sz="2800" b="1" spc="-185" dirty="0">
                <a:latin typeface="Noto Sans S Chinese Bold" panose="020B0800000000000000" charset="-122"/>
                <a:ea typeface="Noto Sans S Chinese Bold" panose="020B0800000000000000" charset="-122"/>
              </a:rPr>
              <a:t>irectory</a:t>
            </a:r>
          </a:p>
          <a:p>
            <a:pPr marL="12700" fontAlgn="auto">
              <a:lnSpc>
                <a:spcPct val="150000"/>
              </a:lnSpc>
              <a:spcBef>
                <a:spcPts val="100"/>
              </a:spcBef>
            </a:pPr>
            <a:endParaRPr lang="zh-CN" altLang="en-US" sz="1200" spc="-185"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     </a:t>
            </a:r>
            <a:r>
              <a:rPr lang="zh-CN" altLang="en-US" sz="1600">
                <a:latin typeface="Noto Sans S Chinese Medium" panose="020B0600000000000000" charset="-122"/>
                <a:ea typeface="Noto Sans S Chinese Medium" panose="020B0600000000000000" charset="-122"/>
                <a:cs typeface="微软雅黑" panose="020B0503020204020204" charset="-122"/>
                <a:sym typeface="+mn-ea"/>
              </a:rPr>
              <a:t>Product characteristics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4</a:t>
            </a: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2.     </a:t>
            </a:r>
            <a:r>
              <a:rPr lang="zh-CN" altLang="en-US" sz="1600">
                <a:latin typeface="Noto Sans S Chinese Medium" panose="020B0600000000000000" charset="-122"/>
                <a:ea typeface="Noto Sans S Chinese Medium" panose="020B0600000000000000" charset="-122"/>
                <a:cs typeface="微软雅黑" panose="020B0503020204020204" charset="-122"/>
                <a:sym typeface="+mn-ea"/>
              </a:rPr>
              <a:t>Packing list</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5</a:t>
            </a:r>
            <a:endParaRPr lang="zh-CN" altLang="en-US"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3.     </a:t>
            </a:r>
            <a:r>
              <a:rPr sz="1600">
                <a:latin typeface="Noto Sans S Chinese Medium" panose="020B0600000000000000" charset="-122"/>
                <a:ea typeface="Noto Sans S Chinese Medium" panose="020B0600000000000000" charset="-122"/>
                <a:cs typeface="微软雅黑" panose="020B0503020204020204" charset="-122"/>
                <a:sym typeface="+mn-ea"/>
              </a:rPr>
              <a:t>Application scenarios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6</a:t>
            </a:r>
            <a:endParaRPr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4.     </a:t>
            </a:r>
            <a:r>
              <a:rPr lang="zh-CN" altLang="en-US" sz="1600">
                <a:latin typeface="Noto Sans S Chinese Medium" panose="020B0600000000000000" charset="-122"/>
                <a:ea typeface="Noto Sans S Chinese Medium" panose="020B0600000000000000" charset="-122"/>
                <a:cs typeface="微软雅黑" panose="020B0503020204020204" charset="-122"/>
                <a:sym typeface="+mn-ea"/>
              </a:rPr>
              <a:t>Hardware specifications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8</a:t>
            </a: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5.     Radio frequency  parameters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8</a:t>
            </a: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6.     S</a:t>
            </a:r>
            <a:r>
              <a:rPr lang="zh-CN" altLang="en-US" sz="1600">
                <a:latin typeface="Noto Sans S Chinese Medium" panose="020B0600000000000000" charset="-122"/>
                <a:ea typeface="Noto Sans S Chinese Medium" panose="020B0600000000000000" charset="-122"/>
                <a:cs typeface="微软雅黑" panose="020B0503020204020204" charset="-122"/>
                <a:sym typeface="+mn-ea"/>
              </a:rPr>
              <a:t>oftware features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10</a:t>
            </a: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7.     </a:t>
            </a:r>
            <a:r>
              <a:rPr lang="zh-CN" altLang="en-US" sz="1600">
                <a:latin typeface="Noto Sans S Chinese Medium" panose="020B0600000000000000" charset="-122"/>
                <a:ea typeface="Noto Sans S Chinese Medium" panose="020B0600000000000000" charset="-122"/>
                <a:cs typeface="微软雅黑" panose="020B0503020204020204" charset="-122"/>
                <a:sym typeface="+mn-ea"/>
              </a:rPr>
              <a:t>Physical properties</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11</a:t>
            </a:r>
            <a:endParaRPr lang="zh-CN" altLang="en-US" sz="1600">
              <a:latin typeface="Noto Sans S Chinese Medium" panose="020B0600000000000000" charset="-122"/>
              <a:ea typeface="Noto Sans S Chinese Medium" panose="020B0600000000000000" charset="-122"/>
              <a:cs typeface="微软雅黑" panose="020B0503020204020204" charset="-122"/>
              <a:sym typeface="+mn-ea"/>
            </a:endParaRPr>
          </a:p>
          <a:p>
            <a:pPr marL="12700" fontAlgn="auto">
              <a:lnSpc>
                <a:spcPct val="150000"/>
              </a:lnSpc>
              <a:spcBef>
                <a:spcPts val="100"/>
              </a:spcBef>
            </a:pP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8.     C</a:t>
            </a:r>
            <a:r>
              <a:rPr lang="zh-CN" altLang="en-US" sz="1600">
                <a:latin typeface="Noto Sans S Chinese Medium" panose="020B0600000000000000" charset="-122"/>
                <a:ea typeface="Noto Sans S Chinese Medium" panose="020B0600000000000000" charset="-122"/>
                <a:cs typeface="微软雅黑" panose="020B0503020204020204" charset="-122"/>
                <a:sym typeface="+mn-ea"/>
              </a:rPr>
              <a:t>ontact information</a:t>
            </a:r>
            <a:r>
              <a:rPr lang="zh-CN" altLang="en-US" sz="800">
                <a:latin typeface="Noto Sans S Chinese Medium" panose="020B0600000000000000" charset="-122"/>
                <a:ea typeface="Noto Sans S Chinese Medium" panose="020B0600000000000000" charset="-122"/>
                <a:cs typeface="微软雅黑" panose="020B0503020204020204" charset="-122"/>
                <a:sym typeface="+mn-ea"/>
              </a:rPr>
              <a:t>································································</a:t>
            </a:r>
            <a:r>
              <a:rPr lang="en-US" altLang="zh-CN" sz="1600">
                <a:latin typeface="Noto Sans S Chinese Medium" panose="020B0600000000000000" charset="-122"/>
                <a:ea typeface="Noto Sans S Chinese Medium" panose="020B0600000000000000" charset="-122"/>
                <a:cs typeface="微软雅黑" panose="020B0503020204020204" charset="-122"/>
                <a:sym typeface="+mn-ea"/>
              </a:rPr>
              <a:t>11</a:t>
            </a:r>
          </a:p>
          <a:p>
            <a:pPr marL="12700" fontAlgn="auto">
              <a:lnSpc>
                <a:spcPct val="150000"/>
              </a:lnSpc>
              <a:spcBef>
                <a:spcPts val="100"/>
              </a:spcBef>
            </a:pPr>
            <a:endParaRPr lang="en-US" altLang="zh-CN" sz="1600" spc="-185" dirty="0">
              <a:latin typeface="Noto Sans S Chinese Medium" panose="020B0600000000000000" charset="-122"/>
              <a:ea typeface="Noto Sans S Chinese Medium" panose="020B0600000000000000" charset="-122"/>
              <a:cs typeface="微软雅黑" panose="020B0503020204020204" charset="-122"/>
              <a:sym typeface="+mn-ea"/>
            </a:endParaRPr>
          </a:p>
        </p:txBody>
      </p:sp>
      <p:pic>
        <p:nvPicPr>
          <p:cNvPr id="1073741825" name="officeArt object" descr="图片 3"/>
          <p:cNvPicPr>
            <a:picLocks noChangeAspect="1"/>
          </p:cNvPicPr>
          <p:nvPr/>
        </p:nvPicPr>
        <p:blipFill>
          <a:blip r:embed="rId4"/>
          <a:stretch>
            <a:fillRect/>
          </a:stretch>
        </p:blipFill>
        <p:spPr>
          <a:xfrm>
            <a:off x="358140" y="258445"/>
            <a:ext cx="1171575" cy="376555"/>
          </a:xfrm>
          <a:prstGeom prst="rect">
            <a:avLst/>
          </a:prstGeom>
          <a:ln w="12700" cap="flat">
            <a:noFill/>
            <a:miter lim="400000"/>
            <a:headEnd/>
            <a:tailEnd/>
          </a:ln>
          <a:effectLst/>
        </p:spPr>
      </p:pic>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a:endParaRPr/>
          </a:p>
        </p:txBody>
      </p:sp>
      <p:sp>
        <p:nvSpPr>
          <p:cNvPr id="34" name="object 24"/>
          <p:cNvSpPr txBox="1">
            <a:spLocks noGrp="1"/>
          </p:cNvSpPr>
          <p:nvPr/>
        </p:nvSpPr>
        <p:spPr>
          <a:xfrm>
            <a:off x="657339" y="9834994"/>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t>2</a:t>
            </a:fld>
            <a:endParaRPr sz="1200" dirty="0">
              <a:solidFill>
                <a:schemeClr val="tx1"/>
              </a:solidFill>
              <a:effectLst>
                <a:outerShdw blurRad="38100" dist="19050" dir="2700000" algn="tl" rotWithShape="0">
                  <a:schemeClr val="dk1">
                    <a:alpha val="40000"/>
                  </a:schemeClr>
                </a:outerShdw>
              </a:effectLst>
            </a:endParaRPr>
          </a:p>
        </p:txBody>
      </p:sp>
      <p:sp>
        <p:nvSpPr>
          <p:cNvPr id="21" name="文本框 20"/>
          <p:cNvSpPr txBox="1"/>
          <p:nvPr/>
        </p:nvSpPr>
        <p:spPr>
          <a:xfrm>
            <a:off x="942340" y="9754235"/>
            <a:ext cx="5469890" cy="245110"/>
          </a:xfrm>
          <a:prstGeom prst="rect">
            <a:avLst/>
          </a:prstGeom>
          <a:noFill/>
        </p:spPr>
        <p:txBody>
          <a:bodyPr wrap="square" rtlCol="0">
            <a:spAutoFit/>
          </a:bodyPr>
          <a:lstStyle/>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www.sskycn.com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10" name="object 8"/>
          <p:cNvSpPr txBox="1">
            <a:spLocks noGrp="1"/>
          </p:cNvSpPr>
          <p:nvPr/>
        </p:nvSpPr>
        <p:spPr>
          <a:xfrm>
            <a:off x="565785" y="395605"/>
            <a:ext cx="6504940" cy="1170305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gn="just" fontAlgn="auto">
              <a:lnSpc>
                <a:spcPct val="150000"/>
              </a:lnSpc>
              <a:spcBef>
                <a:spcPts val="100"/>
              </a:spcBef>
            </a:pPr>
            <a:r>
              <a:rPr lang="en-US" altLang="zh-CN" sz="2000" dirty="0">
                <a:solidFill>
                  <a:srgbClr val="0070C0"/>
                </a:solidFill>
                <a:latin typeface="Noto Sans S Chinese Bold" panose="020B0800000000000000" charset="-122"/>
                <a:ea typeface="Noto Sans S Chinese Bold" panose="020B0800000000000000" charset="-122"/>
                <a:cs typeface="Noto Sans S Chinese Bold" panose="020B0800000000000000" charset="-122"/>
                <a:sym typeface="+mn-ea"/>
              </a:rPr>
              <a:t>BL220Q - </a:t>
            </a:r>
            <a:r>
              <a:rPr sz="2000" dirty="0">
                <a:solidFill>
                  <a:srgbClr val="0070C0"/>
                </a:solidFill>
                <a:latin typeface="Noto Sans S Chinese Bold" panose="020B0800000000000000" charset="-122"/>
                <a:ea typeface="Noto Sans S Chinese Bold" panose="020B0800000000000000" charset="-122"/>
                <a:cs typeface="Noto Sans S Chinese Bold" panose="020B0800000000000000" charset="-122"/>
                <a:sym typeface="+mn-ea"/>
              </a:rPr>
              <a:t>Wireless access point</a:t>
            </a:r>
          </a:p>
          <a:p>
            <a:pPr marL="12700" indent="457200" algn="just" fontAlgn="auto">
              <a:lnSpc>
                <a:spcPct val="150000"/>
              </a:lnSpc>
              <a:spcBef>
                <a:spcPts val="100"/>
              </a:spcBef>
            </a:pPr>
            <a:r>
              <a:rPr sz="1400">
                <a:solidFill>
                  <a:schemeClr val="tx1">
                    <a:lumMod val="75000"/>
                    <a:lumOff val="25000"/>
                  </a:schemeClr>
                </a:solidFill>
                <a:latin typeface="Noto Sans S Chinese Medium" panose="020B0600000000000000" charset="-122"/>
                <a:ea typeface="Noto Sans S Chinese Medium" panose="020B0600000000000000" charset="-122"/>
                <a:cs typeface="微软雅黑" panose="020B0503020204020204" charset="-122"/>
                <a:sym typeface="+mn-ea"/>
              </a:rPr>
              <a:t>BL220Q is an industrial-grade indoor ceiling AP, mainly used for Wi-Fi coverage in hotels, cafes, homes and other places. This AP using the suction a top 2</a:t>
            </a:r>
            <a:r>
              <a:rPr lang="en-US" sz="1400">
                <a:solidFill>
                  <a:schemeClr val="tx1">
                    <a:lumMod val="75000"/>
                    <a:lumOff val="25000"/>
                  </a:schemeClr>
                </a:solidFill>
                <a:latin typeface="Noto Sans S Chinese Medium" panose="020B0600000000000000" charset="-122"/>
                <a:ea typeface="Noto Sans S Chinese Medium" panose="020B0600000000000000" charset="-122"/>
                <a:cs typeface="微软雅黑" panose="020B0503020204020204" charset="-122"/>
                <a:sym typeface="+mn-ea"/>
              </a:rPr>
              <a:t>T</a:t>
            </a:r>
            <a:r>
              <a:rPr sz="1400">
                <a:solidFill>
                  <a:schemeClr val="tx1">
                    <a:lumMod val="75000"/>
                    <a:lumOff val="25000"/>
                  </a:schemeClr>
                </a:solidFill>
                <a:latin typeface="Noto Sans S Chinese Medium" panose="020B0600000000000000" charset="-122"/>
                <a:ea typeface="Noto Sans S Chinese Medium" panose="020B0600000000000000" charset="-122"/>
                <a:cs typeface="微软雅黑" panose="020B0503020204020204" charset="-122"/>
                <a:sym typeface="+mn-ea"/>
              </a:rPr>
              <a:t>2</a:t>
            </a:r>
            <a:r>
              <a:rPr lang="en-US" sz="1400">
                <a:solidFill>
                  <a:schemeClr val="tx1">
                    <a:lumMod val="75000"/>
                    <a:lumOff val="25000"/>
                  </a:schemeClr>
                </a:solidFill>
                <a:latin typeface="Noto Sans S Chinese Medium" panose="020B0600000000000000" charset="-122"/>
                <a:ea typeface="Noto Sans S Chinese Medium" panose="020B0600000000000000" charset="-122"/>
                <a:cs typeface="微软雅黑" panose="020B0503020204020204" charset="-122"/>
                <a:sym typeface="+mn-ea"/>
              </a:rPr>
              <a:t>R</a:t>
            </a:r>
            <a:r>
              <a:rPr sz="1400">
                <a:solidFill>
                  <a:schemeClr val="tx1">
                    <a:lumMod val="75000"/>
                    <a:lumOff val="25000"/>
                  </a:schemeClr>
                </a:solidFill>
                <a:latin typeface="Noto Sans S Chinese Medium" panose="020B0600000000000000" charset="-122"/>
                <a:ea typeface="Noto Sans S Chinese Medium" panose="020B0600000000000000" charset="-122"/>
                <a:cs typeface="微软雅黑" panose="020B0503020204020204" charset="-122"/>
                <a:sym typeface="+mn-ea"/>
              </a:rPr>
              <a:t> 2.4 G wireless MIMO technology, the bandwidth of up to 300 M</a:t>
            </a:r>
            <a:r>
              <a:rPr lang="en-US" sz="1400">
                <a:solidFill>
                  <a:schemeClr val="tx1">
                    <a:lumMod val="75000"/>
                    <a:lumOff val="25000"/>
                  </a:schemeClr>
                </a:solidFill>
                <a:latin typeface="Noto Sans S Chinese Medium" panose="020B0600000000000000" charset="-122"/>
                <a:ea typeface="Noto Sans S Chinese Medium" panose="020B0600000000000000" charset="-122"/>
                <a:cs typeface="微软雅黑" panose="020B0503020204020204" charset="-122"/>
                <a:sym typeface="+mn-ea"/>
              </a:rPr>
              <a:t>bps</a:t>
            </a:r>
            <a:r>
              <a:rPr sz="1400">
                <a:solidFill>
                  <a:schemeClr val="tx1">
                    <a:lumMod val="75000"/>
                    <a:lumOff val="25000"/>
                  </a:schemeClr>
                </a:solidFill>
                <a:latin typeface="Noto Sans S Chinese Medium" panose="020B0600000000000000" charset="-122"/>
                <a:ea typeface="Noto Sans S Chinese Medium" panose="020B0600000000000000" charset="-122"/>
                <a:cs typeface="微软雅黑" panose="020B0503020204020204" charset="-122"/>
                <a:sym typeface="+mn-ea"/>
              </a:rPr>
              <a:t>, supports up to 57 users or 32 video </a:t>
            </a:r>
            <a:r>
              <a:rPr lang="en-US" sz="1400">
                <a:solidFill>
                  <a:schemeClr val="tx1">
                    <a:lumMod val="75000"/>
                    <a:lumOff val="25000"/>
                  </a:schemeClr>
                </a:solidFill>
                <a:latin typeface="Noto Sans S Chinese Medium" panose="020B0600000000000000" charset="-122"/>
                <a:ea typeface="Noto Sans S Chinese Medium" panose="020B0600000000000000" charset="-122"/>
                <a:cs typeface="微软雅黑" panose="020B0503020204020204" charset="-122"/>
                <a:sym typeface="+mn-ea"/>
              </a:rPr>
              <a:t>users use</a:t>
            </a:r>
            <a:r>
              <a:rPr sz="1400">
                <a:solidFill>
                  <a:schemeClr val="tx1">
                    <a:lumMod val="75000"/>
                    <a:lumOff val="25000"/>
                  </a:schemeClr>
                </a:solidFill>
                <a:latin typeface="Noto Sans S Chinese Medium" panose="020B0600000000000000" charset="-122"/>
                <a:ea typeface="Noto Sans S Chinese Medium" panose="020B0600000000000000" charset="-122"/>
                <a:cs typeface="微软雅黑" panose="020B0503020204020204" charset="-122"/>
                <a:sym typeface="+mn-ea"/>
              </a:rPr>
              <a:t> wireless Internet at the same time, anti-interference, effectively prevent outside interference, wireless support 80 ~ 100 m Ethernet cable power supply, reduces the installation costs, also make the installation more convenient to use, especially this product can be used where there is no power supply output, improved the traditional network infrastructure, in order to unified management. In addition, the BL220Q uses a new ceiling design, well integrated with modern hotel interior decor, installed in the optimal ceiling position, can extend the wireless signal to the adjacent connected several rooms, network applications and landscaping integration.</a:t>
            </a: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p:txBody>
      </p:sp>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a:endParaRPr/>
          </a:p>
        </p:txBody>
      </p:sp>
      <p:sp>
        <p:nvSpPr>
          <p:cNvPr id="34" name="object 24"/>
          <p:cNvSpPr txBox="1">
            <a:spLocks noGrp="1"/>
          </p:cNvSpPr>
          <p:nvPr/>
        </p:nvSpPr>
        <p:spPr>
          <a:xfrm>
            <a:off x="657339" y="9835629"/>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t>3</a:t>
            </a:fld>
            <a:endParaRPr sz="1200" dirty="0">
              <a:solidFill>
                <a:schemeClr val="tx1"/>
              </a:solidFill>
              <a:effectLst>
                <a:outerShdw blurRad="38100" dist="19050" dir="2700000" algn="tl" rotWithShape="0">
                  <a:schemeClr val="dk1">
                    <a:alpha val="40000"/>
                  </a:schemeClr>
                </a:outerShdw>
              </a:effectLst>
            </a:endParaRPr>
          </a:p>
        </p:txBody>
      </p:sp>
      <p:sp>
        <p:nvSpPr>
          <p:cNvPr id="18" name="矩形: 圆角 16"/>
          <p:cNvSpPr/>
          <p:nvPr/>
        </p:nvSpPr>
        <p:spPr>
          <a:xfrm>
            <a:off x="565785" y="452120"/>
            <a:ext cx="549910" cy="518160"/>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01</a:t>
            </a:r>
          </a:p>
        </p:txBody>
      </p:sp>
      <p:sp>
        <p:nvSpPr>
          <p:cNvPr id="19" name="文本框 18"/>
          <p:cNvSpPr txBox="1"/>
          <p:nvPr/>
        </p:nvSpPr>
        <p:spPr>
          <a:xfrm>
            <a:off x="1115858" y="511505"/>
            <a:ext cx="2987675"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Product characteristics</a:t>
            </a:r>
          </a:p>
        </p:txBody>
      </p:sp>
      <p:sp>
        <p:nvSpPr>
          <p:cNvPr id="27" name="文本框 26"/>
          <p:cNvSpPr txBox="1"/>
          <p:nvPr/>
        </p:nvSpPr>
        <p:spPr>
          <a:xfrm>
            <a:off x="969010" y="9756140"/>
            <a:ext cx="5469890" cy="245110"/>
          </a:xfrm>
          <a:prstGeom prst="rect">
            <a:avLst/>
          </a:prstGeom>
          <a:noFill/>
        </p:spPr>
        <p:txBody>
          <a:bodyPr wrap="square" rtlCol="0">
            <a:spAutoFit/>
          </a:bodyPr>
          <a:lstStyle/>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www.sskycn.com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pic>
        <p:nvPicPr>
          <p:cNvPr id="3" name="图片 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2119630" y="1888490"/>
            <a:ext cx="3396615" cy="2748915"/>
          </a:xfrm>
          <a:prstGeom prst="rect">
            <a:avLst/>
          </a:prstGeom>
          <a:noFill/>
          <a:ln w="9525">
            <a:noFill/>
          </a:ln>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10" name="object 8"/>
          <p:cNvSpPr txBox="1">
            <a:spLocks noGrp="1"/>
          </p:cNvSpPr>
          <p:nvPr/>
        </p:nvSpPr>
        <p:spPr>
          <a:xfrm>
            <a:off x="565785" y="395605"/>
            <a:ext cx="6504940" cy="5678170"/>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zh-CN" altLang="en-US" sz="2000" spc="-185" dirty="0">
              <a:latin typeface="Noto Sans S Chinese Regular" panose="020B0500000000000000" charset="-122"/>
              <a:ea typeface="Noto Sans S Chinese Regular" panose="020B0500000000000000" charset="-122"/>
              <a:cs typeface="Noto Sans S Chinese Regular" panose="020B0500000000000000" charset="-122"/>
            </a:endParaRPr>
          </a:p>
          <a:p>
            <a:pPr marL="12700">
              <a:lnSpc>
                <a:spcPct val="100000"/>
              </a:lnSpc>
              <a:spcBef>
                <a:spcPts val="100"/>
              </a:spcBef>
            </a:pPr>
            <a:endParaRPr lang="en-US" altLang="zh-CN" sz="1400">
              <a:latin typeface="微软雅黑" panose="020B0503020204020204" charset="-122"/>
              <a:ea typeface="微软雅黑" panose="020B0503020204020204" charset="-122"/>
              <a:cs typeface="微软雅黑" panose="020B0503020204020204" charset="-122"/>
              <a:sym typeface="+mn-ea"/>
            </a:endParaRPr>
          </a:p>
          <a:p>
            <a:pPr marL="12700">
              <a:lnSpc>
                <a:spcPct val="100000"/>
              </a:lnSpc>
              <a:spcBef>
                <a:spcPts val="100"/>
              </a:spcBef>
            </a:pPr>
            <a:endParaRPr lang="en-US" altLang="zh-CN" sz="1400">
              <a:latin typeface="微软雅黑" panose="020B0503020204020204" charset="-122"/>
              <a:ea typeface="微软雅黑" panose="020B0503020204020204" charset="-122"/>
              <a:cs typeface="微软雅黑" panose="020B0503020204020204" charset="-122"/>
              <a:sym typeface="+mn-ea"/>
            </a:endParaRPr>
          </a:p>
          <a:p>
            <a:pPr marL="12700">
              <a:lnSpc>
                <a:spcPct val="100000"/>
              </a:lnSpc>
              <a:spcBef>
                <a:spcPts val="100"/>
              </a:spcBef>
            </a:pPr>
            <a:endParaRPr lang="en-US" altLang="zh-CN" sz="1400">
              <a:latin typeface="微软雅黑" panose="020B0503020204020204" charset="-122"/>
              <a:ea typeface="微软雅黑" panose="020B0503020204020204" charset="-122"/>
              <a:cs typeface="微软雅黑" panose="020B0503020204020204" charset="-122"/>
              <a:sym typeface="+mn-ea"/>
            </a:endParaRPr>
          </a:p>
          <a:p>
            <a:pPr marL="12700">
              <a:lnSpc>
                <a:spcPct val="100000"/>
              </a:lnSpc>
              <a:spcBef>
                <a:spcPts val="100"/>
              </a:spcBef>
            </a:pPr>
            <a:endParaRPr lang="en-US" altLang="zh-CN" sz="1400">
              <a:latin typeface="微软雅黑" panose="020B0503020204020204" charset="-122"/>
              <a:ea typeface="微软雅黑" panose="020B0503020204020204" charset="-122"/>
              <a:cs typeface="微软雅黑" panose="020B0503020204020204" charset="-122"/>
              <a:sym typeface="+mn-ea"/>
            </a:endParaRPr>
          </a:p>
          <a:p>
            <a:pPr marL="12700">
              <a:lnSpc>
                <a:spcPct val="100000"/>
              </a:lnSpc>
              <a:spcBef>
                <a:spcPts val="100"/>
              </a:spcBef>
            </a:pPr>
            <a:endParaRPr lang="en-US" altLang="zh-CN" sz="1400">
              <a:latin typeface="微软雅黑" panose="020B0503020204020204" charset="-122"/>
              <a:ea typeface="微软雅黑" panose="020B0503020204020204" charset="-122"/>
              <a:cs typeface="微软雅黑" panose="020B0503020204020204" charset="-122"/>
              <a:sym typeface="+mn-ea"/>
            </a:endParaRPr>
          </a:p>
          <a:p>
            <a:pPr marL="12700">
              <a:lnSpc>
                <a:spcPct val="100000"/>
              </a:lnSpc>
              <a:spcBef>
                <a:spcPts val="100"/>
              </a:spcBef>
            </a:pPr>
            <a:endParaRPr lang="en-US" altLang="zh-CN" sz="1400">
              <a:latin typeface="微软雅黑" panose="020B0503020204020204" charset="-122"/>
              <a:ea typeface="微软雅黑" panose="020B0503020204020204" charset="-122"/>
              <a:cs typeface="微软雅黑" panose="020B0503020204020204" charset="-122"/>
              <a:sym typeface="+mn-ea"/>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a:p>
            <a:pPr marL="12700" lvl="0" indent="0" algn="just" fontAlgn="auto">
              <a:lnSpc>
                <a:spcPct val="150000"/>
              </a:lnSpc>
              <a:spcBef>
                <a:spcPts val="100"/>
              </a:spcBef>
              <a:buNone/>
            </a:pPr>
            <a:endParaRPr lang="zh-CN" altLang="en-US" sz="2000" spc="-185" dirty="0">
              <a:solidFill>
                <a:srgbClr val="0070C0"/>
              </a:solidFill>
              <a:latin typeface="Noto Sans S Chinese Bold" panose="020B0800000000000000" charset="-122"/>
              <a:ea typeface="Noto Sans S Chinese Bold" panose="020B0800000000000000" charset="-122"/>
              <a:cs typeface="Noto Sans S Chinese Regular" panose="020B0500000000000000" charset="-122"/>
            </a:endParaRPr>
          </a:p>
        </p:txBody>
      </p:sp>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a:endParaRPr/>
          </a:p>
        </p:txBody>
      </p:sp>
      <p:sp>
        <p:nvSpPr>
          <p:cNvPr id="34" name="object 24"/>
          <p:cNvSpPr txBox="1">
            <a:spLocks noGrp="1"/>
          </p:cNvSpPr>
          <p:nvPr/>
        </p:nvSpPr>
        <p:spPr>
          <a:xfrm>
            <a:off x="657339" y="9835629"/>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t>4</a:t>
            </a:fld>
            <a:endParaRPr sz="1200" dirty="0">
              <a:solidFill>
                <a:schemeClr val="tx1"/>
              </a:solidFill>
              <a:effectLst>
                <a:outerShdw blurRad="38100" dist="19050" dir="2700000" algn="tl" rotWithShape="0">
                  <a:schemeClr val="dk1">
                    <a:alpha val="40000"/>
                  </a:schemeClr>
                </a:outerShdw>
              </a:effectLst>
            </a:endParaRPr>
          </a:p>
        </p:txBody>
      </p:sp>
      <p:sp>
        <p:nvSpPr>
          <p:cNvPr id="21" name="矩形: 圆角 16"/>
          <p:cNvSpPr/>
          <p:nvPr/>
        </p:nvSpPr>
        <p:spPr>
          <a:xfrm>
            <a:off x="567055" y="39560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02</a:t>
            </a:r>
          </a:p>
        </p:txBody>
      </p:sp>
      <p:sp>
        <p:nvSpPr>
          <p:cNvPr id="22" name="文本框 21"/>
          <p:cNvSpPr txBox="1"/>
          <p:nvPr/>
        </p:nvSpPr>
        <p:spPr>
          <a:xfrm>
            <a:off x="1115858" y="454990"/>
            <a:ext cx="1567815"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Packing list</a:t>
            </a:r>
          </a:p>
        </p:txBody>
      </p:sp>
      <p:pic>
        <p:nvPicPr>
          <p:cNvPr id="25" name="图片 24" descr="dianyuan-1"/>
          <p:cNvPicPr>
            <a:picLocks noChangeAspect="1"/>
          </p:cNvPicPr>
          <p:nvPr/>
        </p:nvPicPr>
        <p:blipFill>
          <a:blip r:embed="rId4"/>
          <a:stretch>
            <a:fillRect/>
          </a:stretch>
        </p:blipFill>
        <p:spPr>
          <a:xfrm>
            <a:off x="4488180" y="2601595"/>
            <a:ext cx="1306830" cy="953770"/>
          </a:xfrm>
          <a:prstGeom prst="rect">
            <a:avLst/>
          </a:prstGeom>
        </p:spPr>
      </p:pic>
      <p:pic>
        <p:nvPicPr>
          <p:cNvPr id="26" name="图片 25" descr="wangxian-1"/>
          <p:cNvPicPr>
            <a:picLocks noChangeAspect="1"/>
          </p:cNvPicPr>
          <p:nvPr/>
        </p:nvPicPr>
        <p:blipFill>
          <a:blip r:embed="rId5"/>
          <a:stretch>
            <a:fillRect/>
          </a:stretch>
        </p:blipFill>
        <p:spPr>
          <a:xfrm>
            <a:off x="1115695" y="5634990"/>
            <a:ext cx="1522095" cy="1450975"/>
          </a:xfrm>
          <a:prstGeom prst="rect">
            <a:avLst/>
          </a:prstGeom>
        </p:spPr>
      </p:pic>
      <p:sp>
        <p:nvSpPr>
          <p:cNvPr id="27" name="文本框 26"/>
          <p:cNvSpPr txBox="1"/>
          <p:nvPr/>
        </p:nvSpPr>
        <p:spPr>
          <a:xfrm>
            <a:off x="969010" y="9756140"/>
            <a:ext cx="5469890" cy="245110"/>
          </a:xfrm>
          <a:prstGeom prst="rect">
            <a:avLst/>
          </a:prstGeom>
          <a:noFill/>
        </p:spPr>
        <p:txBody>
          <a:bodyPr wrap="square" rtlCol="0">
            <a:spAutoFit/>
          </a:bodyPr>
          <a:lstStyle/>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www.sskycn.com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sp>
        <p:nvSpPr>
          <p:cNvPr id="2" name="文本框 1"/>
          <p:cNvSpPr txBox="1"/>
          <p:nvPr/>
        </p:nvSpPr>
        <p:spPr>
          <a:xfrm>
            <a:off x="880110" y="3817620"/>
            <a:ext cx="1993265" cy="368300"/>
          </a:xfrm>
          <a:prstGeom prst="rect">
            <a:avLst/>
          </a:prstGeom>
          <a:noFill/>
        </p:spPr>
        <p:txBody>
          <a:bodyPr wrap="square" rtlCol="0">
            <a:spAutoFit/>
          </a:bodyPr>
          <a:lstStyle/>
          <a:p>
            <a:r>
              <a:rPr lang="en-US" altLang="zh-CN">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rPr>
              <a:t>BL220</a:t>
            </a:r>
            <a:r>
              <a:rPr lang="zh-CN" altLang="zh-CN">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rPr>
              <a:t> </a:t>
            </a:r>
            <a:r>
              <a:rPr lang="en-US" altLang="zh-CN">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rPr>
              <a:t>Bridge</a:t>
            </a:r>
            <a:r>
              <a:rPr lang="zh-CN" altLang="en-US">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a:t>
            </a:r>
            <a:r>
              <a:rPr lang="en-US" altLang="zh-CN">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1</a:t>
            </a:r>
          </a:p>
        </p:txBody>
      </p:sp>
      <p:sp>
        <p:nvSpPr>
          <p:cNvPr id="4" name="文本框 3"/>
          <p:cNvSpPr txBox="1"/>
          <p:nvPr/>
        </p:nvSpPr>
        <p:spPr>
          <a:xfrm>
            <a:off x="4065270" y="3817620"/>
            <a:ext cx="2153285" cy="645160"/>
          </a:xfrm>
          <a:prstGeom prst="rect">
            <a:avLst/>
          </a:prstGeom>
          <a:noFill/>
        </p:spPr>
        <p:txBody>
          <a:bodyPr wrap="square" rtlCol="0">
            <a:spAutoFit/>
          </a:bodyPr>
          <a:lstStyle/>
          <a:p>
            <a:pPr algn="ctr"/>
            <a:r>
              <a:rPr lang="zh-CN" altLang="en-US">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Power adapter×</a:t>
            </a:r>
            <a:r>
              <a:rPr lang="en-US" altLang="zh-CN">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1</a:t>
            </a:r>
            <a:r>
              <a:rPr lang="zh-CN" altLang="en-US">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a:t>
            </a:r>
            <a:r>
              <a:rPr lang="en-US" altLang="zh-CN">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24V0.5A)</a:t>
            </a:r>
          </a:p>
        </p:txBody>
      </p:sp>
      <p:sp>
        <p:nvSpPr>
          <p:cNvPr id="5" name="文本框 4"/>
          <p:cNvSpPr txBox="1"/>
          <p:nvPr/>
        </p:nvSpPr>
        <p:spPr>
          <a:xfrm>
            <a:off x="1143000" y="7267575"/>
            <a:ext cx="1292860" cy="645160"/>
          </a:xfrm>
          <a:prstGeom prst="rect">
            <a:avLst/>
          </a:prstGeom>
          <a:noFill/>
        </p:spPr>
        <p:txBody>
          <a:bodyPr wrap="square" rtlCol="0">
            <a:spAutoFit/>
          </a:bodyPr>
          <a:lstStyle/>
          <a:p>
            <a:pPr algn="ctr"/>
            <a:r>
              <a:rPr lang="en-US" altLang="zh-CN">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Cable</a:t>
            </a:r>
            <a:r>
              <a:rPr lang="zh-CN" altLang="en-US">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a:t>
            </a:r>
            <a:r>
              <a:rPr lang="en-US" altLang="zh-CN">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1</a:t>
            </a:r>
          </a:p>
          <a:p>
            <a:pPr algn="ctr"/>
            <a:r>
              <a:rPr lang="zh-CN" altLang="en-US">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a:t>
            </a:r>
            <a:r>
              <a:rPr>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1 meter</a:t>
            </a:r>
            <a:r>
              <a:rPr lang="zh-CN" altLang="en-US">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a:t>
            </a:r>
          </a:p>
        </p:txBody>
      </p:sp>
      <p:sp>
        <p:nvSpPr>
          <p:cNvPr id="7" name="文本框 6"/>
          <p:cNvSpPr txBox="1"/>
          <p:nvPr/>
        </p:nvSpPr>
        <p:spPr>
          <a:xfrm>
            <a:off x="3637280" y="7267575"/>
            <a:ext cx="3007995" cy="368300"/>
          </a:xfrm>
          <a:prstGeom prst="rect">
            <a:avLst/>
          </a:prstGeom>
          <a:noFill/>
        </p:spPr>
        <p:txBody>
          <a:bodyPr wrap="square" rtlCol="0">
            <a:spAutoFit/>
          </a:bodyPr>
          <a:lstStyle/>
          <a:p>
            <a:r>
              <a:rPr lang="zh-CN" altLang="en-US">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Product specification×</a:t>
            </a:r>
            <a:r>
              <a:rPr lang="en-US" altLang="zh-CN">
                <a:solidFill>
                  <a:schemeClr val="accent4"/>
                </a:solidFill>
                <a:latin typeface="Noto Sans S Chinese Medium" panose="020B0600000000000000" charset="-122"/>
                <a:ea typeface="Noto Sans S Chinese Medium" panose="020B0600000000000000" charset="-122"/>
                <a:cs typeface="Noto Sans S Chinese Medium" panose="020B0600000000000000" charset="-122"/>
                <a:sym typeface="+mn-ea"/>
              </a:rPr>
              <a:t>1</a:t>
            </a:r>
          </a:p>
        </p:txBody>
      </p:sp>
      <p:pic>
        <p:nvPicPr>
          <p:cNvPr id="8" name="图片 7" descr="微信图片_20210225175845"/>
          <p:cNvPicPr>
            <a:picLocks noChangeAspect="1"/>
          </p:cNvPicPr>
          <p:nvPr/>
        </p:nvPicPr>
        <p:blipFill>
          <a:blip r:embed="rId6"/>
          <a:stretch>
            <a:fillRect/>
          </a:stretch>
        </p:blipFill>
        <p:spPr>
          <a:xfrm>
            <a:off x="4585335" y="6203315"/>
            <a:ext cx="1111250" cy="882650"/>
          </a:xfrm>
          <a:prstGeom prst="rect">
            <a:avLst/>
          </a:prstGeom>
        </p:spPr>
      </p:pic>
      <p:pic>
        <p:nvPicPr>
          <p:cNvPr id="6" name="图片 5" descr="BL220Q"/>
          <p:cNvPicPr>
            <a:picLocks noChangeAspect="1"/>
          </p:cNvPicPr>
          <p:nvPr/>
        </p:nvPicPr>
        <p:blipFill>
          <a:blip r:embed="rId7"/>
          <a:stretch>
            <a:fillRect/>
          </a:stretch>
        </p:blipFill>
        <p:spPr>
          <a:xfrm>
            <a:off x="969010" y="1830070"/>
            <a:ext cx="1640840" cy="1725295"/>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a:endParaRPr/>
          </a:p>
        </p:txBody>
      </p:sp>
      <p:sp>
        <p:nvSpPr>
          <p:cNvPr id="34" name="object 24"/>
          <p:cNvSpPr txBox="1">
            <a:spLocks noGrp="1"/>
          </p:cNvSpPr>
          <p:nvPr/>
        </p:nvSpPr>
        <p:spPr>
          <a:xfrm>
            <a:off x="657974" y="9835629"/>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t>5</a:t>
            </a:fld>
            <a:endParaRPr sz="1200" dirty="0">
              <a:solidFill>
                <a:schemeClr val="tx1"/>
              </a:solidFill>
              <a:effectLst>
                <a:outerShdw blurRad="38100" dist="19050" dir="2700000" algn="tl" rotWithShape="0">
                  <a:schemeClr val="dk1">
                    <a:alpha val="40000"/>
                  </a:schemeClr>
                </a:outerShdw>
              </a:effectLst>
            </a:endParaRPr>
          </a:p>
        </p:txBody>
      </p:sp>
      <p:sp>
        <p:nvSpPr>
          <p:cNvPr id="2" name="object 8"/>
          <p:cNvSpPr txBox="1">
            <a:spLocks noGrp="1"/>
          </p:cNvSpPr>
          <p:nvPr/>
        </p:nvSpPr>
        <p:spPr>
          <a:xfrm>
            <a:off x="455295" y="1120140"/>
            <a:ext cx="6392545" cy="25844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1.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Office, classroom </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and </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other</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 indoor </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places</a:t>
            </a:r>
          </a:p>
        </p:txBody>
      </p:sp>
      <p:sp>
        <p:nvSpPr>
          <p:cNvPr id="21" name="矩形: 圆角 16"/>
          <p:cNvSpPr/>
          <p:nvPr/>
        </p:nvSpPr>
        <p:spPr>
          <a:xfrm>
            <a:off x="456565" y="433070"/>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03</a:t>
            </a:r>
          </a:p>
        </p:txBody>
      </p:sp>
      <p:sp>
        <p:nvSpPr>
          <p:cNvPr id="22" name="文本框 21"/>
          <p:cNvSpPr txBox="1"/>
          <p:nvPr/>
        </p:nvSpPr>
        <p:spPr>
          <a:xfrm>
            <a:off x="1116493" y="491820"/>
            <a:ext cx="2787015"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Application scenarios</a:t>
            </a:r>
          </a:p>
        </p:txBody>
      </p:sp>
      <p:sp>
        <p:nvSpPr>
          <p:cNvPr id="7" name="object 8"/>
          <p:cNvSpPr txBox="1">
            <a:spLocks noGrp="1"/>
          </p:cNvSpPr>
          <p:nvPr/>
        </p:nvSpPr>
        <p:spPr>
          <a:xfrm>
            <a:off x="456565" y="5551170"/>
            <a:ext cx="6392545" cy="25844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2.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Shopping malls, supermarkets </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and </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other </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places</a:t>
            </a:r>
          </a:p>
        </p:txBody>
      </p:sp>
      <p:sp>
        <p:nvSpPr>
          <p:cNvPr id="9" name="文本框 8"/>
          <p:cNvSpPr txBox="1"/>
          <p:nvPr/>
        </p:nvSpPr>
        <p:spPr>
          <a:xfrm>
            <a:off x="969010" y="9756140"/>
            <a:ext cx="5469890" cy="245110"/>
          </a:xfrm>
          <a:prstGeom prst="rect">
            <a:avLst/>
          </a:prstGeom>
          <a:noFill/>
        </p:spPr>
        <p:txBody>
          <a:bodyPr wrap="square" rtlCol="0">
            <a:spAutoFit/>
          </a:bodyPr>
          <a:lstStyle/>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www.sskycn.com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pic>
        <p:nvPicPr>
          <p:cNvPr id="3" name="图片 2" descr="src=http___ccwhkj.com_uploadfiles_ccpz_images_20200301_205909.jpg&amp;refer=http___ccwhkj"/>
          <p:cNvPicPr>
            <a:picLocks noChangeAspect="1"/>
          </p:cNvPicPr>
          <p:nvPr/>
        </p:nvPicPr>
        <p:blipFill>
          <a:blip r:embed="rId4"/>
          <a:stretch>
            <a:fillRect/>
          </a:stretch>
        </p:blipFill>
        <p:spPr>
          <a:xfrm>
            <a:off x="1353185" y="1544955"/>
            <a:ext cx="4701540" cy="3526155"/>
          </a:xfrm>
          <a:prstGeom prst="rect">
            <a:avLst/>
          </a:prstGeom>
        </p:spPr>
      </p:pic>
      <p:pic>
        <p:nvPicPr>
          <p:cNvPr id="8" name="图片 7" descr="u=3888095686,588881261&amp;fm=26&amp;gp=0"/>
          <p:cNvPicPr>
            <a:picLocks noChangeAspect="1"/>
          </p:cNvPicPr>
          <p:nvPr/>
        </p:nvPicPr>
        <p:blipFill>
          <a:blip r:embed="rId5"/>
          <a:stretch>
            <a:fillRect/>
          </a:stretch>
        </p:blipFill>
        <p:spPr>
          <a:xfrm>
            <a:off x="1355090" y="5941060"/>
            <a:ext cx="4700905" cy="3319145"/>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a:endParaRPr/>
          </a:p>
        </p:txBody>
      </p:sp>
      <p:sp>
        <p:nvSpPr>
          <p:cNvPr id="34" name="object 24"/>
          <p:cNvSpPr txBox="1">
            <a:spLocks noGrp="1"/>
          </p:cNvSpPr>
          <p:nvPr/>
        </p:nvSpPr>
        <p:spPr>
          <a:xfrm>
            <a:off x="657339" y="9834994"/>
            <a:ext cx="10922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t>6</a:t>
            </a:fld>
            <a:endParaRPr sz="1200" dirty="0">
              <a:solidFill>
                <a:schemeClr val="tx1"/>
              </a:solidFill>
              <a:effectLst>
                <a:outerShdw blurRad="38100" dist="19050" dir="2700000" algn="tl" rotWithShape="0">
                  <a:schemeClr val="dk1">
                    <a:alpha val="40000"/>
                  </a:schemeClr>
                </a:outerShdw>
              </a:effectLst>
            </a:endParaRPr>
          </a:p>
        </p:txBody>
      </p:sp>
      <p:sp>
        <p:nvSpPr>
          <p:cNvPr id="5" name="object 8"/>
          <p:cNvSpPr txBox="1">
            <a:spLocks noGrp="1"/>
          </p:cNvSpPr>
          <p:nvPr/>
        </p:nvSpPr>
        <p:spPr>
          <a:xfrm>
            <a:off x="455295" y="375920"/>
            <a:ext cx="6392545" cy="25844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3 .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Restaurants, cafes</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 and </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other </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places</a:t>
            </a:r>
          </a:p>
        </p:txBody>
      </p:sp>
      <p:sp>
        <p:nvSpPr>
          <p:cNvPr id="9" name="object 8"/>
          <p:cNvSpPr txBox="1">
            <a:spLocks noGrp="1"/>
          </p:cNvSpPr>
          <p:nvPr/>
        </p:nvSpPr>
        <p:spPr>
          <a:xfrm>
            <a:off x="508000" y="4911090"/>
            <a:ext cx="6392545" cy="258445"/>
          </a:xfrm>
          <a:prstGeom prst="rect">
            <a:avLst/>
          </a:prstGeom>
        </p:spPr>
        <p:txBody>
          <a:bodyPr vert="horz" wrap="square" lIns="0" tIns="12700" rIns="0" bIns="0" rtlCol="0">
            <a:spAutoFit/>
          </a:bodyPr>
          <a:lstStyle>
            <a:lvl1pPr>
              <a:defRPr sz="7400" b="0" i="0">
                <a:solidFill>
                  <a:srgbClr val="0556A5"/>
                </a:solidFill>
                <a:latin typeface="Calibri" panose="020F0502020204030204"/>
                <a:ea typeface="+mj-ea"/>
                <a:cs typeface="Calibri" panose="020F0502020204030204"/>
              </a:defRPr>
            </a:lvl1pPr>
          </a:lstStyle>
          <a:p>
            <a:pPr marL="12700">
              <a:lnSpc>
                <a:spcPct val="100000"/>
              </a:lnSpc>
              <a:spcBef>
                <a:spcPts val="100"/>
              </a:spcBef>
            </a:pP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4. Hotel</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 </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and </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other</a:t>
            </a:r>
            <a:r>
              <a:rPr lang="en-US" altLang="zh-CN" sz="1600" spc="-185" dirty="0">
                <a:latin typeface="Noto Sans S Chinese Bold" panose="020B0800000000000000" charset="-122"/>
                <a:ea typeface="Noto Sans S Chinese Bold" panose="020B0800000000000000" charset="-122"/>
                <a:cs typeface="Noto Sans S Chinese Regular" panose="020B0500000000000000" charset="-122"/>
              </a:rPr>
              <a:t> </a:t>
            </a:r>
            <a:r>
              <a:rPr lang="zh-CN" altLang="en-US" sz="1600" spc="-185" dirty="0">
                <a:latin typeface="Noto Sans S Chinese Bold" panose="020B0800000000000000" charset="-122"/>
                <a:ea typeface="Noto Sans S Chinese Bold" panose="020B0800000000000000" charset="-122"/>
                <a:cs typeface="Noto Sans S Chinese Regular" panose="020B0500000000000000" charset="-122"/>
              </a:rPr>
              <a:t> places</a:t>
            </a:r>
          </a:p>
        </p:txBody>
      </p:sp>
      <p:sp>
        <p:nvSpPr>
          <p:cNvPr id="21" name="文本框 20"/>
          <p:cNvSpPr txBox="1"/>
          <p:nvPr/>
        </p:nvSpPr>
        <p:spPr>
          <a:xfrm>
            <a:off x="969010" y="9756140"/>
            <a:ext cx="5469890" cy="245110"/>
          </a:xfrm>
          <a:prstGeom prst="rect">
            <a:avLst/>
          </a:prstGeom>
          <a:noFill/>
        </p:spPr>
        <p:txBody>
          <a:bodyPr wrap="square" rtlCol="0">
            <a:spAutoFit/>
          </a:bodyPr>
          <a:lstStyle/>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www.sskycn.com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pic>
        <p:nvPicPr>
          <p:cNvPr id="2" name="图片 1" descr="u=2636567453,951069137&amp;fm=26&amp;gp=0"/>
          <p:cNvPicPr>
            <a:picLocks noChangeAspect="1"/>
          </p:cNvPicPr>
          <p:nvPr>
            <p:custDataLst>
              <p:tags r:id="rId2"/>
            </p:custDataLst>
          </p:nvPr>
        </p:nvPicPr>
        <p:blipFill>
          <a:blip r:embed="rId5"/>
          <a:stretch>
            <a:fillRect/>
          </a:stretch>
        </p:blipFill>
        <p:spPr>
          <a:xfrm>
            <a:off x="1270000" y="741680"/>
            <a:ext cx="4762500" cy="3771900"/>
          </a:xfrm>
          <a:prstGeom prst="rect">
            <a:avLst/>
          </a:prstGeom>
        </p:spPr>
      </p:pic>
      <p:pic>
        <p:nvPicPr>
          <p:cNvPr id="4" name="图片 3" descr="src=http___www.kangyesh.com_upload_Image_20180102_20180102142501_17014.jpg&amp;refer=http___www.kangyesh"/>
          <p:cNvPicPr>
            <a:picLocks noChangeAspect="1"/>
          </p:cNvPicPr>
          <p:nvPr/>
        </p:nvPicPr>
        <p:blipFill>
          <a:blip r:embed="rId6"/>
          <a:stretch>
            <a:fillRect/>
          </a:stretch>
        </p:blipFill>
        <p:spPr>
          <a:xfrm>
            <a:off x="1270000" y="5309235"/>
            <a:ext cx="4763135" cy="3649345"/>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a:endParaRPr/>
          </a:p>
        </p:txBody>
      </p:sp>
      <p:sp>
        <p:nvSpPr>
          <p:cNvPr id="34" name="object 24"/>
          <p:cNvSpPr txBox="1">
            <a:spLocks noGrp="1"/>
          </p:cNvSpPr>
          <p:nvPr/>
        </p:nvSpPr>
        <p:spPr>
          <a:xfrm>
            <a:off x="648335" y="9834880"/>
            <a:ext cx="127635"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t>7</a:t>
            </a:fld>
            <a:endParaRPr sz="1200" dirty="0">
              <a:solidFill>
                <a:schemeClr val="tx1"/>
              </a:solidFill>
              <a:effectLst>
                <a:outerShdw blurRad="38100" dist="19050" dir="2700000" algn="tl" rotWithShape="0">
                  <a:schemeClr val="dk1">
                    <a:alpha val="40000"/>
                  </a:schemeClr>
                </a:outerShdw>
              </a:effectLst>
            </a:endParaRPr>
          </a:p>
        </p:txBody>
      </p:sp>
      <p:graphicFrame>
        <p:nvGraphicFramePr>
          <p:cNvPr id="2" name="表格 1"/>
          <p:cNvGraphicFramePr/>
          <p:nvPr>
            <p:custDataLst>
              <p:tags r:id="rId2"/>
            </p:custDataLst>
            <p:extLst>
              <p:ext uri="{D42A27DB-BD31-4B8C-83A1-F6EECF244321}">
                <p14:modId xmlns:p14="http://schemas.microsoft.com/office/powerpoint/2010/main" val="4148312146"/>
              </p:ext>
            </p:extLst>
          </p:nvPr>
        </p:nvGraphicFramePr>
        <p:xfrm>
          <a:off x="396240" y="911860"/>
          <a:ext cx="6703200" cy="5873055"/>
        </p:xfrm>
        <a:graphic>
          <a:graphicData uri="http://schemas.openxmlformats.org/drawingml/2006/table">
            <a:tbl>
              <a:tblPr firstRow="1" bandRow="1">
                <a:tableStyleId>{5C22544A-7EE6-4342-B048-85BDC9FD1C3A}</a:tableStyleId>
              </a:tblPr>
              <a:tblGrid>
                <a:gridCol w="3351600">
                  <a:extLst>
                    <a:ext uri="{9D8B030D-6E8A-4147-A177-3AD203B41FA5}">
                      <a16:colId xmlns:a16="http://schemas.microsoft.com/office/drawing/2014/main" val="20000"/>
                    </a:ext>
                  </a:extLst>
                </a:gridCol>
                <a:gridCol w="3351600">
                  <a:extLst>
                    <a:ext uri="{9D8B030D-6E8A-4147-A177-3AD203B41FA5}">
                      <a16:colId xmlns:a16="http://schemas.microsoft.com/office/drawing/2014/main" val="20001"/>
                    </a:ext>
                  </a:extLst>
                </a:gridCol>
              </a:tblGrid>
              <a:tr h="443230">
                <a:tc gridSpan="2">
                  <a:txBody>
                    <a:bodyPr/>
                    <a:lstStyle/>
                    <a:p>
                      <a:pPr algn="l">
                        <a:buNone/>
                      </a:pPr>
                      <a:r>
                        <a:rPr lang="zh-CN" altLang="zh-CN" b="1">
                          <a:latin typeface="Noto Sans S Chinese Bold" panose="020B0800000000000000" charset="-122"/>
                          <a:ea typeface="Noto Sans S Chinese Bold" panose="020B0800000000000000" charset="-122"/>
                        </a:rPr>
                        <a:t>Hardware specifications</a:t>
                      </a:r>
                    </a:p>
                  </a:txBody>
                  <a:tcPr anchor="ctr"/>
                </a:tc>
                <a:tc hMerge="1">
                  <a:txBody>
                    <a:bodyPr/>
                    <a:lstStyle/>
                    <a:p>
                      <a:endParaRPr lang="zh-CN"/>
                    </a:p>
                  </a:txBody>
                  <a:tcPr/>
                </a:tc>
                <a:extLst>
                  <a:ext uri="{0D108BD9-81ED-4DB2-BD59-A6C34878D82A}">
                    <a16:rowId xmlns:a16="http://schemas.microsoft.com/office/drawing/2014/main" val="10000"/>
                  </a:ext>
                </a:extLst>
              </a:tr>
              <a:tr h="442800">
                <a:tc>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Chipset</a:t>
                      </a:r>
                    </a:p>
                  </a:txBody>
                  <a:tcPr marL="50800" marR="50800" marT="50800" marB="50800" anchor="ctr"/>
                </a:tc>
                <a:tc>
                  <a:txBody>
                    <a:bodyPr/>
                    <a:lstStyle/>
                    <a:p>
                      <a:pPr indent="0">
                        <a:buNone/>
                      </a:pPr>
                      <a:r>
                        <a:rPr 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AR9531 300Mbps wireless AP professional chipset</a:t>
                      </a:r>
                    </a:p>
                  </a:txBody>
                  <a:tcPr marL="50800" marR="50800" marT="50800" marB="50800" anchor="ctr"/>
                </a:tc>
                <a:extLst>
                  <a:ext uri="{0D108BD9-81ED-4DB2-BD59-A6C34878D82A}">
                    <a16:rowId xmlns:a16="http://schemas.microsoft.com/office/drawing/2014/main" val="10001"/>
                  </a:ext>
                </a:extLst>
              </a:tr>
              <a:tr h="442800">
                <a:tc>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Wireless teconology</a:t>
                      </a:r>
                    </a:p>
                  </a:txBody>
                  <a:tcPr marL="50800" marR="50800" marT="50800" marB="50800" anchor="ctr"/>
                </a:tc>
                <a:tc>
                  <a:txBody>
                    <a:bodyPr/>
                    <a:lstStyle/>
                    <a:p>
                      <a:pPr indent="0">
                        <a:buNone/>
                      </a:pPr>
                      <a:r>
                        <a:rPr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802.11N, 2T2R  300M  MIMO </a:t>
                      </a:r>
                      <a:r>
                        <a:rPr 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Teconology</a:t>
                      </a:r>
                    </a:p>
                  </a:txBody>
                  <a:tcPr marL="50800" marR="50800" marT="50800" marB="50800" anchor="ctr"/>
                </a:tc>
                <a:extLst>
                  <a:ext uri="{0D108BD9-81ED-4DB2-BD59-A6C34878D82A}">
                    <a16:rowId xmlns:a16="http://schemas.microsoft.com/office/drawing/2014/main" val="10002"/>
                  </a:ext>
                </a:extLst>
              </a:tr>
              <a:tr h="442595">
                <a:tc>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Memory</a:t>
                      </a:r>
                    </a:p>
                  </a:txBody>
                  <a:tcPr marL="50800" marR="50800" marT="50800" marB="50800" anchor="ctr"/>
                </a:tc>
                <a:tc>
                  <a:txBody>
                    <a:bodyPr/>
                    <a:lstStyle/>
                    <a:p>
                      <a:pPr indent="0">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64MB DDR RAM (Can be extended to 64MB)</a:t>
                      </a:r>
                    </a:p>
                  </a:txBody>
                  <a:tcPr marL="50800" marR="50800" marT="50800" marB="50800" anchor="ctr"/>
                </a:tc>
                <a:extLst>
                  <a:ext uri="{0D108BD9-81ED-4DB2-BD59-A6C34878D82A}">
                    <a16:rowId xmlns:a16="http://schemas.microsoft.com/office/drawing/2014/main" val="10003"/>
                  </a:ext>
                </a:extLst>
              </a:tr>
              <a:tr h="442800">
                <a:tc>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Flash</a:t>
                      </a:r>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16MB(</a:t>
                      </a:r>
                      <a:r>
                        <a:rPr lang="en-US" altLang="zh-CN"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Can be extended to </a:t>
                      </a: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8MB)</a:t>
                      </a:r>
                    </a:p>
                  </a:txBody>
                  <a:tcPr marL="50800" marR="50800" marT="50800" marB="50800" anchor="ctr"/>
                </a:tc>
                <a:extLst>
                  <a:ext uri="{0D108BD9-81ED-4DB2-BD59-A6C34878D82A}">
                    <a16:rowId xmlns:a16="http://schemas.microsoft.com/office/drawing/2014/main" val="10004"/>
                  </a:ext>
                </a:extLst>
              </a:tr>
              <a:tr h="276970">
                <a:tc rowSpan="3">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Device interface</a:t>
                      </a:r>
                    </a:p>
                  </a:txBody>
                  <a:tcPr marL="50800" marR="50800" marT="50800" marB="50800" anchor="ctr"/>
                </a:tc>
                <a:tc>
                  <a:txBody>
                    <a:bodyPr/>
                    <a:lstStyle/>
                    <a:p>
                      <a:pPr indent="0">
                        <a:buNone/>
                      </a:pPr>
                      <a:r>
                        <a:rPr lang="en-US" altLang="zh-CN"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rPr>
                        <a:t>1</a:t>
                      </a:r>
                      <a:r>
                        <a:rPr lang="zh-CN" altLang="en-US"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rPr>
                        <a:t>*</a:t>
                      </a:r>
                      <a:r>
                        <a:rPr lang="en-US"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rPr>
                        <a:t> 10/100 Mbps Wan</a:t>
                      </a:r>
                    </a:p>
                    <a:p>
                      <a:pPr marL="0" marR="0" lvl="0" indent="0" algn="l" defTabSz="755650" rtl="0" eaLnBrk="1" fontAlgn="auto" latinLnBrk="0" hangingPunct="1">
                        <a:lnSpc>
                          <a:spcPct val="100000"/>
                        </a:lnSpc>
                        <a:spcBef>
                          <a:spcPts val="0"/>
                        </a:spcBef>
                        <a:spcAft>
                          <a:spcPts val="0"/>
                        </a:spcAft>
                        <a:buClrTx/>
                        <a:buSzTx/>
                        <a:buFontTx/>
                        <a:buNone/>
                        <a:tabLst/>
                        <a:defRPr/>
                      </a:pPr>
                      <a:r>
                        <a:rPr lang="en-US" altLang="zh-CN"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rPr>
                        <a:t>1</a:t>
                      </a:r>
                      <a:r>
                        <a:rPr lang="zh-CN" altLang="en-US"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rPr>
                        <a:t>*</a:t>
                      </a:r>
                      <a:r>
                        <a:rPr lang="en-US" altLang="zh-CN"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rPr>
                        <a:t>10/100 Mbps Lan</a:t>
                      </a:r>
                    </a:p>
                    <a:p>
                      <a:pPr indent="0">
                        <a:buNone/>
                      </a:pPr>
                      <a:endParaRPr lang="en-US"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extLst>
                  <a:ext uri="{0D108BD9-81ED-4DB2-BD59-A6C34878D82A}">
                    <a16:rowId xmlns:a16="http://schemas.microsoft.com/office/drawing/2014/main" val="10005"/>
                  </a:ext>
                </a:extLst>
              </a:tr>
              <a:tr h="442800">
                <a:tc vMerge="1">
                  <a:txBody>
                    <a:bodyPr/>
                    <a:lstStyle/>
                    <a:p>
                      <a:endParaRPr lang="zh-CN"/>
                    </a:p>
                  </a:txBody>
                  <a:tcPr marL="50800" marR="50800" marT="50800" marB="50800" anchor="ctr"/>
                </a:tc>
                <a:tc>
                  <a:txBody>
                    <a:bodyPr/>
                    <a:lstStyle/>
                    <a:p>
                      <a:pPr indent="0">
                        <a:buNone/>
                      </a:pPr>
                      <a:r>
                        <a:rPr lang="en-US" altLang="en-US"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rPr>
                        <a:t>One reset button, restore the default Settings used</a:t>
                      </a:r>
                    </a:p>
                  </a:txBody>
                  <a:tcPr marL="50800" marR="50800" marT="50800" marB="50800" anchor="ctr"/>
                </a:tc>
                <a:extLst>
                  <a:ext uri="{0D108BD9-81ED-4DB2-BD59-A6C34878D82A}">
                    <a16:rowId xmlns:a16="http://schemas.microsoft.com/office/drawing/2014/main" val="10006"/>
                  </a:ext>
                </a:extLst>
              </a:tr>
              <a:tr h="442800">
                <a:tc vMerge="1">
                  <a:txBody>
                    <a:bodyPr/>
                    <a:lstStyle/>
                    <a:p>
                      <a:endParaRPr lang="zh-CN"/>
                    </a:p>
                  </a:txBody>
                  <a:tcPr marL="50800" marR="50800" marT="50800" marB="50800" anchor="ctr"/>
                </a:tc>
                <a:tc>
                  <a:txBody>
                    <a:bodyPr/>
                    <a:lstStyle/>
                    <a:p>
                      <a:pPr indent="0">
                        <a:buNone/>
                      </a:pPr>
                      <a:r>
                        <a:rPr lang="en-US" altLang="en-US"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rPr>
                        <a:t>One DC power interface supports 12V local power supply</a:t>
                      </a:r>
                    </a:p>
                  </a:txBody>
                  <a:tcPr marL="50800" marR="50800" marT="50800" marB="50800" anchor="ctr"/>
                </a:tc>
                <a:extLst>
                  <a:ext uri="{0D108BD9-81ED-4DB2-BD59-A6C34878D82A}">
                    <a16:rowId xmlns:a16="http://schemas.microsoft.com/office/drawing/2014/main" val="10007"/>
                  </a:ext>
                </a:extLst>
              </a:tr>
              <a:tr h="442800">
                <a:tc>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A</a:t>
                      </a: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ntenna</a:t>
                      </a:r>
                    </a:p>
                  </a:txBody>
                  <a:tcPr marL="50800" marR="50800" marT="50800" marB="50800" anchor="ctr"/>
                </a:tc>
                <a:tc>
                  <a:txBody>
                    <a:bodyPr/>
                    <a:lstStyle/>
                    <a:p>
                      <a:pPr indent="0">
                        <a:buNone/>
                      </a:pPr>
                      <a:r>
                        <a:rPr lang="en-US" altLang="zh-CN"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rPr>
                        <a:t>2.4G MIMO omnidirectional high gain 5DBI built-in antenna</a:t>
                      </a:r>
                    </a:p>
                  </a:txBody>
                  <a:tcPr marL="50800" marR="50800" marT="50800" marB="50800" anchor="ctr"/>
                </a:tc>
                <a:extLst>
                  <a:ext uri="{0D108BD9-81ED-4DB2-BD59-A6C34878D82A}">
                    <a16:rowId xmlns:a16="http://schemas.microsoft.com/office/drawing/2014/main" val="10008"/>
                  </a:ext>
                </a:extLst>
              </a:tr>
              <a:tr h="442800">
                <a:tc>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Size</a:t>
                      </a:r>
                    </a:p>
                  </a:txBody>
                  <a:tcPr marL="50800" marR="50800" marT="50800" marB="50800" anchor="ctr"/>
                </a:tc>
                <a:tc>
                  <a:txBody>
                    <a:bodyPr/>
                    <a:lstStyle/>
                    <a:p>
                      <a:pPr indent="0">
                        <a:buNone/>
                      </a:pPr>
                      <a:r>
                        <a:rPr lang="en-US" altLang="zh-CN" sz="1000" b="0">
                          <a:solidFill>
                            <a:srgbClr val="0E071B"/>
                          </a:solidFill>
                          <a:latin typeface="Noto Sans S Chinese Medium" panose="020B0600000000000000" charset="-122"/>
                          <a:ea typeface="Noto Sans S Chinese Medium" panose="020B0600000000000000" charset="-122"/>
                          <a:cs typeface="微软雅黑" panose="020B0503020204020204" charset="-122"/>
                        </a:rPr>
                        <a:t>330mm*230mm*55mm</a:t>
                      </a:r>
                    </a:p>
                  </a:txBody>
                  <a:tcPr marL="50800" marR="50800" marT="50800" marB="50800" anchor="ctr"/>
                </a:tc>
                <a:extLst>
                  <a:ext uri="{0D108BD9-81ED-4DB2-BD59-A6C34878D82A}">
                    <a16:rowId xmlns:a16="http://schemas.microsoft.com/office/drawing/2014/main" val="10009"/>
                  </a:ext>
                </a:extLst>
              </a:tr>
              <a:tr h="442800">
                <a:tc>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Weight</a:t>
                      </a:r>
                    </a:p>
                  </a:txBody>
                  <a:tcPr marL="50800" marR="50800" marT="50800" marB="50800" anchor="ctr"/>
                </a:tc>
                <a:tc>
                  <a:txBody>
                    <a:bodyPr/>
                    <a:lstStyle/>
                    <a:p>
                      <a:pPr indent="0">
                        <a:buNone/>
                      </a:pPr>
                      <a:r>
                        <a:rPr lang="en-US" altLang="zh-CN" sz="1000" b="0">
                          <a:solidFill>
                            <a:srgbClr val="0E071B"/>
                          </a:solidFill>
                          <a:latin typeface="Noto Sans S Chinese Medium" panose="020B0600000000000000" charset="-122"/>
                          <a:ea typeface="Noto Sans S Chinese Medium" panose="020B0600000000000000" charset="-122"/>
                          <a:cs typeface="微软雅黑" panose="020B0503020204020204" charset="-122"/>
                        </a:rPr>
                        <a:t>0.65kg</a:t>
                      </a:r>
                    </a:p>
                  </a:txBody>
                  <a:tcPr marL="50800" marR="50800" marT="50800" marB="50800" anchor="ctr"/>
                </a:tc>
                <a:extLst>
                  <a:ext uri="{0D108BD9-81ED-4DB2-BD59-A6C34878D82A}">
                    <a16:rowId xmlns:a16="http://schemas.microsoft.com/office/drawing/2014/main" val="10010"/>
                  </a:ext>
                </a:extLst>
              </a:tr>
              <a:tr h="442800">
                <a:tc>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Power consumption</a:t>
                      </a:r>
                    </a:p>
                  </a:txBody>
                  <a:tcPr marL="50800" marR="50800" marT="50800" marB="50800" anchor="ctr"/>
                </a:tc>
                <a:tc>
                  <a:txBody>
                    <a:bodyPr/>
                    <a:lstStyle/>
                    <a:p>
                      <a:pPr indent="0">
                        <a:buNone/>
                      </a:pPr>
                      <a:r>
                        <a:rPr lang="en-US" altLang="zh-CN" sz="1000" b="0">
                          <a:solidFill>
                            <a:srgbClr val="0E071B"/>
                          </a:solidFill>
                          <a:latin typeface="Noto Sans S Chinese Medium" panose="020B0600000000000000" charset="-122"/>
                          <a:ea typeface="Noto Sans S Chinese Medium" panose="020B0600000000000000" charset="-122"/>
                          <a:cs typeface="微软雅黑" panose="020B0503020204020204" charset="-122"/>
                        </a:rPr>
                        <a:t>500mW</a:t>
                      </a:r>
                    </a:p>
                  </a:txBody>
                  <a:tcPr marL="50800" marR="50800" marT="50800" marB="50800" anchor="ctr"/>
                </a:tc>
                <a:extLst>
                  <a:ext uri="{0D108BD9-81ED-4DB2-BD59-A6C34878D82A}">
                    <a16:rowId xmlns:a16="http://schemas.microsoft.com/office/drawing/2014/main" val="10011"/>
                  </a:ext>
                </a:extLst>
              </a:tr>
              <a:tr h="443230">
                <a:tc>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P</a:t>
                      </a: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ower </a:t>
                      </a: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S</a:t>
                      </a: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upply</a:t>
                      </a:r>
                    </a:p>
                  </a:txBody>
                  <a:tcPr marL="50800" marR="50800" marT="50800" marB="50800" anchor="ctr"/>
                </a:tc>
                <a:tc>
                  <a:txBody>
                    <a:bodyPr/>
                    <a:lstStyle/>
                    <a:p>
                      <a:pPr indent="0">
                        <a:buNone/>
                      </a:pPr>
                      <a:r>
                        <a:rPr lang="en-US" altLang="zh-CN"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rPr>
                        <a:t>12V(POE 48V)/1A;110V/220V</a:t>
                      </a:r>
                    </a:p>
                  </a:txBody>
                  <a:tcPr marL="50800" marR="50800" marT="50800" marB="50800" anchor="ctr"/>
                </a:tc>
                <a:extLst>
                  <a:ext uri="{0D108BD9-81ED-4DB2-BD59-A6C34878D82A}">
                    <a16:rowId xmlns:a16="http://schemas.microsoft.com/office/drawing/2014/main" val="10012"/>
                  </a:ext>
                </a:extLst>
              </a:tr>
            </a:tbl>
          </a:graphicData>
        </a:graphic>
      </p:graphicFrame>
      <p:sp>
        <p:nvSpPr>
          <p:cNvPr id="21" name="矩形: 圆角 16"/>
          <p:cNvSpPr/>
          <p:nvPr/>
        </p:nvSpPr>
        <p:spPr>
          <a:xfrm>
            <a:off x="396240" y="285750"/>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04</a:t>
            </a:r>
          </a:p>
        </p:txBody>
      </p:sp>
      <p:sp>
        <p:nvSpPr>
          <p:cNvPr id="22" name="文本框 21"/>
          <p:cNvSpPr txBox="1"/>
          <p:nvPr/>
        </p:nvSpPr>
        <p:spPr>
          <a:xfrm>
            <a:off x="945043" y="345135"/>
            <a:ext cx="3117850"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Hardware specifications</a:t>
            </a:r>
          </a:p>
        </p:txBody>
      </p:sp>
      <p:sp>
        <p:nvSpPr>
          <p:cNvPr id="3" name="文本框 2"/>
          <p:cNvSpPr txBox="1"/>
          <p:nvPr/>
        </p:nvSpPr>
        <p:spPr>
          <a:xfrm>
            <a:off x="969010" y="9756140"/>
            <a:ext cx="5469890" cy="245110"/>
          </a:xfrm>
          <a:prstGeom prst="rect">
            <a:avLst/>
          </a:prstGeom>
          <a:noFill/>
        </p:spPr>
        <p:txBody>
          <a:bodyPr wrap="square" rtlCol="0">
            <a:spAutoFit/>
          </a:bodyPr>
          <a:lstStyle/>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www.sskycn.com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sp>
        <p:nvSpPr>
          <p:cNvPr id="7" name="矩形: 圆角 16"/>
          <p:cNvSpPr/>
          <p:nvPr/>
        </p:nvSpPr>
        <p:spPr>
          <a:xfrm>
            <a:off x="396240" y="7080250"/>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05</a:t>
            </a:r>
          </a:p>
        </p:txBody>
      </p:sp>
      <p:sp>
        <p:nvSpPr>
          <p:cNvPr id="8" name="文本框 7"/>
          <p:cNvSpPr txBox="1"/>
          <p:nvPr/>
        </p:nvSpPr>
        <p:spPr>
          <a:xfrm>
            <a:off x="945043" y="7136460"/>
            <a:ext cx="3624580"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Radio frequency parameters</a:t>
            </a:r>
          </a:p>
        </p:txBody>
      </p:sp>
      <p:graphicFrame>
        <p:nvGraphicFramePr>
          <p:cNvPr id="9" name="表格 8"/>
          <p:cNvGraphicFramePr/>
          <p:nvPr>
            <p:custDataLst>
              <p:tags r:id="rId3"/>
            </p:custDataLst>
          </p:nvPr>
        </p:nvGraphicFramePr>
        <p:xfrm>
          <a:off x="427990" y="7741920"/>
          <a:ext cx="6703200" cy="1772060"/>
        </p:xfrm>
        <a:graphic>
          <a:graphicData uri="http://schemas.openxmlformats.org/drawingml/2006/table">
            <a:tbl>
              <a:tblPr firstRow="1" bandRow="1">
                <a:tableStyleId>{5C22544A-7EE6-4342-B048-85BDC9FD1C3A}</a:tableStyleId>
              </a:tblPr>
              <a:tblGrid>
                <a:gridCol w="3351600">
                  <a:extLst>
                    <a:ext uri="{9D8B030D-6E8A-4147-A177-3AD203B41FA5}">
                      <a16:colId xmlns:a16="http://schemas.microsoft.com/office/drawing/2014/main" val="20000"/>
                    </a:ext>
                  </a:extLst>
                </a:gridCol>
                <a:gridCol w="3351600">
                  <a:extLst>
                    <a:ext uri="{9D8B030D-6E8A-4147-A177-3AD203B41FA5}">
                      <a16:colId xmlns:a16="http://schemas.microsoft.com/office/drawing/2014/main" val="20001"/>
                    </a:ext>
                  </a:extLst>
                </a:gridCol>
              </a:tblGrid>
              <a:tr h="443230">
                <a:tc gridSpan="2">
                  <a:txBody>
                    <a:bodyPr/>
                    <a:lstStyle/>
                    <a:p>
                      <a:pPr algn="l">
                        <a:buNone/>
                      </a:pPr>
                      <a:r>
                        <a:rPr lang="zh-CN" altLang="zh-CN" b="1">
                          <a:latin typeface="Noto Sans S Chinese Bold" panose="020B0800000000000000" charset="-122"/>
                          <a:ea typeface="Noto Sans S Chinese Bold" panose="020B0800000000000000" charset="-122"/>
                        </a:rPr>
                        <a:t>Radio frequency parameters</a:t>
                      </a:r>
                    </a:p>
                  </a:txBody>
                  <a:tcPr anchor="ctr"/>
                </a:tc>
                <a:tc hMerge="1">
                  <a:txBody>
                    <a:bodyPr/>
                    <a:lstStyle/>
                    <a:p>
                      <a:endParaRPr lang="zh-CN"/>
                    </a:p>
                  </a:txBody>
                  <a:tcPr/>
                </a:tc>
                <a:extLst>
                  <a:ext uri="{0D108BD9-81ED-4DB2-BD59-A6C34878D82A}">
                    <a16:rowId xmlns:a16="http://schemas.microsoft.com/office/drawing/2014/main" val="10000"/>
                  </a:ext>
                </a:extLst>
              </a:tr>
              <a:tr h="442800">
                <a:tc rowSpan="2">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Modulation mode</a:t>
                      </a:r>
                    </a:p>
                  </a:txBody>
                  <a:tcPr marL="50800" marR="50800" marT="50800" marB="50800" anchor="ctr"/>
                </a:tc>
                <a:tc>
                  <a:txBody>
                    <a:bodyPr/>
                    <a:lstStyle/>
                    <a:p>
                      <a:pPr indent="0">
                        <a:buNone/>
                      </a:pPr>
                      <a:r>
                        <a:rPr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OFDM = BPSK,QPSK, 16-QAM, 64-QAM</a:t>
                      </a:r>
                    </a:p>
                  </a:txBody>
                  <a:tcPr marL="50800" marR="50800" marT="50800" marB="50800" anchor="ctr"/>
                </a:tc>
                <a:extLst>
                  <a:ext uri="{0D108BD9-81ED-4DB2-BD59-A6C34878D82A}">
                    <a16:rowId xmlns:a16="http://schemas.microsoft.com/office/drawing/2014/main" val="10001"/>
                  </a:ext>
                </a:extLst>
              </a:tr>
              <a:tr h="442800">
                <a:tc vMerge="1">
                  <a:txBody>
                    <a:bodyPr/>
                    <a:lstStyle/>
                    <a:p>
                      <a:endParaRPr lang="zh-CN"/>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DSSS = DBPSK, DQPSK, CCK</a:t>
                      </a:r>
                    </a:p>
                  </a:txBody>
                  <a:tcPr marL="50800" marR="50800" marT="50800" marB="50800" anchor="ctr"/>
                </a:tc>
                <a:extLst>
                  <a:ext uri="{0D108BD9-81ED-4DB2-BD59-A6C34878D82A}">
                    <a16:rowId xmlns:a16="http://schemas.microsoft.com/office/drawing/2014/main" val="10002"/>
                  </a:ext>
                </a:extLst>
              </a:tr>
              <a:tr h="443230">
                <a:tc>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Transmission rate</a:t>
                      </a:r>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300 Mbps</a:t>
                      </a:r>
                    </a:p>
                  </a:txBody>
                  <a:tcPr marL="50800" marR="50800" marT="50800" marB="50800" anchor="ctr"/>
                </a:tc>
                <a:extLst>
                  <a:ext uri="{0D108BD9-81ED-4DB2-BD59-A6C34878D82A}">
                    <a16:rowId xmlns:a16="http://schemas.microsoft.com/office/drawing/2014/main" val="10003"/>
                  </a:ext>
                </a:extLst>
              </a:tr>
            </a:tbl>
          </a:graphicData>
        </a:graphic>
      </p:graphicFrame>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a:endParaRPr/>
          </a:p>
        </p:txBody>
      </p:sp>
      <p:sp>
        <p:nvSpPr>
          <p:cNvPr id="34" name="object 24"/>
          <p:cNvSpPr txBox="1">
            <a:spLocks noGrp="1"/>
          </p:cNvSpPr>
          <p:nvPr/>
        </p:nvSpPr>
        <p:spPr>
          <a:xfrm>
            <a:off x="654050" y="9835515"/>
            <a:ext cx="11557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t>8</a:t>
            </a:fld>
            <a:endParaRPr sz="1200" dirty="0">
              <a:solidFill>
                <a:schemeClr val="tx1"/>
              </a:solidFill>
              <a:effectLst>
                <a:outerShdw blurRad="38100" dist="19050" dir="2700000" algn="tl" rotWithShape="0">
                  <a:schemeClr val="dk1">
                    <a:alpha val="40000"/>
                  </a:schemeClr>
                </a:outerShdw>
              </a:effectLst>
            </a:endParaRPr>
          </a:p>
        </p:txBody>
      </p:sp>
      <p:graphicFrame>
        <p:nvGraphicFramePr>
          <p:cNvPr id="2" name="表格 1"/>
          <p:cNvGraphicFramePr/>
          <p:nvPr>
            <p:custDataLst>
              <p:tags r:id="rId2"/>
            </p:custDataLst>
          </p:nvPr>
        </p:nvGraphicFramePr>
        <p:xfrm>
          <a:off x="300990" y="864235"/>
          <a:ext cx="6703200" cy="7077710"/>
        </p:xfrm>
        <a:graphic>
          <a:graphicData uri="http://schemas.openxmlformats.org/drawingml/2006/table">
            <a:tbl>
              <a:tblPr firstRow="1" bandRow="1">
                <a:tableStyleId>{5C22544A-7EE6-4342-B048-85BDC9FD1C3A}</a:tableStyleId>
              </a:tblPr>
              <a:tblGrid>
                <a:gridCol w="1863090">
                  <a:extLst>
                    <a:ext uri="{9D8B030D-6E8A-4147-A177-3AD203B41FA5}">
                      <a16:colId xmlns:a16="http://schemas.microsoft.com/office/drawing/2014/main" val="20000"/>
                    </a:ext>
                  </a:extLst>
                </a:gridCol>
                <a:gridCol w="1641475">
                  <a:extLst>
                    <a:ext uri="{9D8B030D-6E8A-4147-A177-3AD203B41FA5}">
                      <a16:colId xmlns:a16="http://schemas.microsoft.com/office/drawing/2014/main" val="20001"/>
                    </a:ext>
                  </a:extLst>
                </a:gridCol>
                <a:gridCol w="1664970">
                  <a:extLst>
                    <a:ext uri="{9D8B030D-6E8A-4147-A177-3AD203B41FA5}">
                      <a16:colId xmlns:a16="http://schemas.microsoft.com/office/drawing/2014/main" val="20002"/>
                    </a:ext>
                  </a:extLst>
                </a:gridCol>
                <a:gridCol w="1533665">
                  <a:extLst>
                    <a:ext uri="{9D8B030D-6E8A-4147-A177-3AD203B41FA5}">
                      <a16:colId xmlns:a16="http://schemas.microsoft.com/office/drawing/2014/main" val="20003"/>
                    </a:ext>
                  </a:extLst>
                </a:gridCol>
              </a:tblGrid>
              <a:tr h="431800">
                <a:tc gridSpan="4">
                  <a:txBody>
                    <a:bodyPr/>
                    <a:lstStyle/>
                    <a:p>
                      <a:pPr algn="l">
                        <a:buNone/>
                      </a:pPr>
                      <a:r>
                        <a:rPr lang="zh-CN" altLang="zh-CN" b="1">
                          <a:latin typeface="Noto Sans S Chinese Bold" panose="020B0800000000000000" charset="-122"/>
                          <a:ea typeface="Noto Sans S Chinese Bold" panose="020B0800000000000000" charset="-122"/>
                        </a:rPr>
                        <a:t>Radio frequency parameters</a:t>
                      </a:r>
                    </a:p>
                  </a:txBody>
                  <a:tcPr anchor="ct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42595">
                <a:tc rowSpan="5">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Acceptance sensitivity</a:t>
                      </a:r>
                    </a:p>
                  </a:txBody>
                  <a:tcPr marL="50800" marR="50800" marT="50800" marB="50800" anchor="ctr"/>
                </a:tc>
                <a:tc>
                  <a:txBody>
                    <a:bodyPr/>
                    <a:lstStyle/>
                    <a:p>
                      <a:pPr indent="0">
                        <a:buNone/>
                      </a:pPr>
                      <a:r>
                        <a:rPr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802.11n(2.4GHz)</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802.11g</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802.11b</a:t>
                      </a:r>
                    </a:p>
                  </a:txBody>
                  <a:tcPr marL="50800" marR="50800" marT="50800" marB="50800" anchor="ctr"/>
                </a:tc>
                <a:extLst>
                  <a:ext uri="{0D108BD9-81ED-4DB2-BD59-A6C34878D82A}">
                    <a16:rowId xmlns:a16="http://schemas.microsoft.com/office/drawing/2014/main" val="10001"/>
                  </a:ext>
                </a:extLst>
              </a:tr>
              <a:tr h="443230">
                <a:tc vMerge="1">
                  <a:txBody>
                    <a:bodyPr/>
                    <a:lstStyle/>
                    <a:p>
                      <a:endParaRPr lang="zh-CN"/>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-90dBm @ MCS0</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- 90dBm @ 6Mbps</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- 95dBm @ 1Mbps</a:t>
                      </a:r>
                    </a:p>
                  </a:txBody>
                  <a:tcPr marL="50800" marR="50800" marT="50800" marB="50800" anchor="ctr"/>
                </a:tc>
                <a:extLst>
                  <a:ext uri="{0D108BD9-81ED-4DB2-BD59-A6C34878D82A}">
                    <a16:rowId xmlns:a16="http://schemas.microsoft.com/office/drawing/2014/main" val="10002"/>
                  </a:ext>
                </a:extLst>
              </a:tr>
              <a:tr h="442595">
                <a:tc vMerge="1">
                  <a:txBody>
                    <a:bodyPr/>
                    <a:lstStyle/>
                    <a:p>
                      <a:endParaRPr lang="zh-CN"/>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-70dBm @ MCS7</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- 72dBm @ 54Mbps</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- 90dBm @ 11Mbps</a:t>
                      </a:r>
                    </a:p>
                  </a:txBody>
                  <a:tcPr marL="50800" marR="50800" marT="50800" marB="50800" anchor="ctr"/>
                </a:tc>
                <a:extLst>
                  <a:ext uri="{0D108BD9-81ED-4DB2-BD59-A6C34878D82A}">
                    <a16:rowId xmlns:a16="http://schemas.microsoft.com/office/drawing/2014/main" val="10003"/>
                  </a:ext>
                </a:extLst>
              </a:tr>
              <a:tr h="442595">
                <a:tc vMerge="1">
                  <a:txBody>
                    <a:bodyPr/>
                    <a:lstStyle/>
                    <a:p>
                      <a:endParaRPr lang="zh-CN"/>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-90dBm @ MCS8</a:t>
                      </a:r>
                    </a:p>
                  </a:txBody>
                  <a:tcPr marL="50800" marR="50800" marT="50800" marB="50800" anchor="ctr"/>
                </a:tc>
                <a:tc>
                  <a:txBody>
                    <a:bodyPr/>
                    <a:lstStyle/>
                    <a:p>
                      <a:pPr indent="0" algn="ctr">
                        <a:buNone/>
                      </a:pPr>
                      <a:endPar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tc>
                  <a:txBody>
                    <a:bodyPr/>
                    <a:lstStyle/>
                    <a:p>
                      <a:pPr indent="0" algn="ctr">
                        <a:buNone/>
                      </a:pPr>
                      <a:endPar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extLst>
                  <a:ext uri="{0D108BD9-81ED-4DB2-BD59-A6C34878D82A}">
                    <a16:rowId xmlns:a16="http://schemas.microsoft.com/office/drawing/2014/main" val="10004"/>
                  </a:ext>
                </a:extLst>
              </a:tr>
              <a:tr h="442595">
                <a:tc vMerge="1">
                  <a:txBody>
                    <a:bodyPr/>
                    <a:lstStyle/>
                    <a:p>
                      <a:endParaRPr lang="zh-CN"/>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-68dBm @ MCS15</a:t>
                      </a:r>
                    </a:p>
                  </a:txBody>
                  <a:tcPr marL="50800" marR="50800" marT="50800" marB="50800" anchor="ctr"/>
                </a:tc>
                <a:tc>
                  <a:txBody>
                    <a:bodyPr/>
                    <a:lstStyle/>
                    <a:p>
                      <a:pPr indent="0" algn="ctr">
                        <a:buNone/>
                      </a:pPr>
                      <a:endPar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tc>
                  <a:txBody>
                    <a:bodyPr/>
                    <a:lstStyle/>
                    <a:p>
                      <a:pPr indent="0" algn="ctr">
                        <a:buNone/>
                      </a:pPr>
                      <a:endPar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extLst>
                  <a:ext uri="{0D108BD9-81ED-4DB2-BD59-A6C34878D82A}">
                    <a16:rowId xmlns:a16="http://schemas.microsoft.com/office/drawing/2014/main" val="10005"/>
                  </a:ext>
                </a:extLst>
              </a:tr>
              <a:tr h="443230">
                <a:tc rowSpan="7">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Transmission power</a:t>
                      </a:r>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Noto Sans S Chinese Medium" panose="020B0600000000000000" charset="-122"/>
                        </a:rPr>
                        <a:t>802.11n(2.4GHz)(± 1.5dBm)</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Noto Sans S Chinese Medium" panose="020B0600000000000000" charset="-122"/>
                        </a:rPr>
                        <a:t>802.11g(± 1.5dBm)</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Noto Sans S Chinese Medium" panose="020B0600000000000000" charset="-122"/>
                        </a:rPr>
                        <a:t>802.11b(±1.5dBm)</a:t>
                      </a:r>
                    </a:p>
                  </a:txBody>
                  <a:tcPr marL="50800" marR="50800" marT="50800" marB="50800" anchor="ctr"/>
                </a:tc>
                <a:extLst>
                  <a:ext uri="{0D108BD9-81ED-4DB2-BD59-A6C34878D82A}">
                    <a16:rowId xmlns:a16="http://schemas.microsoft.com/office/drawing/2014/main" val="10006"/>
                  </a:ext>
                </a:extLst>
              </a:tr>
              <a:tr h="443230">
                <a:tc vMerge="1">
                  <a:txBody>
                    <a:bodyPr/>
                    <a:lstStyle/>
                    <a:p>
                      <a:endParaRPr lang="zh-CN"/>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20dBm@ MCS0~2/MCS8~10</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20dBm @ 6~24Mbps</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20dBm @1~11Mbps</a:t>
                      </a:r>
                    </a:p>
                  </a:txBody>
                  <a:tcPr marL="50800" marR="50800" marT="50800" marB="50800" anchor="ctr"/>
                </a:tc>
                <a:extLst>
                  <a:ext uri="{0D108BD9-81ED-4DB2-BD59-A6C34878D82A}">
                    <a16:rowId xmlns:a16="http://schemas.microsoft.com/office/drawing/2014/main" val="10007"/>
                  </a:ext>
                </a:extLst>
              </a:tr>
              <a:tr h="443230">
                <a:tc vMerge="1">
                  <a:txBody>
                    <a:bodyPr/>
                    <a:lstStyle/>
                    <a:p>
                      <a:endParaRPr lang="zh-CN"/>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18dBm @ MCS3/MCS11</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18dBm @ 36Mbps</a:t>
                      </a:r>
                    </a:p>
                  </a:txBody>
                  <a:tcPr marL="50800" marR="50800" marT="50800" marB="50800" anchor="ctr"/>
                </a:tc>
                <a:tc>
                  <a:txBody>
                    <a:bodyPr/>
                    <a:lstStyle/>
                    <a:p>
                      <a:pPr indent="0" algn="ctr">
                        <a:buNone/>
                      </a:pPr>
                      <a:endPar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extLst>
                  <a:ext uri="{0D108BD9-81ED-4DB2-BD59-A6C34878D82A}">
                    <a16:rowId xmlns:a16="http://schemas.microsoft.com/office/drawing/2014/main" val="10008"/>
                  </a:ext>
                </a:extLst>
              </a:tr>
              <a:tr h="443230">
                <a:tc vMerge="1">
                  <a:txBody>
                    <a:bodyPr/>
                    <a:lstStyle/>
                    <a:p>
                      <a:endParaRPr lang="zh-CN"/>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18dBm @ MCS4/MCS12</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16dBm @ 48Mbps</a:t>
                      </a:r>
                    </a:p>
                  </a:txBody>
                  <a:tcPr marL="50800" marR="50800" marT="50800" marB="50800" anchor="ctr"/>
                </a:tc>
                <a:tc>
                  <a:txBody>
                    <a:bodyPr/>
                    <a:lstStyle/>
                    <a:p>
                      <a:pPr indent="0" algn="ctr">
                        <a:buNone/>
                      </a:pPr>
                      <a:endPar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extLst>
                  <a:ext uri="{0D108BD9-81ED-4DB2-BD59-A6C34878D82A}">
                    <a16:rowId xmlns:a16="http://schemas.microsoft.com/office/drawing/2014/main" val="10009"/>
                  </a:ext>
                </a:extLst>
              </a:tr>
              <a:tr h="443230">
                <a:tc vMerge="1">
                  <a:txBody>
                    <a:bodyPr/>
                    <a:lstStyle/>
                    <a:p>
                      <a:endParaRPr lang="zh-CN"/>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18dBm @ MCS5/MCS13</a:t>
                      </a:r>
                    </a:p>
                  </a:txBody>
                  <a:tcPr marL="50800" marR="50800" marT="50800" marB="50800" anchor="ctr"/>
                </a:tc>
                <a:tc>
                  <a:txBody>
                    <a:bodyPr/>
                    <a:lstStyle/>
                    <a:p>
                      <a:pPr indent="0" algn="ctr">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16dBm @ 54Mbps</a:t>
                      </a:r>
                    </a:p>
                  </a:txBody>
                  <a:tcPr marL="50800" marR="50800" marT="50800" marB="50800" anchor="ctr"/>
                </a:tc>
                <a:tc>
                  <a:txBody>
                    <a:bodyPr/>
                    <a:lstStyle/>
                    <a:p>
                      <a:pPr indent="0" algn="ctr">
                        <a:buNone/>
                      </a:pPr>
                      <a:endPar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extLst>
                  <a:ext uri="{0D108BD9-81ED-4DB2-BD59-A6C34878D82A}">
                    <a16:rowId xmlns:a16="http://schemas.microsoft.com/office/drawing/2014/main" val="10010"/>
                  </a:ext>
                </a:extLst>
              </a:tr>
              <a:tr h="443230">
                <a:tc vMerge="1">
                  <a:txBody>
                    <a:bodyPr/>
                    <a:lstStyle/>
                    <a:p>
                      <a:endParaRPr lang="zh-CN"/>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16dBm @ MCS6/MCS14</a:t>
                      </a:r>
                    </a:p>
                  </a:txBody>
                  <a:tcPr marL="50800" marR="50800" marT="50800" marB="50800" anchor="ctr"/>
                </a:tc>
                <a:tc>
                  <a:txBody>
                    <a:bodyPr/>
                    <a:lstStyle/>
                    <a:p>
                      <a:pPr indent="0" algn="ctr">
                        <a:buNone/>
                      </a:pPr>
                      <a:endPar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tc>
                  <a:txBody>
                    <a:bodyPr/>
                    <a:lstStyle/>
                    <a:p>
                      <a:pPr indent="0" algn="ctr">
                        <a:buNone/>
                      </a:pPr>
                      <a:endPar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extLst>
                  <a:ext uri="{0D108BD9-81ED-4DB2-BD59-A6C34878D82A}">
                    <a16:rowId xmlns:a16="http://schemas.microsoft.com/office/drawing/2014/main" val="10011"/>
                  </a:ext>
                </a:extLst>
              </a:tr>
              <a:tr h="443230">
                <a:tc vMerge="1">
                  <a:txBody>
                    <a:bodyPr/>
                    <a:lstStyle/>
                    <a:p>
                      <a:endParaRPr lang="zh-CN"/>
                    </a:p>
                  </a:txBody>
                  <a:tcPr marL="50800" marR="50800" marT="50800" marB="50800"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16dBm @ MCS7/MCS15</a:t>
                      </a:r>
                    </a:p>
                  </a:txBody>
                  <a:tcPr marL="50800" marR="50800" marT="50800" marB="50800" anchor="ctr"/>
                </a:tc>
                <a:tc>
                  <a:txBody>
                    <a:bodyPr/>
                    <a:lstStyle/>
                    <a:p>
                      <a:pPr indent="0" algn="ctr">
                        <a:buNone/>
                      </a:pPr>
                      <a:endPar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tc>
                  <a:txBody>
                    <a:bodyPr/>
                    <a:lstStyle/>
                    <a:p>
                      <a:pPr indent="0" algn="ctr">
                        <a:buNone/>
                      </a:pPr>
                      <a:endPar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endParaRPr>
                    </a:p>
                  </a:txBody>
                  <a:tcPr marL="50800" marR="50800" marT="50800" marB="50800" anchor="ctr"/>
                </a:tc>
                <a:extLst>
                  <a:ext uri="{0D108BD9-81ED-4DB2-BD59-A6C34878D82A}">
                    <a16:rowId xmlns:a16="http://schemas.microsoft.com/office/drawing/2014/main" val="10012"/>
                  </a:ext>
                </a:extLst>
              </a:tr>
              <a:tr h="443230">
                <a:tc rowSpan="3" gridSpan="2">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Radio frequency characteristics</a:t>
                      </a:r>
                    </a:p>
                  </a:txBody>
                  <a:tcPr marL="50800" marR="50800" marT="50800" marB="50800" anchor="ctr"/>
                </a:tc>
                <a:tc rowSpan="3" hMerge="1">
                  <a:txBody>
                    <a:bodyPr/>
                    <a:lstStyle/>
                    <a:p>
                      <a:endParaRPr lang="zh-CN"/>
                    </a:p>
                  </a:txBody>
                  <a:tcPr marL="50800" marR="50800" marT="50800" marB="50800" anchor="ctr"/>
                </a:tc>
                <a:tc gridSpan="2">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802.11b/g/n</a:t>
                      </a:r>
                    </a:p>
                  </a:txBody>
                  <a:tcPr marL="50800" marR="50800" marT="50800" marB="50800" anchor="ctr"/>
                </a:tc>
                <a:tc hMerge="1">
                  <a:txBody>
                    <a:bodyPr/>
                    <a:lstStyle/>
                    <a:p>
                      <a:endParaRPr lang="zh-CN"/>
                    </a:p>
                  </a:txBody>
                  <a:tcPr marL="50800" marR="50800" marT="50800" marB="50800" anchor="ctr"/>
                </a:tc>
                <a:extLst>
                  <a:ext uri="{0D108BD9-81ED-4DB2-BD59-A6C34878D82A}">
                    <a16:rowId xmlns:a16="http://schemas.microsoft.com/office/drawing/2014/main" val="10013"/>
                  </a:ext>
                </a:extLst>
              </a:tr>
              <a:tr h="443230">
                <a:tc gridSpan="2" vMerge="1">
                  <a:txBody>
                    <a:bodyPr/>
                    <a:lstStyle/>
                    <a:p>
                      <a:endParaRPr lang="zh-CN"/>
                    </a:p>
                  </a:txBody>
                  <a:tcPr marL="50800" marR="50800" marT="50800" marB="50800" anchor="ctr"/>
                </a:tc>
                <a:tc hMerge="1" vMerge="1">
                  <a:txBody>
                    <a:bodyPr/>
                    <a:lstStyle/>
                    <a:p>
                      <a:endParaRPr lang="zh-CN"/>
                    </a:p>
                  </a:txBody>
                  <a:tcPr marL="50800" marR="50800" marT="50800" marB="50800" anchor="ctr"/>
                </a:tc>
                <a:tc gridSpan="2">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2.4~2.4835GHz</a:t>
                      </a:r>
                    </a:p>
                  </a:txBody>
                  <a:tcPr marL="50800" marR="50800" marT="50800" marB="50800" anchor="ctr"/>
                </a:tc>
                <a:tc hMerge="1">
                  <a:txBody>
                    <a:bodyPr/>
                    <a:lstStyle/>
                    <a:p>
                      <a:endParaRPr lang="zh-CN"/>
                    </a:p>
                  </a:txBody>
                  <a:tcPr marL="50800" marR="50800" marT="50800" marB="50800" anchor="ctr"/>
                </a:tc>
                <a:extLst>
                  <a:ext uri="{0D108BD9-81ED-4DB2-BD59-A6C34878D82A}">
                    <a16:rowId xmlns:a16="http://schemas.microsoft.com/office/drawing/2014/main" val="10014"/>
                  </a:ext>
                </a:extLst>
              </a:tr>
              <a:tr h="443230">
                <a:tc gridSpan="2" vMerge="1">
                  <a:txBody>
                    <a:bodyPr/>
                    <a:lstStyle/>
                    <a:p>
                      <a:endParaRPr lang="zh-CN"/>
                    </a:p>
                  </a:txBody>
                  <a:tcPr marL="50800" marR="50800" marT="50800" marB="50800" anchor="ctr"/>
                </a:tc>
                <a:tc hMerge="1" vMerge="1">
                  <a:txBody>
                    <a:bodyPr/>
                    <a:lstStyle/>
                    <a:p>
                      <a:endParaRPr lang="zh-CN"/>
                    </a:p>
                  </a:txBody>
                  <a:tcPr marL="50800" marR="50800" marT="50800" marB="50800" anchor="ctr"/>
                </a:tc>
                <a:tc gridSpan="2">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Korea, ETSI, FCC communication channel optional</a:t>
                      </a:r>
                    </a:p>
                  </a:txBody>
                  <a:tcPr marL="50800" marR="50800" marT="50800" marB="50800" anchor="ctr"/>
                </a:tc>
                <a:tc hMerge="1">
                  <a:txBody>
                    <a:bodyPr/>
                    <a:lstStyle/>
                    <a:p>
                      <a:endParaRPr lang="zh-CN"/>
                    </a:p>
                  </a:txBody>
                  <a:tcPr marL="50800" marR="50800" marT="50800" marB="50800" anchor="ctr"/>
                </a:tc>
                <a:extLst>
                  <a:ext uri="{0D108BD9-81ED-4DB2-BD59-A6C34878D82A}">
                    <a16:rowId xmlns:a16="http://schemas.microsoft.com/office/drawing/2014/main" val="10015"/>
                  </a:ext>
                </a:extLst>
              </a:tr>
            </a:tbl>
          </a:graphicData>
        </a:graphic>
      </p:graphicFrame>
      <p:sp>
        <p:nvSpPr>
          <p:cNvPr id="3" name="文本框 2"/>
          <p:cNvSpPr txBox="1"/>
          <p:nvPr/>
        </p:nvSpPr>
        <p:spPr>
          <a:xfrm>
            <a:off x="969010" y="9756140"/>
            <a:ext cx="5469890" cy="245110"/>
          </a:xfrm>
          <a:prstGeom prst="rect">
            <a:avLst/>
          </a:prstGeom>
          <a:noFill/>
        </p:spPr>
        <p:txBody>
          <a:bodyPr wrap="square" rtlCol="0">
            <a:spAutoFit/>
          </a:bodyPr>
          <a:lstStyle/>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www.sskycn.com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sp>
        <p:nvSpPr>
          <p:cNvPr id="6" name="矩形: 圆角 16"/>
          <p:cNvSpPr/>
          <p:nvPr/>
        </p:nvSpPr>
        <p:spPr>
          <a:xfrm>
            <a:off x="282575" y="25209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05</a:t>
            </a:r>
          </a:p>
        </p:txBody>
      </p:sp>
      <p:sp>
        <p:nvSpPr>
          <p:cNvPr id="10" name="文本框 9"/>
          <p:cNvSpPr txBox="1"/>
          <p:nvPr/>
        </p:nvSpPr>
        <p:spPr>
          <a:xfrm>
            <a:off x="831378" y="311480"/>
            <a:ext cx="3624580"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Radio frequency parameters</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4000">
              <a:srgbClr val="F3F6F8"/>
            </a:gs>
            <a:gs pos="0">
              <a:srgbClr val="F7F9FA"/>
            </a:gs>
            <a:gs pos="100000">
              <a:srgbClr val="EEF2F5"/>
            </a:gs>
          </a:gsLst>
          <a:lin ang="0" scaled="0"/>
        </a:gradFill>
        <a:effectLst/>
      </p:bgPr>
    </p:bg>
    <p:spTree>
      <p:nvGrpSpPr>
        <p:cNvPr id="1" name=""/>
        <p:cNvGrpSpPr/>
        <p:nvPr/>
      </p:nvGrpSpPr>
      <p:grpSpPr>
        <a:xfrm>
          <a:off x="0" y="0"/>
          <a:ext cx="0" cy="0"/>
          <a:chOff x="0" y="0"/>
          <a:chExt cx="0" cy="0"/>
        </a:xfrm>
      </p:grpSpPr>
      <p:sp>
        <p:nvSpPr>
          <p:cNvPr id="30" name="object 3"/>
          <p:cNvSpPr/>
          <p:nvPr/>
        </p:nvSpPr>
        <p:spPr>
          <a:xfrm>
            <a:off x="455294" y="9756140"/>
            <a:ext cx="513715" cy="280035"/>
          </a:xfrm>
          <a:custGeom>
            <a:avLst/>
            <a:gdLst/>
            <a:ahLst/>
            <a:cxnLst/>
            <a:rect l="l" t="t" r="r" b="b"/>
            <a:pathLst>
              <a:path w="513715" h="280034">
                <a:moveTo>
                  <a:pt x="0" y="0"/>
                </a:moveTo>
                <a:lnTo>
                  <a:pt x="513715" y="0"/>
                </a:lnTo>
                <a:lnTo>
                  <a:pt x="513715" y="280034"/>
                </a:lnTo>
                <a:lnTo>
                  <a:pt x="0" y="280034"/>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lstStyle/>
          <a:p>
            <a:endParaRPr/>
          </a:p>
        </p:txBody>
      </p:sp>
      <p:sp>
        <p:nvSpPr>
          <p:cNvPr id="33" name="object 4"/>
          <p:cNvSpPr/>
          <p:nvPr/>
        </p:nvSpPr>
        <p:spPr>
          <a:xfrm>
            <a:off x="456565" y="9754108"/>
            <a:ext cx="6442075" cy="0"/>
          </a:xfrm>
          <a:custGeom>
            <a:avLst/>
            <a:gdLst/>
            <a:ahLst/>
            <a:cxnLst/>
            <a:rect l="l" t="t" r="r" b="b"/>
            <a:pathLst>
              <a:path w="6442075">
                <a:moveTo>
                  <a:pt x="0" y="0"/>
                </a:moveTo>
                <a:lnTo>
                  <a:pt x="6442075" y="0"/>
                </a:lnTo>
              </a:path>
            </a:pathLst>
          </a:custGeom>
          <a:ln w="6096">
            <a:solidFill>
              <a:srgbClr val="000000"/>
            </a:solidFill>
          </a:ln>
        </p:spPr>
        <p:txBody>
          <a:bodyPr wrap="square" lIns="0" tIns="0" rIns="0" bIns="0" rtlCol="0"/>
          <a:lstStyle/>
          <a:p>
            <a:endParaRPr/>
          </a:p>
        </p:txBody>
      </p:sp>
      <p:sp>
        <p:nvSpPr>
          <p:cNvPr id="34" name="object 24"/>
          <p:cNvSpPr txBox="1">
            <a:spLocks noGrp="1"/>
          </p:cNvSpPr>
          <p:nvPr/>
        </p:nvSpPr>
        <p:spPr>
          <a:xfrm>
            <a:off x="603885" y="9848215"/>
            <a:ext cx="217170" cy="121920"/>
          </a:xfrm>
          <a:prstGeom prst="rect">
            <a:avLst/>
          </a:prstGeom>
        </p:spPr>
        <p:txBody>
          <a:bodyPr vert="horz" wrap="square" lIns="0" tIns="0" rIns="0" bIns="0" rtlCol="0">
            <a:spAutoFit/>
            <a:scene3d>
              <a:camera prst="orthographicFront"/>
              <a:lightRig rig="threePt" dir="t"/>
            </a:scene3d>
          </a:bodyPr>
          <a:lstStyle>
            <a:lvl1pPr marL="0">
              <a:defRPr sz="900" b="0" i="0">
                <a:solidFill>
                  <a:schemeClr val="bg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5400">
              <a:lnSpc>
                <a:spcPts val="955"/>
              </a:lnSpc>
            </a:pPr>
            <a:fld id="{81D60167-4931-47E6-BA6A-407CBD079E47}" type="slidenum">
              <a:rPr sz="1200" dirty="0">
                <a:solidFill>
                  <a:schemeClr val="tx1"/>
                </a:solidFill>
                <a:effectLst>
                  <a:outerShdw blurRad="38100" dist="19050" dir="2700000" algn="tl" rotWithShape="0">
                    <a:schemeClr val="dk1">
                      <a:alpha val="40000"/>
                    </a:schemeClr>
                  </a:outerShdw>
                </a:effectLst>
              </a:rPr>
              <a:t>9</a:t>
            </a:fld>
            <a:endParaRPr sz="1200" dirty="0">
              <a:solidFill>
                <a:schemeClr val="tx1"/>
              </a:solidFill>
              <a:effectLst>
                <a:outerShdw blurRad="38100" dist="19050" dir="2700000" algn="tl" rotWithShape="0">
                  <a:schemeClr val="dk1">
                    <a:alpha val="40000"/>
                  </a:schemeClr>
                </a:outerShdw>
              </a:effectLst>
            </a:endParaRPr>
          </a:p>
        </p:txBody>
      </p:sp>
      <p:sp>
        <p:nvSpPr>
          <p:cNvPr id="3" name="文本框 2"/>
          <p:cNvSpPr txBox="1"/>
          <p:nvPr/>
        </p:nvSpPr>
        <p:spPr>
          <a:xfrm>
            <a:off x="969010" y="9756140"/>
            <a:ext cx="5469890" cy="245110"/>
          </a:xfrm>
          <a:prstGeom prst="rect">
            <a:avLst/>
          </a:prstGeom>
          <a:noFill/>
        </p:spPr>
        <p:txBody>
          <a:bodyPr wrap="square" rtlCol="0">
            <a:spAutoFit/>
          </a:bodyPr>
          <a:lstStyle/>
          <a:p>
            <a:pPr algn="ctr"/>
            <a:r>
              <a:rPr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rPr>
              <a:t>www.sskycn.com</a:t>
            </a:r>
            <a:endParaRPr lang="zh-CN" altLang="zh-CN" sz="1000" spc="-55" dirty="0">
              <a:solidFill>
                <a:srgbClr val="0556A5"/>
              </a:solidFill>
              <a:latin typeface="Noto Sans S Chinese Medium" panose="020B0600000000000000" charset="-122"/>
              <a:ea typeface="Noto Sans S Chinese Medium" panose="020B0600000000000000" charset="-122"/>
              <a:cs typeface="Calibri" panose="020F0502020204030204"/>
              <a:sym typeface="+mn-ea"/>
            </a:endParaRPr>
          </a:p>
        </p:txBody>
      </p:sp>
      <p:sp>
        <p:nvSpPr>
          <p:cNvPr id="6" name="矩形: 圆角 16"/>
          <p:cNvSpPr/>
          <p:nvPr/>
        </p:nvSpPr>
        <p:spPr>
          <a:xfrm>
            <a:off x="282575" y="252095"/>
            <a:ext cx="548640" cy="517525"/>
          </a:xfrm>
          <a:prstGeom prst="roundRect">
            <a:avLst>
              <a:gd name="adj" fmla="val 1467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white"/>
                </a:solidFill>
                <a:effectLst/>
                <a:uLnTx/>
                <a:uFillTx/>
                <a:latin typeface="Aharoni" panose="02010803020104030203" pitchFamily="2" charset="-79"/>
                <a:ea typeface="阿里汉仪智能黑体" panose="00020600040101010101" pitchFamily="18" charset="-122"/>
                <a:cs typeface="Aharoni" panose="02010803020104030203" pitchFamily="2" charset="-79"/>
              </a:rPr>
              <a:t>06</a:t>
            </a:r>
          </a:p>
        </p:txBody>
      </p:sp>
      <p:sp>
        <p:nvSpPr>
          <p:cNvPr id="10" name="文本框 9"/>
          <p:cNvSpPr txBox="1"/>
          <p:nvPr/>
        </p:nvSpPr>
        <p:spPr>
          <a:xfrm>
            <a:off x="831378" y="311480"/>
            <a:ext cx="2335530" cy="3987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S</a:t>
            </a:r>
            <a:r>
              <a:rPr kumimoji="0" lang="zh-CN" altLang="en-US" sz="2000" b="1" i="0" u="none" strike="noStrike" kern="1200" cap="none" spc="0" normalizeH="0" baseline="0" noProof="0" dirty="0">
                <a:ln>
                  <a:noFill/>
                </a:ln>
                <a:solidFill>
                  <a:srgbClr val="2C6089"/>
                </a:solidFill>
                <a:effectLst/>
                <a:uLnTx/>
                <a:uFillTx/>
                <a:latin typeface="Noto Sans S Chinese Medium" panose="020B0600000000000000" charset="-122"/>
                <a:ea typeface="Noto Sans S Chinese Medium" panose="020B0600000000000000" charset="-122"/>
                <a:cs typeface="+mn-ea"/>
                <a:sym typeface="+mn-lt"/>
              </a:rPr>
              <a:t>oftware features</a:t>
            </a:r>
          </a:p>
        </p:txBody>
      </p:sp>
      <p:graphicFrame>
        <p:nvGraphicFramePr>
          <p:cNvPr id="4" name="表格 3"/>
          <p:cNvGraphicFramePr/>
          <p:nvPr>
            <p:custDataLst>
              <p:tags r:id="rId2"/>
            </p:custDataLst>
          </p:nvPr>
        </p:nvGraphicFramePr>
        <p:xfrm>
          <a:off x="303530" y="911860"/>
          <a:ext cx="6969760" cy="8517890"/>
        </p:xfrm>
        <a:graphic>
          <a:graphicData uri="http://schemas.openxmlformats.org/drawingml/2006/table">
            <a:tbl>
              <a:tblPr firstRow="1" bandRow="1">
                <a:tableStyleId>{5C22544A-7EE6-4342-B048-85BDC9FD1C3A}</a:tableStyleId>
              </a:tblPr>
              <a:tblGrid>
                <a:gridCol w="3220720">
                  <a:extLst>
                    <a:ext uri="{9D8B030D-6E8A-4147-A177-3AD203B41FA5}">
                      <a16:colId xmlns:a16="http://schemas.microsoft.com/office/drawing/2014/main" val="20000"/>
                    </a:ext>
                  </a:extLst>
                </a:gridCol>
                <a:gridCol w="3749040">
                  <a:extLst>
                    <a:ext uri="{9D8B030D-6E8A-4147-A177-3AD203B41FA5}">
                      <a16:colId xmlns:a16="http://schemas.microsoft.com/office/drawing/2014/main" val="20001"/>
                    </a:ext>
                  </a:extLst>
                </a:gridCol>
              </a:tblGrid>
              <a:tr h="443230">
                <a:tc gridSpan="2">
                  <a:txBody>
                    <a:bodyPr/>
                    <a:lstStyle/>
                    <a:p>
                      <a:pPr algn="l">
                        <a:buNone/>
                      </a:pPr>
                      <a:r>
                        <a:rPr lang="zh-CN" altLang="zh-CN" b="1">
                          <a:latin typeface="Noto Sans S Chinese Bold" panose="020B0800000000000000" charset="-122"/>
                          <a:ea typeface="Noto Sans S Chinese Bold" panose="020B0800000000000000" charset="-122"/>
                        </a:rPr>
                        <a:t>Physical properties</a:t>
                      </a:r>
                    </a:p>
                  </a:txBody>
                  <a:tcPr anchor="ctr"/>
                </a:tc>
                <a:tc hMerge="1">
                  <a:txBody>
                    <a:bodyPr/>
                    <a:lstStyle/>
                    <a:p>
                      <a:endParaRPr lang="zh-CN"/>
                    </a:p>
                  </a:txBody>
                  <a:tcPr/>
                </a:tc>
                <a:extLst>
                  <a:ext uri="{0D108BD9-81ED-4DB2-BD59-A6C34878D82A}">
                    <a16:rowId xmlns:a16="http://schemas.microsoft.com/office/drawing/2014/main" val="10000"/>
                  </a:ext>
                </a:extLst>
              </a:tr>
              <a:tr h="366395">
                <a:tc>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Operating mode</a:t>
                      </a:r>
                    </a:p>
                  </a:txBody>
                  <a:tcPr marL="50800" marR="50800" marT="50800" marB="50800" anchor="ctr"/>
                </a:tc>
                <a:tc>
                  <a:txBody>
                    <a:bodyPr/>
                    <a:lstStyle/>
                    <a:p>
                      <a:pPr indent="0">
                        <a:buNone/>
                      </a:pPr>
                      <a:r>
                        <a:rPr 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Fit AP</a:t>
                      </a:r>
                    </a:p>
                  </a:txBody>
                  <a:tcPr marL="50800" marR="50800" marT="50800" marB="50800" anchor="ctr"/>
                </a:tc>
                <a:extLst>
                  <a:ext uri="{0D108BD9-81ED-4DB2-BD59-A6C34878D82A}">
                    <a16:rowId xmlns:a16="http://schemas.microsoft.com/office/drawing/2014/main" val="10001"/>
                  </a:ext>
                </a:extLst>
              </a:tr>
              <a:tr h="365760">
                <a:tc rowSpan="3">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Communication standard</a:t>
                      </a:r>
                    </a:p>
                  </a:txBody>
                  <a:tcPr marL="50800" marR="50800" marT="50800" marB="50800" anchor="ctr"/>
                </a:tc>
                <a:tc>
                  <a:txBody>
                    <a:bodyPr/>
                    <a:lstStyle/>
                    <a:p>
                      <a:pPr indent="0">
                        <a:buNone/>
                      </a:pPr>
                      <a:r>
                        <a:rPr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IEEE 802.3(Ethernet)</a:t>
                      </a:r>
                    </a:p>
                  </a:txBody>
                  <a:tcPr marL="50800" marR="50800" marT="50800" marB="50800" anchor="ctr"/>
                </a:tc>
                <a:extLst>
                  <a:ext uri="{0D108BD9-81ED-4DB2-BD59-A6C34878D82A}">
                    <a16:rowId xmlns:a16="http://schemas.microsoft.com/office/drawing/2014/main" val="10002"/>
                  </a:ext>
                </a:extLst>
              </a:tr>
              <a:tr h="436880">
                <a:tc vMerge="1">
                  <a:txBody>
                    <a:bodyPr/>
                    <a:lstStyle/>
                    <a:p>
                      <a:endParaRPr lang="zh-CN"/>
                    </a:p>
                  </a:txBody>
                  <a:tcPr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IEEE 802.3u(Fast Ethernet)</a:t>
                      </a:r>
                    </a:p>
                  </a:txBody>
                  <a:tcPr marL="50800" marR="50800" marT="50800" marB="50800" anchor="ctr"/>
                </a:tc>
                <a:extLst>
                  <a:ext uri="{0D108BD9-81ED-4DB2-BD59-A6C34878D82A}">
                    <a16:rowId xmlns:a16="http://schemas.microsoft.com/office/drawing/2014/main" val="10003"/>
                  </a:ext>
                </a:extLst>
              </a:tr>
              <a:tr h="361950">
                <a:tc vMerge="1">
                  <a:txBody>
                    <a:bodyPr/>
                    <a:lstStyle/>
                    <a:p>
                      <a:endParaRPr lang="zh-CN"/>
                    </a:p>
                  </a:txBody>
                  <a:tcPr anchor="ctr"/>
                </a:tc>
                <a:tc>
                  <a:txBody>
                    <a:bodyPr/>
                    <a:lstStyle/>
                    <a:p>
                      <a:pPr indent="0">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IEEE 802.11b/g/n(2.4G WLAN)</a:t>
                      </a:r>
                    </a:p>
                  </a:txBody>
                  <a:tcPr marL="50800" marR="50800" marT="50800" marB="50800" anchor="ctr"/>
                </a:tc>
                <a:extLst>
                  <a:ext uri="{0D108BD9-81ED-4DB2-BD59-A6C34878D82A}">
                    <a16:rowId xmlns:a16="http://schemas.microsoft.com/office/drawing/2014/main" val="10004"/>
                  </a:ext>
                </a:extLst>
              </a:tr>
              <a:tr h="395605">
                <a:tc rowSpan="4">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W</a:t>
                      </a: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ireless setting</a:t>
                      </a: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s</a:t>
                      </a:r>
                    </a:p>
                  </a:txBody>
                  <a:tcPr marL="50800" marR="50800" marT="50800" marB="50800" anchor="ctr"/>
                </a:tc>
                <a:tc>
                  <a:txBody>
                    <a:bodyPr/>
                    <a:lstStyle/>
                    <a:p>
                      <a:pPr indent="0">
                        <a:buNone/>
                      </a:pPr>
                      <a:r>
                        <a:rPr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Automatic channel selection</a:t>
                      </a:r>
                    </a:p>
                  </a:txBody>
                  <a:tcPr marL="50800" marR="50800" marT="50800" marB="50800" anchor="ctr"/>
                </a:tc>
                <a:extLst>
                  <a:ext uri="{0D108BD9-81ED-4DB2-BD59-A6C34878D82A}">
                    <a16:rowId xmlns:a16="http://schemas.microsoft.com/office/drawing/2014/main" val="10005"/>
                  </a:ext>
                </a:extLst>
              </a:tr>
              <a:tr h="356235">
                <a:tc vMerge="1">
                  <a:txBody>
                    <a:bodyPr/>
                    <a:lstStyle/>
                    <a:p>
                      <a:endParaRPr lang="zh-CN"/>
                    </a:p>
                  </a:txBody>
                  <a:tcPr anchor="ctr"/>
                </a:tc>
                <a:tc>
                  <a:txBody>
                    <a:bodyPr/>
                    <a:lstStyle/>
                    <a:p>
                      <a:pPr indent="0">
                        <a:buNone/>
                      </a:pPr>
                      <a:r>
                        <a:rPr lang="zh-CN" alt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Distance control 802.1 X ACK time output</a:t>
                      </a:r>
                    </a:p>
                  </a:txBody>
                  <a:tcPr marL="50800" marR="50800" marT="50800" marB="50800" anchor="ctr"/>
                </a:tc>
                <a:extLst>
                  <a:ext uri="{0D108BD9-81ED-4DB2-BD59-A6C34878D82A}">
                    <a16:rowId xmlns:a16="http://schemas.microsoft.com/office/drawing/2014/main" val="10006"/>
                  </a:ext>
                </a:extLst>
              </a:tr>
              <a:tr h="426720">
                <a:tc vMerge="1">
                  <a:txBody>
                    <a:bodyPr/>
                    <a:lstStyle/>
                    <a:p>
                      <a:endParaRPr lang="zh-CN"/>
                    </a:p>
                  </a:txBody>
                  <a:tcPr anchor="ctr"/>
                </a:tc>
                <a:tc>
                  <a:txBody>
                    <a:bodyPr/>
                    <a:lstStyle/>
                    <a:p>
                      <a:pPr indent="0">
                        <a:buNone/>
                      </a:pPr>
                      <a:r>
                        <a:rPr lang="zh-CN" alt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Multiple SSIDs, up to </a:t>
                      </a:r>
                      <a:r>
                        <a:rPr lang="en-US" altLang="zh-CN"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four</a:t>
                      </a:r>
                      <a:r>
                        <a:rPr lang="zh-CN" alt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 can be configured</a:t>
                      </a:r>
                    </a:p>
                  </a:txBody>
                  <a:tcPr marL="50800" marR="50800" marT="50800" marB="50800" anchor="ctr"/>
                </a:tc>
                <a:extLst>
                  <a:ext uri="{0D108BD9-81ED-4DB2-BD59-A6C34878D82A}">
                    <a16:rowId xmlns:a16="http://schemas.microsoft.com/office/drawing/2014/main" val="10007"/>
                  </a:ext>
                </a:extLst>
              </a:tr>
              <a:tr h="368300">
                <a:tc vMerge="1">
                  <a:txBody>
                    <a:bodyPr/>
                    <a:lstStyle/>
                    <a:p>
                      <a:endParaRPr lang="zh-CN"/>
                    </a:p>
                  </a:txBody>
                  <a:tcPr anchor="ctr"/>
                </a:tc>
                <a:tc>
                  <a:txBody>
                    <a:bodyPr/>
                    <a:lstStyle/>
                    <a:p>
                      <a:pPr indent="0">
                        <a:buNone/>
                      </a:pPr>
                      <a:r>
                        <a:rPr lang="zh-CN" alt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BSSID</a:t>
                      </a:r>
                    </a:p>
                  </a:txBody>
                  <a:tcPr marL="50800" marR="50800" marT="50800" marB="50800" anchor="ctr"/>
                </a:tc>
                <a:extLst>
                  <a:ext uri="{0D108BD9-81ED-4DB2-BD59-A6C34878D82A}">
                    <a16:rowId xmlns:a16="http://schemas.microsoft.com/office/drawing/2014/main" val="10008"/>
                  </a:ext>
                </a:extLst>
              </a:tr>
              <a:tr h="462915">
                <a:tc rowSpan="4">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Wireless security</a:t>
                      </a:r>
                    </a:p>
                  </a:txBody>
                  <a:tcPr marL="50800" marR="50800" marT="50800" marB="50800" anchor="ctr"/>
                </a:tc>
                <a:tc>
                  <a:txBody>
                    <a:bodyPr/>
                    <a:lstStyle/>
                    <a:p>
                      <a:pPr indent="0">
                        <a:buNone/>
                      </a:pPr>
                      <a:r>
                        <a:rPr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WEP </a:t>
                      </a:r>
                      <a:r>
                        <a:rPr lang="zh-CN" alt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security mechanism</a:t>
                      </a:r>
                      <a:r>
                        <a:rPr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 </a:t>
                      </a:r>
                      <a:r>
                        <a:rPr 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support</a:t>
                      </a:r>
                      <a:r>
                        <a:rPr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 64/128/152 </a:t>
                      </a:r>
                      <a:r>
                        <a:rPr 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bit </a:t>
                      </a:r>
                      <a:r>
                        <a:rPr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WEP </a:t>
                      </a:r>
                      <a:r>
                        <a:rPr 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s</a:t>
                      </a:r>
                      <a:r>
                        <a:rPr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ecurity code</a:t>
                      </a:r>
                    </a:p>
                  </a:txBody>
                  <a:tcPr marL="50800" marR="50800" marT="50800" marB="50800" anchor="ctr"/>
                </a:tc>
                <a:extLst>
                  <a:ext uri="{0D108BD9-81ED-4DB2-BD59-A6C34878D82A}">
                    <a16:rowId xmlns:a16="http://schemas.microsoft.com/office/drawing/2014/main" val="10009"/>
                  </a:ext>
                </a:extLst>
              </a:tr>
              <a:tr h="462915">
                <a:tc vMerge="1">
                  <a:txBody>
                    <a:bodyPr/>
                    <a:lstStyle/>
                    <a:p>
                      <a:endParaRPr lang="zh-CN"/>
                    </a:p>
                  </a:txBody>
                  <a:tcPr anchor="ctr"/>
                </a:tc>
                <a:tc>
                  <a:txBody>
                    <a:bodyPr/>
                    <a:lstStyle/>
                    <a:p>
                      <a:pPr indent="0">
                        <a:buNone/>
                      </a:pPr>
                      <a:r>
                        <a:rPr lang="zh-CN" alt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WPA/WPA2 security mechanism (WPA-PSK </a:t>
                      </a:r>
                      <a:r>
                        <a:rPr lang="en-US" altLang="zh-CN"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use</a:t>
                      </a:r>
                      <a:r>
                        <a:rPr lang="zh-CN" alt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 TKIP </a:t>
                      </a:r>
                      <a:r>
                        <a:rPr lang="en-US" altLang="zh-CN"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or</a:t>
                      </a:r>
                      <a:r>
                        <a:rPr lang="zh-CN" alt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 AES)</a:t>
                      </a:r>
                    </a:p>
                  </a:txBody>
                  <a:tcPr marL="50800" marR="50800" marT="50800" marB="50800" anchor="ctr"/>
                </a:tc>
                <a:extLst>
                  <a:ext uri="{0D108BD9-81ED-4DB2-BD59-A6C34878D82A}">
                    <a16:rowId xmlns:a16="http://schemas.microsoft.com/office/drawing/2014/main" val="10010"/>
                  </a:ext>
                </a:extLst>
              </a:tr>
              <a:tr h="415290">
                <a:tc vMerge="1">
                  <a:txBody>
                    <a:bodyPr/>
                    <a:lstStyle/>
                    <a:p>
                      <a:endParaRPr lang="zh-CN"/>
                    </a:p>
                  </a:txBody>
                  <a:tcPr anchor="ctr"/>
                </a:tc>
                <a:tc>
                  <a:txBody>
                    <a:bodyPr/>
                    <a:lstStyle/>
                    <a:p>
                      <a:pPr indent="0">
                        <a:buNone/>
                      </a:pPr>
                      <a:r>
                        <a:rPr lang="zh-CN" alt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WPA/WPA2 security mechanism (WPA-EAP </a:t>
                      </a:r>
                      <a:r>
                        <a:rPr lang="en-US" altLang="zh-CN"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use</a:t>
                      </a:r>
                      <a:r>
                        <a:rPr lang="zh-CN" alt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 TKIP)</a:t>
                      </a:r>
                    </a:p>
                  </a:txBody>
                  <a:tcPr marL="50800" marR="50800" marT="50800" marB="50800" anchor="ctr"/>
                </a:tc>
                <a:extLst>
                  <a:ext uri="{0D108BD9-81ED-4DB2-BD59-A6C34878D82A}">
                    <a16:rowId xmlns:a16="http://schemas.microsoft.com/office/drawing/2014/main" val="10011"/>
                  </a:ext>
                </a:extLst>
              </a:tr>
              <a:tr h="415290">
                <a:tc vMerge="1">
                  <a:txBody>
                    <a:bodyPr/>
                    <a:lstStyle/>
                    <a:p>
                      <a:endParaRPr lang="zh-CN"/>
                    </a:p>
                  </a:txBody>
                  <a:tcPr anchor="ctr"/>
                </a:tc>
                <a:tc>
                  <a:txBody>
                    <a:bodyPr/>
                    <a:lstStyle/>
                    <a:p>
                      <a:pPr indent="0">
                        <a:buNone/>
                      </a:pPr>
                      <a:r>
                        <a:rPr lang="zh-CN" altLang="en-US" sz="1000">
                          <a:solidFill>
                            <a:srgbClr val="0E071B"/>
                          </a:solidFill>
                          <a:latin typeface="Noto Sans S Chinese Medium" panose="020B0600000000000000" charset="-122"/>
                          <a:ea typeface="Noto Sans S Chinese Medium" panose="020B0600000000000000" charset="-122"/>
                          <a:cs typeface="Arial" panose="020B0604020202020204" pitchFamily="34" charset="0"/>
                          <a:sym typeface="+mn-ea"/>
                        </a:rPr>
                        <a:t>Hide the SSID security mechanism</a:t>
                      </a:r>
                    </a:p>
                  </a:txBody>
                  <a:tcPr marL="50800" marR="50800" marT="50800" marB="50800" anchor="ctr"/>
                </a:tc>
                <a:extLst>
                  <a:ext uri="{0D108BD9-81ED-4DB2-BD59-A6C34878D82A}">
                    <a16:rowId xmlns:a16="http://schemas.microsoft.com/office/drawing/2014/main" val="10012"/>
                  </a:ext>
                </a:extLst>
              </a:tr>
              <a:tr h="462915">
                <a:tc>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System </a:t>
                      </a: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s</a:t>
                      </a: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etting</a:t>
                      </a: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s</a:t>
                      </a:r>
                    </a:p>
                  </a:txBody>
                  <a:tcPr marL="50800" marR="50800" marT="50800" marB="50800" anchor="ctr"/>
                </a:tc>
                <a:tc>
                  <a:txBody>
                    <a:bodyPr/>
                    <a:lstStyle/>
                    <a:p>
                      <a:pPr indent="0">
                        <a:buNone/>
                      </a:pPr>
                      <a:r>
                        <a:rPr lang="en-US" altLang="en-US" sz="1000" b="0">
                          <a:solidFill>
                            <a:srgbClr val="0E071B"/>
                          </a:solidFill>
                          <a:latin typeface="Noto Sans S Chinese Medium" panose="020B0600000000000000" charset="-122"/>
                          <a:ea typeface="Noto Sans S Chinese Medium" panose="020B0600000000000000" charset="-122"/>
                          <a:cs typeface="Noto Sans S Chinese Medium" panose="020B0600000000000000" charset="-122"/>
                        </a:rPr>
                        <a:t>WEB configuration（HTTP/Remote login）</a:t>
                      </a:r>
                    </a:p>
                  </a:txBody>
                  <a:tcPr marL="50800" marR="50800" marT="50800" marB="50800" anchor="ctr"/>
                </a:tc>
                <a:extLst>
                  <a:ext uri="{0D108BD9-81ED-4DB2-BD59-A6C34878D82A}">
                    <a16:rowId xmlns:a16="http://schemas.microsoft.com/office/drawing/2014/main" val="10013"/>
                  </a:ext>
                </a:extLst>
              </a:tr>
              <a:tr h="462915">
                <a:tc>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Software upgrade</a:t>
                      </a:r>
                    </a:p>
                  </a:txBody>
                  <a:tcPr marL="50800" marR="50800" marT="50800" marB="50800" anchor="ctr"/>
                </a:tc>
                <a:tc>
                  <a:txBody>
                    <a:bodyPr/>
                    <a:lstStyle/>
                    <a:p>
                      <a:pPr indent="0">
                        <a:buNone/>
                      </a:pPr>
                      <a:r>
                        <a:rPr lang="en-US"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WEB pages or TFTP to update the software</a:t>
                      </a:r>
                    </a:p>
                  </a:txBody>
                  <a:tcPr marL="50800" marR="50800" marT="50800" marB="50800" anchor="ctr"/>
                </a:tc>
                <a:extLst>
                  <a:ext uri="{0D108BD9-81ED-4DB2-BD59-A6C34878D82A}">
                    <a16:rowId xmlns:a16="http://schemas.microsoft.com/office/drawing/2014/main" val="10014"/>
                  </a:ext>
                </a:extLst>
              </a:tr>
              <a:tr h="462915">
                <a:tc>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User management</a:t>
                      </a:r>
                    </a:p>
                  </a:txBody>
                  <a:tcPr marL="50800" marR="50800" marT="50800" marB="50800" anchor="ctr"/>
                </a:tc>
                <a:tc>
                  <a:txBody>
                    <a:bodyPr/>
                    <a:lstStyle/>
                    <a:p>
                      <a:pPr indent="0">
                        <a:buNone/>
                      </a:pPr>
                      <a:r>
                        <a:rPr lang="en-US"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Configurable user and password</a:t>
                      </a:r>
                    </a:p>
                  </a:txBody>
                  <a:tcPr marL="50800" marR="50800" marT="50800" marB="50800" anchor="ctr"/>
                </a:tc>
                <a:extLst>
                  <a:ext uri="{0D108BD9-81ED-4DB2-BD59-A6C34878D82A}">
                    <a16:rowId xmlns:a16="http://schemas.microsoft.com/office/drawing/2014/main" val="10015"/>
                  </a:ext>
                </a:extLst>
              </a:tr>
              <a:tr h="462915">
                <a:tc>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System monitoring</a:t>
                      </a:r>
                    </a:p>
                  </a:txBody>
                  <a:tcPr marL="50800" marR="50800" marT="50800" marB="50800" anchor="ctr"/>
                </a:tc>
                <a:tc>
                  <a:txBody>
                    <a:bodyPr/>
                    <a:lstStyle/>
                    <a:p>
                      <a:pPr indent="0">
                        <a:buNone/>
                      </a:pPr>
                      <a:r>
                        <a:rPr lang="en-US"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Device and network status statistics</a:t>
                      </a:r>
                    </a:p>
                  </a:txBody>
                  <a:tcPr marL="50800" marR="50800" marT="50800" marB="50800" anchor="ctr"/>
                </a:tc>
                <a:extLst>
                  <a:ext uri="{0D108BD9-81ED-4DB2-BD59-A6C34878D82A}">
                    <a16:rowId xmlns:a16="http://schemas.microsoft.com/office/drawing/2014/main" val="10016"/>
                  </a:ext>
                </a:extLst>
              </a:tr>
              <a:tr h="462915">
                <a:tc>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Log</a:t>
                      </a:r>
                    </a:p>
                  </a:txBody>
                  <a:tcPr marL="50800" marR="50800" marT="50800" marB="50800" anchor="ctr"/>
                </a:tc>
                <a:tc>
                  <a:txBody>
                    <a:bodyPr/>
                    <a:lstStyle/>
                    <a:p>
                      <a:pPr indent="0">
                        <a:buNone/>
                      </a:pPr>
                      <a:r>
                        <a:rPr lang="en-US"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Provide local log, host log, file transfer log</a:t>
                      </a:r>
                    </a:p>
                  </a:txBody>
                  <a:tcPr marL="50800" marR="50800" marT="50800" marB="50800" anchor="ctr"/>
                </a:tc>
                <a:extLst>
                  <a:ext uri="{0D108BD9-81ED-4DB2-BD59-A6C34878D82A}">
                    <a16:rowId xmlns:a16="http://schemas.microsoft.com/office/drawing/2014/main" val="10017"/>
                  </a:ext>
                </a:extLst>
              </a:tr>
              <a:tr h="462915">
                <a:tc>
                  <a:txBody>
                    <a:bodyPr/>
                    <a:lstStyle/>
                    <a:p>
                      <a:pPr indent="0" algn="l">
                        <a:buNone/>
                      </a:pP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Restore </a:t>
                      </a: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s</a:t>
                      </a: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ettings</a:t>
                      </a:r>
                    </a:p>
                  </a:txBody>
                  <a:tcPr marL="50800" marR="50800" marT="50800" marB="50800" anchor="ctr"/>
                </a:tc>
                <a:tc>
                  <a:txBody>
                    <a:bodyPr/>
                    <a:lstStyle/>
                    <a:p>
                      <a:pPr indent="0">
                        <a:buNone/>
                      </a:pPr>
                      <a:r>
                        <a:rPr lang="en-US"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The default settings can be recovered </a:t>
                      </a:r>
                    </a:p>
                  </a:txBody>
                  <a:tcPr marL="50800" marR="50800" marT="50800" marB="50800" anchor="ctr"/>
                </a:tc>
                <a:extLst>
                  <a:ext uri="{0D108BD9-81ED-4DB2-BD59-A6C34878D82A}">
                    <a16:rowId xmlns:a16="http://schemas.microsoft.com/office/drawing/2014/main" val="10018"/>
                  </a:ext>
                </a:extLst>
              </a:tr>
              <a:tr h="462915">
                <a:tc>
                  <a:txBody>
                    <a:bodyPr/>
                    <a:lstStyle/>
                    <a:p>
                      <a:pPr indent="0" algn="l">
                        <a:buNone/>
                      </a:pPr>
                      <a:r>
                        <a:rPr lang="en-US" altLang="zh-CN"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B</a:t>
                      </a:r>
                      <a:r>
                        <a:rPr lang="zh-CN" altLang="en-US" sz="1000" b="0">
                          <a:solidFill>
                            <a:srgbClr val="0E071B"/>
                          </a:solidFill>
                          <a:latin typeface="Noto Sans S Chinese Medium" panose="020B0600000000000000" charset="-122"/>
                          <a:ea typeface="Noto Sans S Chinese Medium" panose="020B0600000000000000" charset="-122"/>
                          <a:cs typeface="Arial" panose="020B0604020202020204" pitchFamily="34" charset="0"/>
                        </a:rPr>
                        <a:t>ackup function</a:t>
                      </a:r>
                    </a:p>
                  </a:txBody>
                  <a:tcPr marL="50800" marR="50800" marT="50800" marB="50800" anchor="ctr"/>
                </a:tc>
                <a:tc>
                  <a:txBody>
                    <a:bodyPr/>
                    <a:lstStyle/>
                    <a:p>
                      <a:pPr indent="0">
                        <a:buNone/>
                      </a:pPr>
                      <a:r>
                        <a:rPr lang="en-US" altLang="en-US" sz="1000" b="0" dirty="0">
                          <a:solidFill>
                            <a:srgbClr val="0E071B"/>
                          </a:solidFill>
                          <a:latin typeface="Noto Sans S Chinese Medium" panose="020B0600000000000000" charset="-122"/>
                          <a:ea typeface="Noto Sans S Chinese Medium" panose="020B0600000000000000" charset="-122"/>
                          <a:cs typeface="Arial" panose="020B0604020202020204" pitchFamily="34" charset="0"/>
                        </a:rPr>
                        <a:t>System configuration can be backed up and user configuration can be restored when needed</a:t>
                      </a:r>
                    </a:p>
                  </a:txBody>
                  <a:tcPr marL="50800" marR="50800" marT="50800" marB="50800" anchor="ctr"/>
                </a:tc>
                <a:extLst>
                  <a:ext uri="{0D108BD9-81ED-4DB2-BD59-A6C34878D82A}">
                    <a16:rowId xmlns:a16="http://schemas.microsoft.com/office/drawing/2014/main" val="10019"/>
                  </a:ext>
                </a:extLst>
              </a:tr>
            </a:tbl>
          </a:graphicData>
        </a:graphic>
      </p:graphicFrame>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940,&quot;width&quot;:75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TABLE_BEAUTIFY" val="smartTable{f09cb35d-94c1-4293-9fb7-e724de2b2260}"/>
</p:tagLst>
</file>

<file path=ppt/tags/tag71.xml><?xml version="1.0" encoding="utf-8"?>
<p:tagLst xmlns:a="http://schemas.openxmlformats.org/drawingml/2006/main" xmlns:r="http://schemas.openxmlformats.org/officeDocument/2006/relationships" xmlns:p="http://schemas.openxmlformats.org/presentationml/2006/main">
  <p:tag name="KSO_WM_UNIT_TABLE_BEAUTIFY" val="smartTable{35cecbfa-8551-467a-b987-6a9eeaf9db0c}"/>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73.xml><?xml version="1.0" encoding="utf-8"?>
<p:tagLst xmlns:a="http://schemas.openxmlformats.org/drawingml/2006/main" xmlns:r="http://schemas.openxmlformats.org/officeDocument/2006/relationships" xmlns:p="http://schemas.openxmlformats.org/presentationml/2006/main">
  <p:tag name="KSO_WM_UNIT_TABLE_BEAUTIFY" val="smartTable{f09cb35d-94c1-4293-9fb7-e724de2b2260}"/>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75.xml><?xml version="1.0" encoding="utf-8"?>
<p:tagLst xmlns:a="http://schemas.openxmlformats.org/drawingml/2006/main" xmlns:r="http://schemas.openxmlformats.org/officeDocument/2006/relationships" xmlns:p="http://schemas.openxmlformats.org/presentationml/2006/main">
  <p:tag name="KSO_WM_UNIT_TABLE_BEAUTIFY" val="smartTable{f09cb35d-94c1-4293-9fb7-e724de2b2260}"/>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77.xml><?xml version="1.0" encoding="utf-8"?>
<p:tagLst xmlns:a="http://schemas.openxmlformats.org/drawingml/2006/main" xmlns:r="http://schemas.openxmlformats.org/officeDocument/2006/relationships" xmlns:p="http://schemas.openxmlformats.org/presentationml/2006/main">
  <p:tag name="KSO_WM_UNIT_TABLE_BEAUTIFY" val="smartTable{f09cb35d-94c1-4293-9fb7-e724de2b2260}"/>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PECIAL_SOURCE" val="bdnul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1421</Words>
  <Application>Microsoft Macintosh PowerPoint</Application>
  <PresentationFormat>自定义</PresentationFormat>
  <Paragraphs>202</Paragraphs>
  <Slides>11</Slides>
  <Notes>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11</vt:i4>
      </vt:variant>
    </vt:vector>
  </HeadingPairs>
  <TitlesOfParts>
    <vt:vector size="19" baseType="lpstr">
      <vt:lpstr>微软雅黑</vt:lpstr>
      <vt:lpstr>Arial</vt:lpstr>
      <vt:lpstr>Noto Sans S Chinese Medium</vt:lpstr>
      <vt:lpstr>Aharoni</vt:lpstr>
      <vt:lpstr>Noto Sans S Chinese Bold</vt:lpstr>
      <vt:lpstr>Noto Sans S Chinese Regular</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Microsoft Office User</cp:lastModifiedBy>
  <cp:revision>70</cp:revision>
  <dcterms:created xsi:type="dcterms:W3CDTF">2019-06-04T03:52:00Z</dcterms:created>
  <dcterms:modified xsi:type="dcterms:W3CDTF">2021-08-17T10:15:40Z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KSOSaveFontToCloudKey">
    <vt:lpwstr>200094624_embed</vt:lpwstr>
  </property>
  <property fmtid="{D5CDD505-2E9C-101B-9397-08002B2CF9AE}" pid="4" name="ICV">
    <vt:lpwstr>BEEE4FC44874486A9194B0CC08AFEB50</vt:lpwstr>
  </property>
</Properties>
</file>