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7543800" cy="10680700"/>
  <p:notesSz cx="7543800" cy="106807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1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5785" y="3311017"/>
            <a:ext cx="6412230" cy="2242947"/>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1570" y="5981192"/>
            <a:ext cx="5280660" cy="2670175"/>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1000" b="0" i="0">
                <a:solidFill>
                  <a:schemeClr val="tx1"/>
                </a:solidFill>
                <a:latin typeface="Arial" panose="020B0604020202020204"/>
                <a:cs typeface="Arial" panose="020B0604020202020204"/>
              </a:defRPr>
            </a:lvl1pPr>
          </a:lstStyle>
          <a:p>
            <a:pPr marL="12700">
              <a:lnSpc>
                <a:spcPct val="100000"/>
              </a:lnSpc>
            </a:pPr>
            <a:r>
              <a:rPr spc="-5" dirty="0"/>
              <a:t>SHENZHEN SHUOTIAN INFORMATION &amp; TECHNOLOGY CO.,</a:t>
            </a:r>
            <a:r>
              <a:rPr spc="35" dirty="0"/>
              <a:t> </a:t>
            </a:r>
            <a:r>
              <a:rPr dirty="0"/>
              <a:t>LTD</a:t>
            </a:r>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Calibri" panose="020F0502020204030204"/>
                <a:cs typeface="Calibri" panose="020F0502020204030204"/>
              </a:defRPr>
            </a:lvl1pPr>
          </a:lstStyle>
          <a:p>
            <a:pPr marL="25400">
              <a:lnSpc>
                <a:spcPts val="955"/>
              </a:lnSpc>
            </a:pPr>
            <a:fld id="{81D60167-4931-47E6-BA6A-407CBD079E47}" type="slidenum">
              <a:rPr dirty="0"/>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rgbClr val="0455A4"/>
                </a:solidFill>
                <a:latin typeface="Calibri" panose="020F0502020204030204"/>
                <a:cs typeface="Calibri" panose="020F0502020204030204"/>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1000" b="0" i="0">
                <a:solidFill>
                  <a:schemeClr val="tx1"/>
                </a:solidFill>
                <a:latin typeface="Arial" panose="020B0604020202020204"/>
                <a:cs typeface="Arial" panose="020B0604020202020204"/>
              </a:defRPr>
            </a:lvl1pPr>
          </a:lstStyle>
          <a:p>
            <a:pPr marL="12700">
              <a:lnSpc>
                <a:spcPct val="100000"/>
              </a:lnSpc>
            </a:pPr>
            <a:r>
              <a:rPr spc="-5" dirty="0"/>
              <a:t>SHENZHEN SHUOTIAN INFORMATION &amp; TECHNOLOGY CO.,</a:t>
            </a:r>
            <a:r>
              <a:rPr spc="35" dirty="0"/>
              <a:t> </a:t>
            </a:r>
            <a:r>
              <a:rPr dirty="0"/>
              <a:t>LTD</a:t>
            </a:r>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Calibri" panose="020F0502020204030204"/>
                <a:cs typeface="Calibri" panose="020F0502020204030204"/>
              </a:defRPr>
            </a:lvl1pPr>
          </a:lstStyle>
          <a:p>
            <a:pPr marL="25400">
              <a:lnSpc>
                <a:spcPts val="955"/>
              </a:lnSpc>
            </a:pPr>
            <a:fld id="{81D60167-4931-47E6-BA6A-407CBD079E47}" type="slidenum">
              <a:rPr dirty="0"/>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rgbClr val="0455A4"/>
                </a:solidFill>
                <a:latin typeface="Calibri" panose="020F0502020204030204"/>
                <a:cs typeface="Calibri" panose="020F0502020204030204"/>
              </a:defRPr>
            </a:lvl1pPr>
          </a:lstStyle>
          <a:p/>
        </p:txBody>
      </p:sp>
      <p:sp>
        <p:nvSpPr>
          <p:cNvPr id="3" name="Holder 3"/>
          <p:cNvSpPr>
            <a:spLocks noGrp="1"/>
          </p:cNvSpPr>
          <p:nvPr>
            <p:ph sz="half" idx="2"/>
          </p:nvPr>
        </p:nvSpPr>
        <p:spPr>
          <a:xfrm>
            <a:off x="377190" y="2456561"/>
            <a:ext cx="3281553" cy="7049262"/>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85057" y="2456561"/>
            <a:ext cx="3281553" cy="7049262"/>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1000" b="0" i="0">
                <a:solidFill>
                  <a:schemeClr val="tx1"/>
                </a:solidFill>
                <a:latin typeface="Arial" panose="020B0604020202020204"/>
                <a:cs typeface="Arial" panose="020B0604020202020204"/>
              </a:defRPr>
            </a:lvl1pPr>
          </a:lstStyle>
          <a:p>
            <a:pPr marL="12700">
              <a:lnSpc>
                <a:spcPct val="100000"/>
              </a:lnSpc>
            </a:pPr>
            <a:r>
              <a:rPr spc="-5" dirty="0"/>
              <a:t>SHENZHEN SHUOTIAN INFORMATION &amp; TECHNOLOGY CO.,</a:t>
            </a:r>
            <a:r>
              <a:rPr spc="35" dirty="0"/>
              <a:t> </a:t>
            </a:r>
            <a:r>
              <a:rPr dirty="0"/>
              <a:t>LTD</a:t>
            </a:r>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900" b="0" i="0">
                <a:solidFill>
                  <a:schemeClr val="tx1"/>
                </a:solidFill>
                <a:latin typeface="Calibri" panose="020F0502020204030204"/>
                <a:cs typeface="Calibri" panose="020F0502020204030204"/>
              </a:defRPr>
            </a:lvl1pPr>
          </a:lstStyle>
          <a:p>
            <a:pPr marL="25400">
              <a:lnSpc>
                <a:spcPts val="955"/>
              </a:lnSpc>
            </a:pPr>
            <a:fld id="{81D60167-4931-47E6-BA6A-407CBD079E47}" type="slidenum">
              <a:rPr dirty="0"/>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rgbClr val="0455A4"/>
                </a:solidFill>
                <a:latin typeface="Calibri" panose="020F0502020204030204"/>
                <a:cs typeface="Calibri" panose="020F0502020204030204"/>
              </a:defRPr>
            </a:lvl1pPr>
          </a:lstStyle>
          <a:p/>
        </p:txBody>
      </p:sp>
      <p:sp>
        <p:nvSpPr>
          <p:cNvPr id="3" name="Holder 3"/>
          <p:cNvSpPr>
            <a:spLocks noGrp="1"/>
          </p:cNvSpPr>
          <p:nvPr>
            <p:ph type="ftr" sz="quarter" idx="5"/>
          </p:nvPr>
        </p:nvSpPr>
        <p:spPr/>
        <p:txBody>
          <a:bodyPr lIns="0" tIns="0" rIns="0" bIns="0"/>
          <a:lstStyle>
            <a:lvl1pPr>
              <a:defRPr sz="1000" b="0" i="0">
                <a:solidFill>
                  <a:schemeClr val="tx1"/>
                </a:solidFill>
                <a:latin typeface="Arial" panose="020B0604020202020204"/>
                <a:cs typeface="Arial" panose="020B0604020202020204"/>
              </a:defRPr>
            </a:lvl1pPr>
          </a:lstStyle>
          <a:p>
            <a:pPr marL="12700">
              <a:lnSpc>
                <a:spcPct val="100000"/>
              </a:lnSpc>
            </a:pPr>
            <a:r>
              <a:rPr spc="-5" dirty="0"/>
              <a:t>SHENZHEN SHUOTIAN INFORMATION &amp; TECHNOLOGY CO.,</a:t>
            </a:r>
            <a:r>
              <a:rPr spc="35" dirty="0"/>
              <a:t> </a:t>
            </a:r>
            <a:r>
              <a:rPr dirty="0"/>
              <a:t>LTD</a:t>
            </a:r>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defRPr sz="900" b="0" i="0">
                <a:solidFill>
                  <a:schemeClr val="tx1"/>
                </a:solidFill>
                <a:latin typeface="Calibri" panose="020F0502020204030204"/>
                <a:cs typeface="Calibri" panose="020F0502020204030204"/>
              </a:defRPr>
            </a:lvl1pPr>
          </a:lstStyle>
          <a:p>
            <a:pPr marL="25400">
              <a:lnSpc>
                <a:spcPts val="955"/>
              </a:lnSpc>
            </a:pPr>
            <a:fld id="{81D60167-4931-47E6-BA6A-407CBD079E47}" type="slidenum">
              <a:rPr dirty="0"/>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0" i="0">
                <a:solidFill>
                  <a:schemeClr val="tx1"/>
                </a:solidFill>
                <a:latin typeface="Arial" panose="020B0604020202020204"/>
                <a:cs typeface="Arial" panose="020B0604020202020204"/>
              </a:defRPr>
            </a:lvl1pPr>
          </a:lstStyle>
          <a:p>
            <a:pPr marL="12700">
              <a:lnSpc>
                <a:spcPct val="100000"/>
              </a:lnSpc>
            </a:pPr>
            <a:r>
              <a:rPr spc="-5" dirty="0"/>
              <a:t>SHENZHEN SHUOTIAN INFORMATION &amp; TECHNOLOGY CO.,</a:t>
            </a:r>
            <a:r>
              <a:rPr spc="35" dirty="0"/>
              <a:t> </a:t>
            </a:r>
            <a:r>
              <a:rPr dirty="0"/>
              <a:t>LTD</a:t>
            </a:r>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defRPr sz="900" b="0" i="0">
                <a:solidFill>
                  <a:schemeClr val="tx1"/>
                </a:solidFill>
                <a:latin typeface="Calibri" panose="020F0502020204030204"/>
                <a:cs typeface="Calibri" panose="020F0502020204030204"/>
              </a:defRPr>
            </a:lvl1pPr>
          </a:lstStyle>
          <a:p>
            <a:pPr marL="25400">
              <a:lnSpc>
                <a:spcPts val="955"/>
              </a:lnSpc>
            </a:pPr>
            <a:fld id="{81D60167-4931-47E6-BA6A-407CBD079E47}" type="slidenum">
              <a:rPr dirty="0"/>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1.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7543800" cy="10680700"/>
          </a:xfrm>
          <a:prstGeom prst="rect">
            <a:avLst/>
          </a:prstGeom>
          <a:blipFill>
            <a:blip r:embed="rId6" cstate="print"/>
            <a:stretch>
              <a:fillRect/>
            </a:stretch>
          </a:blipFill>
        </p:spPr>
        <p:txBody>
          <a:bodyPr wrap="square" lIns="0" tIns="0" rIns="0" bIns="0" rtlCol="0"/>
          <a:lstStyle/>
          <a:p/>
        </p:txBody>
      </p:sp>
      <p:sp>
        <p:nvSpPr>
          <p:cNvPr id="2" name="Holder 2"/>
          <p:cNvSpPr>
            <a:spLocks noGrp="1"/>
          </p:cNvSpPr>
          <p:nvPr>
            <p:ph type="title"/>
          </p:nvPr>
        </p:nvSpPr>
        <p:spPr>
          <a:xfrm>
            <a:off x="357631" y="1223136"/>
            <a:ext cx="6828536" cy="1461770"/>
          </a:xfrm>
          <a:prstGeom prst="rect">
            <a:avLst/>
          </a:prstGeom>
        </p:spPr>
        <p:txBody>
          <a:bodyPr wrap="square" lIns="0" tIns="0" rIns="0" bIns="0">
            <a:spAutoFit/>
          </a:bodyPr>
          <a:lstStyle>
            <a:lvl1pPr>
              <a:defRPr sz="7200" b="0" i="0">
                <a:solidFill>
                  <a:srgbClr val="0455A4"/>
                </a:solidFill>
                <a:latin typeface="Calibri" panose="020F0502020204030204"/>
                <a:cs typeface="Calibri" panose="020F0502020204030204"/>
              </a:defRPr>
            </a:lvl1pPr>
          </a:lstStyle>
          <a:p/>
        </p:txBody>
      </p:sp>
      <p:sp>
        <p:nvSpPr>
          <p:cNvPr id="3" name="Holder 3"/>
          <p:cNvSpPr>
            <a:spLocks noGrp="1"/>
          </p:cNvSpPr>
          <p:nvPr>
            <p:ph type="body" idx="1"/>
          </p:nvPr>
        </p:nvSpPr>
        <p:spPr>
          <a:xfrm>
            <a:off x="377190" y="2456561"/>
            <a:ext cx="6789420" cy="7049262"/>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1563116" y="9856210"/>
            <a:ext cx="3949700" cy="167004"/>
          </a:xfrm>
          <a:prstGeom prst="rect">
            <a:avLst/>
          </a:prstGeom>
        </p:spPr>
        <p:txBody>
          <a:bodyPr wrap="square" lIns="0" tIns="0" rIns="0" bIns="0">
            <a:spAutoFit/>
          </a:bodyPr>
          <a:lstStyle>
            <a:lvl1pPr>
              <a:defRPr sz="1000" b="0" i="0">
                <a:solidFill>
                  <a:schemeClr val="tx1"/>
                </a:solidFill>
                <a:latin typeface="Arial" panose="020B0604020202020204"/>
                <a:cs typeface="Arial" panose="020B0604020202020204"/>
              </a:defRPr>
            </a:lvl1pPr>
          </a:lstStyle>
          <a:p>
            <a:pPr marL="12700">
              <a:lnSpc>
                <a:spcPct val="100000"/>
              </a:lnSpc>
            </a:pPr>
            <a:r>
              <a:rPr spc="-5" dirty="0"/>
              <a:t>SHENZHEN SHUOTIAN INFORMATION &amp; TECHNOLOGY CO.,</a:t>
            </a:r>
            <a:r>
              <a:rPr spc="35" dirty="0"/>
              <a:t> </a:t>
            </a:r>
            <a:r>
              <a:rPr dirty="0"/>
              <a:t>LTD</a:t>
            </a:r>
            <a:endParaRPr dirty="0"/>
          </a:p>
        </p:txBody>
      </p:sp>
      <p:sp>
        <p:nvSpPr>
          <p:cNvPr id="5" name="Holder 5"/>
          <p:cNvSpPr>
            <a:spLocks noGrp="1"/>
          </p:cNvSpPr>
          <p:nvPr>
            <p:ph type="dt" sz="half" idx="6"/>
          </p:nvPr>
        </p:nvSpPr>
        <p:spPr>
          <a:xfrm>
            <a:off x="377190" y="9933051"/>
            <a:ext cx="1735074" cy="53403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657961" y="9801174"/>
            <a:ext cx="109220" cy="139700"/>
          </a:xfrm>
          <a:prstGeom prst="rect">
            <a:avLst/>
          </a:prstGeom>
        </p:spPr>
        <p:txBody>
          <a:bodyPr wrap="square" lIns="0" tIns="0" rIns="0" bIns="0">
            <a:spAutoFit/>
          </a:bodyPr>
          <a:lstStyle>
            <a:lvl1pPr>
              <a:defRPr sz="900" b="0" i="0">
                <a:solidFill>
                  <a:schemeClr val="tx1"/>
                </a:solidFill>
                <a:latin typeface="Calibri" panose="020F0502020204030204"/>
                <a:cs typeface="Calibri" panose="020F0502020204030204"/>
              </a:defRPr>
            </a:lvl1pPr>
          </a:lstStyle>
          <a:p>
            <a:pPr marL="25400">
              <a:lnSpc>
                <a:spcPts val="955"/>
              </a:lnSpc>
            </a:pPr>
            <a:fld id="{81D60167-4931-47E6-BA6A-407CBD079E47}" type="slidenum">
              <a:rPr dirty="0"/>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hyperlink" Target="http://en.sskycn.com/" TargetMode="Externa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5.xml"/><Relationship Id="rId4" Type="http://schemas.openxmlformats.org/officeDocument/2006/relationships/hyperlink" Target="http://en.sskycn.com/" TargetMode="External"/><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5.xml"/><Relationship Id="rId4" Type="http://schemas.openxmlformats.org/officeDocument/2006/relationships/image" Target="../media/image4.png"/><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hyperlink" Target="http://en.sskycn.com/" TargetMode="Externa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5.xml"/><Relationship Id="rId4" Type="http://schemas.openxmlformats.org/officeDocument/2006/relationships/image" Target="../media/image4.png"/><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hyperlink" Target="http://en.sskycn.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55158" y="330835"/>
            <a:ext cx="1716405" cy="245745"/>
          </a:xfrm>
          <a:prstGeom prst="rect">
            <a:avLst/>
          </a:prstGeom>
        </p:spPr>
        <p:txBody>
          <a:bodyPr vert="horz" wrap="square" lIns="0" tIns="0" rIns="0" bIns="0" rtlCol="0">
            <a:spAutoFit/>
          </a:bodyPr>
          <a:lstStyle/>
          <a:p>
            <a:pPr marL="12700">
              <a:lnSpc>
                <a:spcPct val="100000"/>
              </a:lnSpc>
            </a:pPr>
            <a:r>
              <a:rPr sz="1600" spc="-60" dirty="0">
                <a:solidFill>
                  <a:srgbClr val="0455A4"/>
                </a:solidFill>
                <a:latin typeface="Calibri" panose="020F0502020204030204"/>
                <a:cs typeface="Calibri" panose="020F0502020204030204"/>
                <a:hlinkClick r:id="rId1"/>
              </a:rPr>
              <a:t>www.sailskywifi.com</a:t>
            </a:r>
            <a:endParaRPr sz="1600" spc="-60" dirty="0">
              <a:solidFill>
                <a:srgbClr val="0455A4"/>
              </a:solidFill>
              <a:latin typeface="Calibri" panose="020F0502020204030204"/>
              <a:cs typeface="Calibri" panose="020F0502020204030204"/>
            </a:endParaRPr>
          </a:p>
        </p:txBody>
      </p:sp>
      <p:sp>
        <p:nvSpPr>
          <p:cNvPr id="3" name="object 3"/>
          <p:cNvSpPr txBox="1">
            <a:spLocks noGrp="1"/>
          </p:cNvSpPr>
          <p:nvPr>
            <p:ph type="title"/>
          </p:nvPr>
        </p:nvSpPr>
        <p:spPr>
          <a:xfrm>
            <a:off x="357631" y="1223136"/>
            <a:ext cx="2896870" cy="1461770"/>
          </a:xfrm>
          <a:prstGeom prst="rect">
            <a:avLst/>
          </a:prstGeom>
        </p:spPr>
        <p:txBody>
          <a:bodyPr vert="horz" wrap="square" lIns="0" tIns="0" rIns="0" bIns="0" rtlCol="0">
            <a:spAutoFit/>
          </a:bodyPr>
          <a:lstStyle/>
          <a:p>
            <a:pPr marL="12700">
              <a:lnSpc>
                <a:spcPct val="100000"/>
              </a:lnSpc>
            </a:pPr>
            <a:r>
              <a:rPr spc="-145" dirty="0"/>
              <a:t>SY205</a:t>
            </a:r>
            <a:endParaRPr spc="-145" dirty="0"/>
          </a:p>
          <a:p>
            <a:pPr marL="12700">
              <a:lnSpc>
                <a:spcPct val="100000"/>
              </a:lnSpc>
              <a:spcBef>
                <a:spcPts val="515"/>
              </a:spcBef>
            </a:pPr>
            <a:r>
              <a:rPr sz="1800" b="1" spc="-5" dirty="0">
                <a:latin typeface="Calibri" panose="020F0502020204030204"/>
                <a:cs typeface="Calibri" panose="020F0502020204030204"/>
              </a:rPr>
              <a:t>Outdoor CPE </a:t>
            </a:r>
            <a:r>
              <a:rPr sz="1800" b="1" dirty="0">
                <a:latin typeface="Calibri" panose="020F0502020204030204"/>
                <a:cs typeface="Calibri" panose="020F0502020204030204"/>
              </a:rPr>
              <a:t>2.4GHz</a:t>
            </a:r>
            <a:r>
              <a:rPr sz="1800" b="1" spc="-95" dirty="0">
                <a:latin typeface="Calibri" panose="020F0502020204030204"/>
                <a:cs typeface="Calibri" panose="020F0502020204030204"/>
              </a:rPr>
              <a:t> </a:t>
            </a:r>
            <a:r>
              <a:rPr sz="1800" b="1" dirty="0">
                <a:latin typeface="Calibri" panose="020F0502020204030204"/>
                <a:cs typeface="Calibri" panose="020F0502020204030204"/>
              </a:rPr>
              <a:t>300Mbps</a:t>
            </a:r>
            <a:endParaRPr sz="1800">
              <a:latin typeface="Calibri" panose="020F0502020204030204"/>
              <a:cs typeface="Calibri" panose="020F0502020204030204"/>
            </a:endParaRPr>
          </a:p>
        </p:txBody>
      </p:sp>
      <p:sp>
        <p:nvSpPr>
          <p:cNvPr id="4" name="object 4"/>
          <p:cNvSpPr/>
          <p:nvPr/>
        </p:nvSpPr>
        <p:spPr>
          <a:xfrm>
            <a:off x="358140" y="258445"/>
            <a:ext cx="1171575" cy="376554"/>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455294" y="9756140"/>
            <a:ext cx="513715" cy="280035"/>
          </a:xfrm>
          <a:custGeom>
            <a:avLst/>
            <a:gdLst/>
            <a:ahLst/>
            <a:cxnLst/>
            <a:rect l="l" t="t" r="r" b="b"/>
            <a:pathLst>
              <a:path w="513715" h="280034">
                <a:moveTo>
                  <a:pt x="0" y="280034"/>
                </a:moveTo>
                <a:lnTo>
                  <a:pt x="513715" y="280034"/>
                </a:lnTo>
                <a:lnTo>
                  <a:pt x="513715" y="0"/>
                </a:lnTo>
                <a:lnTo>
                  <a:pt x="0" y="0"/>
                </a:lnTo>
                <a:lnTo>
                  <a:pt x="0" y="280034"/>
                </a:lnTo>
                <a:close/>
              </a:path>
            </a:pathLst>
          </a:custGeom>
          <a:solidFill>
            <a:srgbClr val="7E8FA9"/>
          </a:solidFill>
        </p:spPr>
        <p:txBody>
          <a:bodyPr wrap="square" lIns="0" tIns="0" rIns="0" bIns="0" rtlCol="0"/>
          <a:lstStyle/>
          <a:p/>
        </p:txBody>
      </p:sp>
      <p:sp>
        <p:nvSpPr>
          <p:cNvPr id="6" name="object 6"/>
          <p:cNvSpPr/>
          <p:nvPr/>
        </p:nvSpPr>
        <p:spPr>
          <a:xfrm>
            <a:off x="455294" y="9756140"/>
            <a:ext cx="513715" cy="280035"/>
          </a:xfrm>
          <a:custGeom>
            <a:avLst/>
            <a:gdLst/>
            <a:ahLst/>
            <a:cxnLst/>
            <a:rect l="l" t="t" r="r" b="b"/>
            <a:pathLst>
              <a:path w="513715" h="280034">
                <a:moveTo>
                  <a:pt x="0" y="280034"/>
                </a:moveTo>
                <a:lnTo>
                  <a:pt x="513715" y="280034"/>
                </a:lnTo>
                <a:lnTo>
                  <a:pt x="513715" y="0"/>
                </a:lnTo>
                <a:lnTo>
                  <a:pt x="0" y="0"/>
                </a:lnTo>
                <a:lnTo>
                  <a:pt x="0" y="280034"/>
                </a:lnTo>
                <a:close/>
              </a:path>
            </a:pathLst>
          </a:custGeom>
          <a:ln w="12699">
            <a:solidFill>
              <a:srgbClr val="5D687A"/>
            </a:solidFill>
          </a:ln>
        </p:spPr>
        <p:txBody>
          <a:bodyPr wrap="square" lIns="0" tIns="0" rIns="0" bIns="0" rtlCol="0"/>
          <a:lstStyle/>
          <a:p/>
        </p:txBody>
      </p:sp>
      <p:sp>
        <p:nvSpPr>
          <p:cNvPr id="7" name="object 7"/>
          <p:cNvSpPr/>
          <p:nvPr/>
        </p:nvSpPr>
        <p:spPr>
          <a:xfrm>
            <a:off x="456565" y="9754108"/>
            <a:ext cx="6442075" cy="0"/>
          </a:xfrm>
          <a:custGeom>
            <a:avLst/>
            <a:gdLst/>
            <a:ahLst/>
            <a:cxnLst/>
            <a:rect l="l" t="t" r="r" b="b"/>
            <a:pathLst>
              <a:path w="6442075">
                <a:moveTo>
                  <a:pt x="0" y="0"/>
                </a:moveTo>
                <a:lnTo>
                  <a:pt x="6442075" y="0"/>
                </a:lnTo>
              </a:path>
            </a:pathLst>
          </a:custGeom>
          <a:ln w="6096">
            <a:solidFill>
              <a:srgbClr val="000000"/>
            </a:solidFill>
          </a:ln>
        </p:spPr>
        <p:txBody>
          <a:bodyPr wrap="square" lIns="0" tIns="0" rIns="0" bIns="0" rtlCol="0"/>
          <a:lstStyle/>
          <a:p/>
        </p:txBody>
      </p:sp>
      <p:sp>
        <p:nvSpPr>
          <p:cNvPr id="8" name="object 8"/>
          <p:cNvSpPr/>
          <p:nvPr/>
        </p:nvSpPr>
        <p:spPr>
          <a:xfrm>
            <a:off x="608076" y="9750552"/>
            <a:ext cx="216408" cy="260604"/>
          </a:xfrm>
          <a:prstGeom prst="rect">
            <a:avLst/>
          </a:prstGeom>
          <a:blipFill>
            <a:blip r:embed="rId3" cstate="print"/>
            <a:stretch>
              <a:fillRect/>
            </a:stretch>
          </a:blipFill>
        </p:spPr>
        <p:txBody>
          <a:bodyPr wrap="square" lIns="0" tIns="0" rIns="0" bIns="0" rtlCol="0"/>
          <a:lstStyle/>
          <a:p/>
        </p:txBody>
      </p:sp>
      <p:sp>
        <p:nvSpPr>
          <p:cNvPr id="9" name="object 9"/>
          <p:cNvSpPr/>
          <p:nvPr/>
        </p:nvSpPr>
        <p:spPr>
          <a:xfrm>
            <a:off x="665987" y="9750552"/>
            <a:ext cx="184403" cy="260604"/>
          </a:xfrm>
          <a:prstGeom prst="rect">
            <a:avLst/>
          </a:prstGeom>
          <a:blipFill>
            <a:blip r:embed="rId4" cstate="print"/>
            <a:stretch>
              <a:fillRect/>
            </a:stretch>
          </a:blipFill>
        </p:spPr>
        <p:txBody>
          <a:bodyPr wrap="square" lIns="0" tIns="0" rIns="0" bIns="0" rtlCol="0"/>
          <a:lstStyle/>
          <a:p/>
        </p:txBody>
      </p:sp>
      <p:sp>
        <p:nvSpPr>
          <p:cNvPr id="10" name="object 10"/>
          <p:cNvSpPr txBox="1"/>
          <p:nvPr/>
        </p:nvSpPr>
        <p:spPr>
          <a:xfrm>
            <a:off x="228600" y="6672786"/>
            <a:ext cx="6708140" cy="3077766"/>
          </a:xfrm>
          <a:prstGeom prst="rect">
            <a:avLst/>
          </a:prstGeom>
        </p:spPr>
        <p:txBody>
          <a:bodyPr vert="horz" wrap="square" lIns="0" tIns="0" rIns="0" bIns="0" rtlCol="0">
            <a:spAutoFit/>
          </a:bodyPr>
          <a:lstStyle/>
          <a:p>
            <a:pPr marL="279400">
              <a:lnSpc>
                <a:spcPct val="100000"/>
              </a:lnSpc>
            </a:pPr>
            <a:r>
              <a:rPr b="1" dirty="0">
                <a:solidFill>
                  <a:srgbClr val="297ED4"/>
                </a:solidFill>
                <a:latin typeface="Arial" panose="020B0604020202020204" pitchFamily="34" charset="0"/>
                <a:cs typeface="Arial" panose="020B0604020202020204" pitchFamily="34" charset="0"/>
              </a:rPr>
              <a:t>Product</a:t>
            </a:r>
            <a:r>
              <a:rPr b="1" spc="-105" dirty="0">
                <a:solidFill>
                  <a:srgbClr val="297ED4"/>
                </a:solidFill>
                <a:latin typeface="Arial" panose="020B0604020202020204" pitchFamily="34" charset="0"/>
                <a:cs typeface="Arial" panose="020B0604020202020204" pitchFamily="34" charset="0"/>
              </a:rPr>
              <a:t> </a:t>
            </a:r>
            <a:r>
              <a:rPr lang="en-US" b="1" spc="-105" dirty="0" smtClean="0">
                <a:solidFill>
                  <a:srgbClr val="297ED4"/>
                </a:solidFill>
                <a:latin typeface="Arial" panose="020B0604020202020204" pitchFamily="34" charset="0"/>
                <a:cs typeface="Arial" panose="020B0604020202020204" pitchFamily="34" charset="0"/>
              </a:rPr>
              <a:t> </a:t>
            </a:r>
            <a:r>
              <a:rPr b="1" dirty="0" smtClean="0">
                <a:solidFill>
                  <a:srgbClr val="297ED4"/>
                </a:solidFill>
                <a:latin typeface="Arial" panose="020B0604020202020204" pitchFamily="34" charset="0"/>
                <a:cs typeface="Arial" panose="020B0604020202020204" pitchFamily="34" charset="0"/>
              </a:rPr>
              <a:t>Description：</a:t>
            </a:r>
            <a:endParaRPr lang="en-US" b="1" dirty="0" smtClean="0">
              <a:solidFill>
                <a:srgbClr val="297ED4"/>
              </a:solidFill>
              <a:latin typeface="Arial" panose="020B0604020202020204" pitchFamily="34" charset="0"/>
              <a:cs typeface="Arial" panose="020B0604020202020204" pitchFamily="34" charset="0"/>
            </a:endParaRPr>
          </a:p>
          <a:p>
            <a:pPr marL="279400">
              <a:lnSpc>
                <a:spcPct val="100000"/>
              </a:lnSpc>
            </a:pPr>
            <a:endParaRPr lang="en-US" sz="1400" dirty="0">
              <a:latin typeface="Arial" panose="020B0604020202020204" pitchFamily="34" charset="0"/>
              <a:cs typeface="Arial" panose="020B0604020202020204" pitchFamily="34" charset="0"/>
            </a:endParaRPr>
          </a:p>
          <a:p>
            <a:pPr marL="279400">
              <a:lnSpc>
                <a:spcPct val="100000"/>
              </a:lnSpc>
            </a:pPr>
            <a:r>
              <a:rPr lang="en-US" sz="1400" b="1" spc="-5" dirty="0" smtClean="0">
                <a:solidFill>
                  <a:srgbClr val="297ED4"/>
                </a:solidFill>
                <a:latin typeface="Arial" panose="020B0604020202020204" pitchFamily="34" charset="0"/>
                <a:cs typeface="Arial" panose="020B0604020202020204" pitchFamily="34" charset="0"/>
              </a:rPr>
              <a:t>SY205 is an economic outdoor CPE/AP with 300Mbps transmission data rate. It Complies  with IEEE 802.11b/g/n </a:t>
            </a:r>
            <a:r>
              <a:rPr lang="en-US" sz="1400" b="1" spc="-5" dirty="0" err="1" smtClean="0">
                <a:solidFill>
                  <a:srgbClr val="297ED4"/>
                </a:solidFill>
                <a:latin typeface="Arial" panose="020B0604020202020204" pitchFamily="34" charset="0"/>
                <a:cs typeface="Arial" panose="020B0604020202020204" pitchFamily="34" charset="0"/>
              </a:rPr>
              <a:t>WiFi</a:t>
            </a:r>
            <a:r>
              <a:rPr lang="en-US" sz="1400" b="1" spc="-5" dirty="0" smtClean="0">
                <a:solidFill>
                  <a:srgbClr val="297ED4"/>
                </a:solidFill>
                <a:latin typeface="Arial" panose="020B0604020202020204" pitchFamily="34" charset="0"/>
                <a:cs typeface="Arial" panose="020B0604020202020204" pitchFamily="34" charset="0"/>
              </a:rPr>
              <a:t> standard, adopt Qualcomm QCA9531 chipset, build in 14dBi directional antenna, The transmit/receive wireless distance could reach up to more than 1KM. It supports AP, Gateway, WISP, Repeater, WDS Mode. The most effective solution for PTP, PTMP application and outdoor long range WIFI coverage  application. It equips with ABS waterproof, dust-proof and sunscreen shell, temperature adaptive  and board protective. Meantime, it supports 24V passive POE, easy to setup even no power  socket nearby, ideal for outdoor use. Besides that, SY205 with digital display, easy to be pairing, simple configuration, make this device is widely used in CCTV, Village long range data transmit, Park, Squares...</a:t>
            </a:r>
            <a:endParaRPr lang="en-US" sz="1400" b="1" spc="-5" dirty="0">
              <a:solidFill>
                <a:srgbClr val="297ED4"/>
              </a:solidFill>
              <a:latin typeface="Arial" panose="020B0604020202020204" pitchFamily="34" charset="0"/>
              <a:cs typeface="Arial" panose="020B0604020202020204" pitchFamily="34" charset="0"/>
            </a:endParaRPr>
          </a:p>
        </p:txBody>
      </p:sp>
      <p:sp>
        <p:nvSpPr>
          <p:cNvPr id="11" name="object 11"/>
          <p:cNvSpPr/>
          <p:nvPr/>
        </p:nvSpPr>
        <p:spPr>
          <a:xfrm>
            <a:off x="2279014" y="3386455"/>
            <a:ext cx="1475105" cy="2932430"/>
          </a:xfrm>
          <a:prstGeom prst="rect">
            <a:avLst/>
          </a:prstGeom>
          <a:blipFill>
            <a:blip r:embed="rId5" cstate="print"/>
            <a:stretch>
              <a:fillRect/>
            </a:stretch>
          </a:blipFill>
        </p:spPr>
        <p:txBody>
          <a:bodyPr wrap="square" lIns="0" tIns="0" rIns="0" bIns="0" rtlCol="0"/>
          <a:lstStyle/>
          <a:p/>
        </p:txBody>
      </p:sp>
      <p:sp>
        <p:nvSpPr>
          <p:cNvPr id="12" name="object 12"/>
          <p:cNvSpPr/>
          <p:nvPr/>
        </p:nvSpPr>
        <p:spPr>
          <a:xfrm>
            <a:off x="4182109" y="3386455"/>
            <a:ext cx="1475105" cy="2932430"/>
          </a:xfrm>
          <a:prstGeom prst="rect">
            <a:avLst/>
          </a:prstGeom>
          <a:blipFill>
            <a:blip r:embed="rId5" cstate="print"/>
            <a:stretch>
              <a:fillRect/>
            </a:stretch>
          </a:blipFill>
        </p:spPr>
        <p:txBody>
          <a:bodyPr wrap="square" lIns="0" tIns="0" rIns="0" bIns="0" rtlCol="0"/>
          <a:lstStyle/>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25400">
              <a:lnSpc>
                <a:spcPts val="955"/>
              </a:lnSpc>
            </a:pPr>
            <a:fld id="{81D60167-4931-47E6-BA6A-407CBD079E47}" type="slidenum">
              <a:rPr dirty="0"/>
            </a:fld>
            <a:endParaRPr dirty="0"/>
          </a:p>
        </p:txBody>
      </p:sp>
      <p:sp>
        <p:nvSpPr>
          <p:cNvPr id="14" name="object 14"/>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5" dirty="0"/>
              <a:t>SHENZHEN SHUOTIAN INFORMATION &amp; TECHNOLOGY CO.,</a:t>
            </a:r>
            <a:r>
              <a:rPr spc="35" dirty="0"/>
              <a:t> </a:t>
            </a:r>
            <a:r>
              <a:rPr dirty="0"/>
              <a:t>LTD</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8140" y="258445"/>
            <a:ext cx="1171575" cy="376554"/>
          </a:xfrm>
          <a:prstGeom prst="rect">
            <a:avLst/>
          </a:prstGeom>
          <a:blipFill>
            <a:blip r:embed="rId1" cstate="print"/>
            <a:stretch>
              <a:fillRect/>
            </a:stretch>
          </a:blipFill>
        </p:spPr>
        <p:txBody>
          <a:bodyPr wrap="square" lIns="0" tIns="0" rIns="0" bIns="0" rtlCol="0"/>
          <a:lstStyle/>
          <a:p/>
        </p:txBody>
      </p:sp>
      <p:sp>
        <p:nvSpPr>
          <p:cNvPr id="3" name="object 3"/>
          <p:cNvSpPr/>
          <p:nvPr/>
        </p:nvSpPr>
        <p:spPr>
          <a:xfrm>
            <a:off x="455294" y="9756140"/>
            <a:ext cx="513715" cy="280035"/>
          </a:xfrm>
          <a:custGeom>
            <a:avLst/>
            <a:gdLst/>
            <a:ahLst/>
            <a:cxnLst/>
            <a:rect l="l" t="t" r="r" b="b"/>
            <a:pathLst>
              <a:path w="513715" h="280034">
                <a:moveTo>
                  <a:pt x="0" y="280034"/>
                </a:moveTo>
                <a:lnTo>
                  <a:pt x="513715" y="280034"/>
                </a:lnTo>
                <a:lnTo>
                  <a:pt x="513715" y="0"/>
                </a:lnTo>
                <a:lnTo>
                  <a:pt x="0" y="0"/>
                </a:lnTo>
                <a:lnTo>
                  <a:pt x="0" y="280034"/>
                </a:lnTo>
                <a:close/>
              </a:path>
            </a:pathLst>
          </a:custGeom>
          <a:solidFill>
            <a:srgbClr val="7E8FA9"/>
          </a:solidFill>
        </p:spPr>
        <p:txBody>
          <a:bodyPr wrap="square" lIns="0" tIns="0" rIns="0" bIns="0" rtlCol="0"/>
          <a:lstStyle/>
          <a:p/>
        </p:txBody>
      </p:sp>
      <p:sp>
        <p:nvSpPr>
          <p:cNvPr id="4" name="object 4"/>
          <p:cNvSpPr/>
          <p:nvPr/>
        </p:nvSpPr>
        <p:spPr>
          <a:xfrm>
            <a:off x="455294" y="9756140"/>
            <a:ext cx="513715" cy="280035"/>
          </a:xfrm>
          <a:custGeom>
            <a:avLst/>
            <a:gdLst/>
            <a:ahLst/>
            <a:cxnLst/>
            <a:rect l="l" t="t" r="r" b="b"/>
            <a:pathLst>
              <a:path w="513715" h="280034">
                <a:moveTo>
                  <a:pt x="0" y="280034"/>
                </a:moveTo>
                <a:lnTo>
                  <a:pt x="513715" y="280034"/>
                </a:lnTo>
                <a:lnTo>
                  <a:pt x="513715" y="0"/>
                </a:lnTo>
                <a:lnTo>
                  <a:pt x="0" y="0"/>
                </a:lnTo>
                <a:lnTo>
                  <a:pt x="0" y="280034"/>
                </a:lnTo>
                <a:close/>
              </a:path>
            </a:pathLst>
          </a:custGeom>
          <a:ln w="12699">
            <a:solidFill>
              <a:srgbClr val="5D687A"/>
            </a:solidFill>
          </a:ln>
        </p:spPr>
        <p:txBody>
          <a:bodyPr wrap="square" lIns="0" tIns="0" rIns="0" bIns="0" rtlCol="0"/>
          <a:lstStyle/>
          <a:p/>
        </p:txBody>
      </p:sp>
      <p:sp>
        <p:nvSpPr>
          <p:cNvPr id="5" name="object 5"/>
          <p:cNvSpPr/>
          <p:nvPr/>
        </p:nvSpPr>
        <p:spPr>
          <a:xfrm>
            <a:off x="456565" y="9754108"/>
            <a:ext cx="6442075" cy="0"/>
          </a:xfrm>
          <a:custGeom>
            <a:avLst/>
            <a:gdLst/>
            <a:ahLst/>
            <a:cxnLst/>
            <a:rect l="l" t="t" r="r" b="b"/>
            <a:pathLst>
              <a:path w="6442075">
                <a:moveTo>
                  <a:pt x="0" y="0"/>
                </a:moveTo>
                <a:lnTo>
                  <a:pt x="6442075" y="0"/>
                </a:lnTo>
              </a:path>
            </a:pathLst>
          </a:custGeom>
          <a:ln w="6096">
            <a:solidFill>
              <a:srgbClr val="000000"/>
            </a:solidFill>
          </a:ln>
        </p:spPr>
        <p:txBody>
          <a:bodyPr wrap="square" lIns="0" tIns="0" rIns="0" bIns="0" rtlCol="0"/>
          <a:lstStyle/>
          <a:p/>
        </p:txBody>
      </p:sp>
      <p:sp>
        <p:nvSpPr>
          <p:cNvPr id="6" name="object 6"/>
          <p:cNvSpPr/>
          <p:nvPr/>
        </p:nvSpPr>
        <p:spPr>
          <a:xfrm>
            <a:off x="608076" y="9750552"/>
            <a:ext cx="216408" cy="260604"/>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665987" y="9750552"/>
            <a:ext cx="184403" cy="260604"/>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488391" y="330835"/>
            <a:ext cx="6683375" cy="5588000"/>
          </a:xfrm>
          <a:prstGeom prst="rect">
            <a:avLst/>
          </a:prstGeom>
        </p:spPr>
        <p:txBody>
          <a:bodyPr vert="horz" wrap="square" lIns="0" tIns="0" rIns="0" bIns="0" rtlCol="0">
            <a:spAutoFit/>
          </a:bodyPr>
          <a:lstStyle/>
          <a:p>
            <a:pPr marL="4979035">
              <a:lnSpc>
                <a:spcPct val="100000"/>
              </a:lnSpc>
            </a:pPr>
            <a:r>
              <a:rPr sz="1600" spc="-60" dirty="0">
                <a:solidFill>
                  <a:srgbClr val="0455A4"/>
                </a:solidFill>
                <a:latin typeface="Arial" panose="020B0604020202020204" pitchFamily="34" charset="0"/>
                <a:cs typeface="Arial" panose="020B0604020202020204" pitchFamily="34" charset="0"/>
                <a:hlinkClick r:id="rId4"/>
              </a:rPr>
              <a:t>www.sailskywifi.com</a:t>
            </a:r>
            <a:endParaRPr sz="1600" dirty="0">
              <a:latin typeface="Arial" panose="020B0604020202020204" pitchFamily="34" charset="0"/>
              <a:cs typeface="Arial" panose="020B0604020202020204" pitchFamily="34" charset="0"/>
            </a:endParaRPr>
          </a:p>
          <a:p>
            <a:pPr>
              <a:lnSpc>
                <a:spcPct val="100000"/>
              </a:lnSpc>
            </a:pPr>
            <a:endParaRPr sz="1600" dirty="0">
              <a:latin typeface="Arial" panose="020B0604020202020204" pitchFamily="34" charset="0"/>
              <a:cs typeface="Arial" panose="020B0604020202020204" pitchFamily="34" charset="0"/>
            </a:endParaRPr>
          </a:p>
          <a:p>
            <a:pPr>
              <a:lnSpc>
                <a:spcPct val="100000"/>
              </a:lnSpc>
            </a:pPr>
            <a:endParaRPr sz="1550" dirty="0">
              <a:latin typeface="Arial" panose="020B0604020202020204" pitchFamily="34" charset="0"/>
              <a:cs typeface="Arial" panose="020B0604020202020204" pitchFamily="34" charset="0"/>
            </a:endParaRPr>
          </a:p>
          <a:p>
            <a:pPr marL="12700">
              <a:lnSpc>
                <a:spcPct val="100000"/>
              </a:lnSpc>
            </a:pPr>
            <a:r>
              <a:rPr sz="1400" b="1" dirty="0">
                <a:solidFill>
                  <a:srgbClr val="297ED4"/>
                </a:solidFill>
                <a:latin typeface="Arial" panose="020B0604020202020204" pitchFamily="34" charset="0"/>
                <a:cs typeface="Arial" panose="020B0604020202020204" pitchFamily="34" charset="0"/>
              </a:rPr>
              <a:t>Product</a:t>
            </a:r>
            <a:r>
              <a:rPr sz="1400" b="1" spc="-114" dirty="0">
                <a:solidFill>
                  <a:srgbClr val="297ED4"/>
                </a:solidFill>
                <a:latin typeface="Arial" panose="020B0604020202020204" pitchFamily="34" charset="0"/>
                <a:cs typeface="Arial" panose="020B0604020202020204" pitchFamily="34" charset="0"/>
              </a:rPr>
              <a:t> </a:t>
            </a:r>
            <a:r>
              <a:rPr sz="1400" b="1" dirty="0">
                <a:solidFill>
                  <a:srgbClr val="297ED4"/>
                </a:solidFill>
                <a:latin typeface="Arial" panose="020B0604020202020204" pitchFamily="34" charset="0"/>
                <a:cs typeface="Arial" panose="020B0604020202020204" pitchFamily="34" charset="0"/>
              </a:rPr>
              <a:t>Features：</a:t>
            </a:r>
            <a:endParaRPr sz="1400" dirty="0">
              <a:latin typeface="Arial" panose="020B0604020202020204" pitchFamily="34" charset="0"/>
              <a:cs typeface="Arial" panose="020B0604020202020204" pitchFamily="34" charset="0"/>
            </a:endParaRPr>
          </a:p>
          <a:p>
            <a:pPr marL="12700">
              <a:lnSpc>
                <a:spcPct val="100000"/>
              </a:lnSpc>
              <a:spcBef>
                <a:spcPts val="1450"/>
              </a:spcBef>
            </a:pPr>
            <a:r>
              <a:rPr sz="1200" b="1" dirty="0">
                <a:solidFill>
                  <a:srgbClr val="297ED4"/>
                </a:solidFill>
                <a:latin typeface="Arial" panose="020B0604020202020204" pitchFamily="34" charset="0"/>
                <a:cs typeface="Arial" panose="020B0604020202020204" pitchFamily="34" charset="0"/>
              </a:rPr>
              <a:t>※ </a:t>
            </a:r>
            <a:r>
              <a:rPr lang="en-US" sz="1200" b="1" spc="-5" dirty="0">
                <a:solidFill>
                  <a:srgbClr val="297ED4"/>
                </a:solidFill>
                <a:latin typeface="Arial" panose="020B0604020202020204" pitchFamily="34" charset="0"/>
                <a:cs typeface="Arial" panose="020B0604020202020204" pitchFamily="34" charset="0"/>
              </a:rPr>
              <a:t>C</a:t>
            </a:r>
            <a:r>
              <a:rPr sz="1200" b="1" spc="-5" dirty="0" smtClean="0">
                <a:solidFill>
                  <a:srgbClr val="297ED4"/>
                </a:solidFill>
                <a:latin typeface="Arial" panose="020B0604020202020204" pitchFamily="34" charset="0"/>
                <a:cs typeface="Arial" panose="020B0604020202020204" pitchFamily="34" charset="0"/>
              </a:rPr>
              <a:t>ost-effective </a:t>
            </a:r>
            <a:r>
              <a:rPr sz="1200" b="1" spc="-5" dirty="0">
                <a:solidFill>
                  <a:srgbClr val="297ED4"/>
                </a:solidFill>
                <a:latin typeface="Arial" panose="020B0604020202020204" pitchFamily="34" charset="0"/>
                <a:cs typeface="Arial" panose="020B0604020202020204" pitchFamily="34" charset="0"/>
              </a:rPr>
              <a:t>hardware</a:t>
            </a:r>
            <a:r>
              <a:rPr sz="1200" b="1" spc="75" dirty="0">
                <a:solidFill>
                  <a:srgbClr val="297ED4"/>
                </a:solidFill>
                <a:latin typeface="Arial" panose="020B0604020202020204" pitchFamily="34" charset="0"/>
                <a:cs typeface="Arial" panose="020B0604020202020204" pitchFamily="34" charset="0"/>
              </a:rPr>
              <a:t> </a:t>
            </a:r>
            <a:r>
              <a:rPr sz="1200" b="1" spc="-5" dirty="0">
                <a:solidFill>
                  <a:srgbClr val="297ED4"/>
                </a:solidFill>
                <a:latin typeface="Arial" panose="020B0604020202020204" pitchFamily="34" charset="0"/>
                <a:cs typeface="Arial" panose="020B0604020202020204" pitchFamily="34" charset="0"/>
              </a:rPr>
              <a:t>configuration</a:t>
            </a:r>
            <a:endParaRPr sz="1200" dirty="0">
              <a:latin typeface="Arial" panose="020B0604020202020204" pitchFamily="34" charset="0"/>
              <a:cs typeface="Arial" panose="020B0604020202020204" pitchFamily="34" charset="0"/>
            </a:endParaRPr>
          </a:p>
          <a:p>
            <a:pPr marL="12700" marR="182880">
              <a:lnSpc>
                <a:spcPct val="100000"/>
              </a:lnSpc>
            </a:pPr>
            <a:r>
              <a:rPr sz="1200" dirty="0">
                <a:solidFill>
                  <a:srgbClr val="297ED4"/>
                </a:solidFill>
                <a:latin typeface="Arial" panose="020B0604020202020204" pitchFamily="34" charset="0"/>
                <a:cs typeface="Arial" panose="020B0604020202020204" pitchFamily="34" charset="0"/>
              </a:rPr>
              <a:t>Build-in </a:t>
            </a:r>
            <a:r>
              <a:rPr sz="1200" spc="-5" dirty="0">
                <a:solidFill>
                  <a:srgbClr val="297ED4"/>
                </a:solidFill>
                <a:latin typeface="Arial" panose="020B0604020202020204" pitchFamily="34" charset="0"/>
                <a:cs typeface="Arial" panose="020B0604020202020204" pitchFamily="34" charset="0"/>
              </a:rPr>
              <a:t>Qualcomm QCA9531 chipset, industrial grade circuit </a:t>
            </a:r>
            <a:r>
              <a:rPr sz="1200" dirty="0">
                <a:solidFill>
                  <a:srgbClr val="297ED4"/>
                </a:solidFill>
                <a:latin typeface="Arial" panose="020B0604020202020204" pitchFamily="34" charset="0"/>
                <a:cs typeface="Arial" panose="020B0604020202020204" pitchFamily="34" charset="0"/>
              </a:rPr>
              <a:t>design, 8MB </a:t>
            </a:r>
            <a:r>
              <a:rPr sz="1200" spc="-5" dirty="0">
                <a:solidFill>
                  <a:srgbClr val="297ED4"/>
                </a:solidFill>
                <a:latin typeface="Arial" panose="020B0604020202020204" pitchFamily="34" charset="0"/>
                <a:cs typeface="Arial" panose="020B0604020202020204" pitchFamily="34" charset="0"/>
              </a:rPr>
              <a:t>Flash/64MB  SDRAM, </a:t>
            </a:r>
            <a:r>
              <a:rPr sz="1200" dirty="0">
                <a:solidFill>
                  <a:srgbClr val="297ED4"/>
                </a:solidFill>
                <a:latin typeface="Arial" panose="020B0604020202020204" pitchFamily="34" charset="0"/>
                <a:cs typeface="Arial" panose="020B0604020202020204" pitchFamily="34" charset="0"/>
              </a:rPr>
              <a:t>support </a:t>
            </a:r>
            <a:r>
              <a:rPr sz="1200" spc="-5" dirty="0">
                <a:solidFill>
                  <a:srgbClr val="297ED4"/>
                </a:solidFill>
                <a:latin typeface="Arial" panose="020B0604020202020204" pitchFamily="34" charset="0"/>
                <a:cs typeface="Arial" panose="020B0604020202020204" pitchFamily="34" charset="0"/>
              </a:rPr>
              <a:t>IEEE802.11b/g/n protocol, can </a:t>
            </a:r>
            <a:r>
              <a:rPr sz="1200" dirty="0">
                <a:solidFill>
                  <a:srgbClr val="297ED4"/>
                </a:solidFill>
                <a:latin typeface="Arial" panose="020B0604020202020204" pitchFamily="34" charset="0"/>
                <a:cs typeface="Arial" panose="020B0604020202020204" pitchFamily="34" charset="0"/>
              </a:rPr>
              <a:t>provide 300Mbps wireless </a:t>
            </a:r>
            <a:r>
              <a:rPr sz="1200" spc="-5" dirty="0">
                <a:solidFill>
                  <a:srgbClr val="297ED4"/>
                </a:solidFill>
                <a:latin typeface="Arial" panose="020B0604020202020204" pitchFamily="34" charset="0"/>
                <a:cs typeface="Arial" panose="020B0604020202020204" pitchFamily="34" charset="0"/>
              </a:rPr>
              <a:t>access </a:t>
            </a:r>
            <a:r>
              <a:rPr sz="1200" dirty="0">
                <a:solidFill>
                  <a:srgbClr val="297ED4"/>
                </a:solidFill>
                <a:latin typeface="Arial" panose="020B0604020202020204" pitchFamily="34" charset="0"/>
                <a:cs typeface="Arial" panose="020B0604020202020204" pitchFamily="34" charset="0"/>
              </a:rPr>
              <a:t>speed,  excellent anti-high and low </a:t>
            </a:r>
            <a:r>
              <a:rPr sz="1200" spc="-5" dirty="0">
                <a:solidFill>
                  <a:srgbClr val="297ED4"/>
                </a:solidFill>
                <a:latin typeface="Arial" panose="020B0604020202020204" pitchFamily="34" charset="0"/>
                <a:cs typeface="Arial" panose="020B0604020202020204" pitchFamily="34" charset="0"/>
              </a:rPr>
              <a:t>temperature </a:t>
            </a:r>
            <a:r>
              <a:rPr sz="1200" dirty="0">
                <a:solidFill>
                  <a:srgbClr val="297ED4"/>
                </a:solidFill>
                <a:latin typeface="Arial" panose="020B0604020202020204" pitchFamily="34" charset="0"/>
                <a:cs typeface="Arial" panose="020B0604020202020204" pitchFamily="34" charset="0"/>
              </a:rPr>
              <a:t>design, enhance the user </a:t>
            </a:r>
            <a:r>
              <a:rPr sz="1200" spc="-5" dirty="0">
                <a:solidFill>
                  <a:srgbClr val="297ED4"/>
                </a:solidFill>
                <a:latin typeface="Arial" panose="020B0604020202020204" pitchFamily="34" charset="0"/>
                <a:cs typeface="Arial" panose="020B0604020202020204" pitchFamily="34" charset="0"/>
              </a:rPr>
              <a:t>experience </a:t>
            </a:r>
            <a:r>
              <a:rPr sz="1200" dirty="0">
                <a:solidFill>
                  <a:srgbClr val="297ED4"/>
                </a:solidFill>
                <a:latin typeface="Arial" panose="020B0604020202020204" pitchFamily="34" charset="0"/>
                <a:cs typeface="Arial" panose="020B0604020202020204" pitchFamily="34" charset="0"/>
              </a:rPr>
              <a:t>in extreme  </a:t>
            </a:r>
            <a:r>
              <a:rPr sz="1200" spc="-5" dirty="0">
                <a:solidFill>
                  <a:srgbClr val="297ED4"/>
                </a:solidFill>
                <a:latin typeface="Arial" panose="020B0604020202020204" pitchFamily="34" charset="0"/>
                <a:cs typeface="Arial" panose="020B0604020202020204" pitchFamily="34" charset="0"/>
              </a:rPr>
              <a:t>environment.</a:t>
            </a:r>
            <a:endParaRPr sz="1200" dirty="0">
              <a:latin typeface="Arial" panose="020B0604020202020204" pitchFamily="34" charset="0"/>
              <a:cs typeface="Arial" panose="020B0604020202020204" pitchFamily="34" charset="0"/>
            </a:endParaRPr>
          </a:p>
          <a:p>
            <a:pPr marL="12700">
              <a:lnSpc>
                <a:spcPct val="100000"/>
              </a:lnSpc>
              <a:spcBef>
                <a:spcPts val="1440"/>
              </a:spcBef>
            </a:pPr>
            <a:r>
              <a:rPr sz="1200" b="1" dirty="0">
                <a:solidFill>
                  <a:srgbClr val="297ED4"/>
                </a:solidFill>
                <a:latin typeface="Arial" panose="020B0604020202020204" pitchFamily="34" charset="0"/>
                <a:cs typeface="Arial" panose="020B0604020202020204" pitchFamily="34" charset="0"/>
              </a:rPr>
              <a:t>※ </a:t>
            </a:r>
            <a:r>
              <a:rPr sz="1200" b="1" spc="-5" dirty="0">
                <a:solidFill>
                  <a:srgbClr val="297ED4"/>
                </a:solidFill>
                <a:latin typeface="Arial" panose="020B0604020202020204" pitchFamily="34" charset="0"/>
                <a:cs typeface="Arial" panose="020B0604020202020204" pitchFamily="34" charset="0"/>
              </a:rPr>
              <a:t>14dBi High </a:t>
            </a:r>
            <a:r>
              <a:rPr sz="1200" b="1" dirty="0">
                <a:solidFill>
                  <a:srgbClr val="297ED4"/>
                </a:solidFill>
                <a:latin typeface="Arial" panose="020B0604020202020204" pitchFamily="34" charset="0"/>
                <a:cs typeface="Arial" panose="020B0604020202020204" pitchFamily="34" charset="0"/>
              </a:rPr>
              <a:t>Gain </a:t>
            </a:r>
            <a:r>
              <a:rPr sz="1200" b="1" spc="-5" dirty="0">
                <a:solidFill>
                  <a:srgbClr val="297ED4"/>
                </a:solidFill>
                <a:latin typeface="Arial" panose="020B0604020202020204" pitchFamily="34" charset="0"/>
                <a:cs typeface="Arial" panose="020B0604020202020204" pitchFamily="34" charset="0"/>
              </a:rPr>
              <a:t>Antenna, </a:t>
            </a:r>
            <a:r>
              <a:rPr sz="1200" b="1" dirty="0">
                <a:solidFill>
                  <a:srgbClr val="297ED4"/>
                </a:solidFill>
                <a:latin typeface="Arial" panose="020B0604020202020204" pitchFamily="34" charset="0"/>
                <a:cs typeface="Arial" panose="020B0604020202020204" pitchFamily="34" charset="0"/>
              </a:rPr>
              <a:t>Long </a:t>
            </a:r>
            <a:r>
              <a:rPr sz="1200" b="1" spc="-5" dirty="0">
                <a:solidFill>
                  <a:srgbClr val="297ED4"/>
                </a:solidFill>
                <a:latin typeface="Arial" panose="020B0604020202020204" pitchFamily="34" charset="0"/>
                <a:cs typeface="Arial" panose="020B0604020202020204" pitchFamily="34" charset="0"/>
              </a:rPr>
              <a:t>Range </a:t>
            </a:r>
            <a:r>
              <a:rPr sz="1200" b="1" dirty="0">
                <a:solidFill>
                  <a:srgbClr val="297ED4"/>
                </a:solidFill>
                <a:latin typeface="Arial" panose="020B0604020202020204" pitchFamily="34" charset="0"/>
                <a:cs typeface="Arial" panose="020B0604020202020204" pitchFamily="34" charset="0"/>
              </a:rPr>
              <a:t>Wi-Fi </a:t>
            </a:r>
            <a:r>
              <a:rPr sz="1200" b="1" spc="-5" dirty="0">
                <a:solidFill>
                  <a:srgbClr val="297ED4"/>
                </a:solidFill>
                <a:latin typeface="Arial" panose="020B0604020202020204" pitchFamily="34" charset="0"/>
                <a:cs typeface="Arial" panose="020B0604020202020204" pitchFamily="34" charset="0"/>
              </a:rPr>
              <a:t>Device </a:t>
            </a:r>
            <a:r>
              <a:rPr sz="1200" b="1" dirty="0">
                <a:solidFill>
                  <a:srgbClr val="297ED4"/>
                </a:solidFill>
                <a:latin typeface="Arial" panose="020B0604020202020204" pitchFamily="34" charset="0"/>
                <a:cs typeface="Arial" panose="020B0604020202020204" pitchFamily="34" charset="0"/>
              </a:rPr>
              <a:t>in</a:t>
            </a:r>
            <a:r>
              <a:rPr sz="1200" b="1" spc="-20" dirty="0">
                <a:solidFill>
                  <a:srgbClr val="297ED4"/>
                </a:solidFill>
                <a:latin typeface="Arial" panose="020B0604020202020204" pitchFamily="34" charset="0"/>
                <a:cs typeface="Arial" panose="020B0604020202020204" pitchFamily="34" charset="0"/>
              </a:rPr>
              <a:t> </a:t>
            </a:r>
            <a:r>
              <a:rPr sz="1200" b="1" spc="-5" dirty="0">
                <a:solidFill>
                  <a:srgbClr val="297ED4"/>
                </a:solidFill>
                <a:latin typeface="Arial" panose="020B0604020202020204" pitchFamily="34" charset="0"/>
                <a:cs typeface="Arial" panose="020B0604020202020204" pitchFamily="34" charset="0"/>
              </a:rPr>
              <a:t>market</a:t>
            </a:r>
            <a:endParaRPr sz="1200" dirty="0">
              <a:latin typeface="Arial" panose="020B0604020202020204" pitchFamily="34" charset="0"/>
              <a:cs typeface="Arial" panose="020B0604020202020204" pitchFamily="34" charset="0"/>
            </a:endParaRPr>
          </a:p>
          <a:p>
            <a:pPr marL="12700" marR="307975">
              <a:lnSpc>
                <a:spcPct val="100000"/>
              </a:lnSpc>
            </a:pPr>
            <a:r>
              <a:rPr sz="1200" spc="-5" dirty="0">
                <a:solidFill>
                  <a:srgbClr val="287ED4"/>
                </a:solidFill>
                <a:latin typeface="Arial" panose="020B0604020202020204" pitchFamily="34" charset="0"/>
                <a:cs typeface="Arial" panose="020B0604020202020204" pitchFamily="34" charset="0"/>
              </a:rPr>
              <a:t>SY205</a:t>
            </a:r>
            <a:r>
              <a:rPr sz="1200" spc="-35" dirty="0">
                <a:solidFill>
                  <a:srgbClr val="287ED4"/>
                </a:solidFill>
                <a:latin typeface="Arial" panose="020B0604020202020204" pitchFamily="34" charset="0"/>
                <a:cs typeface="Arial" panose="020B0604020202020204" pitchFamily="34" charset="0"/>
              </a:rPr>
              <a:t> </a:t>
            </a:r>
            <a:r>
              <a:rPr sz="1200" dirty="0">
                <a:solidFill>
                  <a:srgbClr val="287ED4"/>
                </a:solidFill>
                <a:latin typeface="Arial" panose="020B0604020202020204" pitchFamily="34" charset="0"/>
                <a:cs typeface="Arial" panose="020B0604020202020204" pitchFamily="34" charset="0"/>
              </a:rPr>
              <a:t>with</a:t>
            </a:r>
            <a:r>
              <a:rPr sz="1200" spc="-15" dirty="0">
                <a:solidFill>
                  <a:srgbClr val="287ED4"/>
                </a:solidFill>
                <a:latin typeface="Arial" panose="020B0604020202020204" pitchFamily="34" charset="0"/>
                <a:cs typeface="Arial" panose="020B0604020202020204" pitchFamily="34" charset="0"/>
              </a:rPr>
              <a:t> </a:t>
            </a:r>
            <a:r>
              <a:rPr sz="1200" spc="-5" dirty="0">
                <a:solidFill>
                  <a:srgbClr val="287ED4"/>
                </a:solidFill>
                <a:latin typeface="Arial" panose="020B0604020202020204" pitchFamily="34" charset="0"/>
                <a:cs typeface="Arial" panose="020B0604020202020204" pitchFamily="34" charset="0"/>
              </a:rPr>
              <a:t>14dBi</a:t>
            </a:r>
            <a:r>
              <a:rPr sz="1200" spc="-35" dirty="0">
                <a:solidFill>
                  <a:srgbClr val="287ED4"/>
                </a:solidFill>
                <a:latin typeface="Arial" panose="020B0604020202020204" pitchFamily="34" charset="0"/>
                <a:cs typeface="Arial" panose="020B0604020202020204" pitchFamily="34" charset="0"/>
              </a:rPr>
              <a:t> </a:t>
            </a:r>
            <a:r>
              <a:rPr sz="1200" dirty="0">
                <a:solidFill>
                  <a:srgbClr val="287ED4"/>
                </a:solidFill>
                <a:latin typeface="Arial" panose="020B0604020202020204" pitchFamily="34" charset="0"/>
                <a:cs typeface="Arial" panose="020B0604020202020204" pitchFamily="34" charset="0"/>
              </a:rPr>
              <a:t>high</a:t>
            </a:r>
            <a:r>
              <a:rPr sz="1200" spc="-25" dirty="0">
                <a:solidFill>
                  <a:srgbClr val="287ED4"/>
                </a:solidFill>
                <a:latin typeface="Arial" panose="020B0604020202020204" pitchFamily="34" charset="0"/>
                <a:cs typeface="Arial" panose="020B0604020202020204" pitchFamily="34" charset="0"/>
              </a:rPr>
              <a:t> </a:t>
            </a:r>
            <a:r>
              <a:rPr sz="1200" spc="-5" dirty="0">
                <a:solidFill>
                  <a:srgbClr val="287ED4"/>
                </a:solidFill>
                <a:latin typeface="Arial" panose="020B0604020202020204" pitchFamily="34" charset="0"/>
                <a:cs typeface="Arial" panose="020B0604020202020204" pitchFamily="34" charset="0"/>
              </a:rPr>
              <a:t>gain</a:t>
            </a:r>
            <a:r>
              <a:rPr sz="1200" spc="-25" dirty="0">
                <a:solidFill>
                  <a:srgbClr val="287ED4"/>
                </a:solidFill>
                <a:latin typeface="Arial" panose="020B0604020202020204" pitchFamily="34" charset="0"/>
                <a:cs typeface="Arial" panose="020B0604020202020204" pitchFamily="34" charset="0"/>
              </a:rPr>
              <a:t> </a:t>
            </a:r>
            <a:r>
              <a:rPr sz="1200" dirty="0">
                <a:solidFill>
                  <a:srgbClr val="287ED4"/>
                </a:solidFill>
                <a:latin typeface="Arial" panose="020B0604020202020204" pitchFamily="34" charset="0"/>
                <a:cs typeface="Arial" panose="020B0604020202020204" pitchFamily="34" charset="0"/>
              </a:rPr>
              <a:t>antenna,</a:t>
            </a:r>
            <a:r>
              <a:rPr sz="1200" spc="-30" dirty="0">
                <a:solidFill>
                  <a:srgbClr val="287ED4"/>
                </a:solidFill>
                <a:latin typeface="Arial" panose="020B0604020202020204" pitchFamily="34" charset="0"/>
                <a:cs typeface="Arial" panose="020B0604020202020204" pitchFamily="34" charset="0"/>
              </a:rPr>
              <a:t> </a:t>
            </a:r>
            <a:r>
              <a:rPr sz="1200" dirty="0">
                <a:solidFill>
                  <a:srgbClr val="287ED4"/>
                </a:solidFill>
                <a:latin typeface="Arial" panose="020B0604020202020204" pitchFamily="34" charset="0"/>
                <a:cs typeface="Arial" panose="020B0604020202020204" pitchFamily="34" charset="0"/>
              </a:rPr>
              <a:t>the</a:t>
            </a:r>
            <a:r>
              <a:rPr sz="1200" spc="-25" dirty="0">
                <a:solidFill>
                  <a:srgbClr val="287ED4"/>
                </a:solidFill>
                <a:latin typeface="Arial" panose="020B0604020202020204" pitchFamily="34" charset="0"/>
                <a:cs typeface="Arial" panose="020B0604020202020204" pitchFamily="34" charset="0"/>
              </a:rPr>
              <a:t> </a:t>
            </a:r>
            <a:r>
              <a:rPr sz="1200" spc="5" dirty="0">
                <a:solidFill>
                  <a:srgbClr val="287ED4"/>
                </a:solidFill>
                <a:latin typeface="Arial" panose="020B0604020202020204" pitchFamily="34" charset="0"/>
                <a:cs typeface="Arial" panose="020B0604020202020204" pitchFamily="34" charset="0"/>
              </a:rPr>
              <a:t>Wi</a:t>
            </a:r>
            <a:r>
              <a:rPr sz="1200" spc="5" dirty="0">
                <a:solidFill>
                  <a:srgbClr val="297ED4"/>
                </a:solidFill>
                <a:latin typeface="Arial" panose="020B0604020202020204" pitchFamily="34" charset="0"/>
                <a:cs typeface="Arial" panose="020B0604020202020204" pitchFamily="34" charset="0"/>
              </a:rPr>
              <a:t>-Fi</a:t>
            </a:r>
            <a:r>
              <a:rPr sz="1200" spc="10" dirty="0">
                <a:solidFill>
                  <a:srgbClr val="297ED4"/>
                </a:solidFill>
                <a:latin typeface="Arial" panose="020B0604020202020204" pitchFamily="34" charset="0"/>
                <a:cs typeface="Arial" panose="020B0604020202020204" pitchFamily="34" charset="0"/>
              </a:rPr>
              <a:t> </a:t>
            </a:r>
            <a:r>
              <a:rPr sz="1200" spc="-5" dirty="0">
                <a:solidFill>
                  <a:srgbClr val="297ED4"/>
                </a:solidFill>
                <a:latin typeface="Arial" panose="020B0604020202020204" pitchFamily="34" charset="0"/>
                <a:cs typeface="Arial" panose="020B0604020202020204" pitchFamily="34" charset="0"/>
              </a:rPr>
              <a:t>range</a:t>
            </a:r>
            <a:r>
              <a:rPr sz="1200" spc="-25" dirty="0">
                <a:solidFill>
                  <a:srgbClr val="297ED4"/>
                </a:solidFill>
                <a:latin typeface="Arial" panose="020B0604020202020204" pitchFamily="34" charset="0"/>
                <a:cs typeface="Arial" panose="020B0604020202020204" pitchFamily="34" charset="0"/>
              </a:rPr>
              <a:t> </a:t>
            </a:r>
            <a:r>
              <a:rPr sz="1200" dirty="0">
                <a:solidFill>
                  <a:srgbClr val="297ED4"/>
                </a:solidFill>
                <a:latin typeface="Arial" panose="020B0604020202020204" pitchFamily="34" charset="0"/>
                <a:cs typeface="Arial" panose="020B0604020202020204" pitchFamily="34" charset="0"/>
              </a:rPr>
              <a:t>is</a:t>
            </a:r>
            <a:r>
              <a:rPr sz="1200" spc="-20" dirty="0">
                <a:solidFill>
                  <a:srgbClr val="297ED4"/>
                </a:solidFill>
                <a:latin typeface="Arial" panose="020B0604020202020204" pitchFamily="34" charset="0"/>
                <a:cs typeface="Arial" panose="020B0604020202020204" pitchFamily="34" charset="0"/>
              </a:rPr>
              <a:t> </a:t>
            </a:r>
            <a:r>
              <a:rPr sz="1200" dirty="0">
                <a:solidFill>
                  <a:srgbClr val="297ED4"/>
                </a:solidFill>
                <a:latin typeface="Arial" panose="020B0604020202020204" pitchFamily="34" charset="0"/>
                <a:cs typeface="Arial" panose="020B0604020202020204" pitchFamily="34" charset="0"/>
              </a:rPr>
              <a:t>more</a:t>
            </a:r>
            <a:r>
              <a:rPr sz="1200" spc="-25" dirty="0">
                <a:solidFill>
                  <a:srgbClr val="297ED4"/>
                </a:solidFill>
                <a:latin typeface="Arial" panose="020B0604020202020204" pitchFamily="34" charset="0"/>
                <a:cs typeface="Arial" panose="020B0604020202020204" pitchFamily="34" charset="0"/>
              </a:rPr>
              <a:t> </a:t>
            </a:r>
            <a:r>
              <a:rPr sz="1200" dirty="0">
                <a:solidFill>
                  <a:srgbClr val="297ED4"/>
                </a:solidFill>
                <a:latin typeface="Arial" panose="020B0604020202020204" pitchFamily="34" charset="0"/>
                <a:cs typeface="Arial" panose="020B0604020202020204" pitchFamily="34" charset="0"/>
              </a:rPr>
              <a:t>than</a:t>
            </a:r>
            <a:r>
              <a:rPr sz="1200" spc="-15" dirty="0">
                <a:solidFill>
                  <a:srgbClr val="297ED4"/>
                </a:solidFill>
                <a:latin typeface="Arial" panose="020B0604020202020204" pitchFamily="34" charset="0"/>
                <a:cs typeface="Arial" panose="020B0604020202020204" pitchFamily="34" charset="0"/>
              </a:rPr>
              <a:t> </a:t>
            </a:r>
            <a:r>
              <a:rPr sz="1200" dirty="0" smtClean="0">
                <a:solidFill>
                  <a:srgbClr val="297ED4"/>
                </a:solidFill>
                <a:latin typeface="Arial" panose="020B0604020202020204" pitchFamily="34" charset="0"/>
                <a:cs typeface="Arial" panose="020B0604020202020204" pitchFamily="34" charset="0"/>
              </a:rPr>
              <a:t>1</a:t>
            </a:r>
            <a:r>
              <a:rPr lang="en-US" altLang="zh-CN" sz="1200" dirty="0" smtClean="0">
                <a:solidFill>
                  <a:srgbClr val="297ED4"/>
                </a:solidFill>
                <a:latin typeface="Arial" panose="020B0604020202020204" pitchFamily="34" charset="0"/>
                <a:cs typeface="Arial" panose="020B0604020202020204" pitchFamily="34" charset="0"/>
              </a:rPr>
              <a:t>km</a:t>
            </a:r>
            <a:r>
              <a:rPr sz="1200" spc="-5" dirty="0" smtClean="0">
                <a:solidFill>
                  <a:srgbClr val="297ED4"/>
                </a:solidFill>
                <a:latin typeface="Arial" panose="020B0604020202020204" pitchFamily="34" charset="0"/>
                <a:cs typeface="Arial" panose="020B0604020202020204" pitchFamily="34" charset="0"/>
              </a:rPr>
              <a:t>,</a:t>
            </a:r>
            <a:r>
              <a:rPr sz="1200" spc="-25" dirty="0" smtClean="0">
                <a:solidFill>
                  <a:srgbClr val="297ED4"/>
                </a:solidFill>
                <a:latin typeface="Arial" panose="020B0604020202020204" pitchFamily="34" charset="0"/>
                <a:cs typeface="Arial" panose="020B0604020202020204" pitchFamily="34" charset="0"/>
              </a:rPr>
              <a:t> </a:t>
            </a:r>
            <a:r>
              <a:rPr sz="1200" dirty="0">
                <a:solidFill>
                  <a:srgbClr val="297ED4"/>
                </a:solidFill>
                <a:latin typeface="Arial" panose="020B0604020202020204" pitchFamily="34" charset="0"/>
                <a:cs typeface="Arial" panose="020B0604020202020204" pitchFamily="34" charset="0"/>
              </a:rPr>
              <a:t>it</a:t>
            </a:r>
            <a:r>
              <a:rPr sz="1200" spc="-5" dirty="0">
                <a:solidFill>
                  <a:srgbClr val="297ED4"/>
                </a:solidFill>
                <a:latin typeface="Arial" panose="020B0604020202020204" pitchFamily="34" charset="0"/>
                <a:cs typeface="Arial" panose="020B0604020202020204" pitchFamily="34" charset="0"/>
              </a:rPr>
              <a:t> </a:t>
            </a:r>
            <a:r>
              <a:rPr sz="1200" dirty="0">
                <a:solidFill>
                  <a:srgbClr val="297ED4"/>
                </a:solidFill>
                <a:latin typeface="Arial" panose="020B0604020202020204" pitchFamily="34" charset="0"/>
                <a:cs typeface="Arial" panose="020B0604020202020204" pitchFamily="34" charset="0"/>
              </a:rPr>
              <a:t>is</a:t>
            </a:r>
            <a:r>
              <a:rPr sz="1200" spc="-20" dirty="0">
                <a:solidFill>
                  <a:srgbClr val="297ED4"/>
                </a:solidFill>
                <a:latin typeface="Arial" panose="020B0604020202020204" pitchFamily="34" charset="0"/>
                <a:cs typeface="Arial" panose="020B0604020202020204" pitchFamily="34" charset="0"/>
              </a:rPr>
              <a:t> </a:t>
            </a:r>
            <a:r>
              <a:rPr sz="1200" dirty="0">
                <a:solidFill>
                  <a:srgbClr val="297ED4"/>
                </a:solidFill>
                <a:latin typeface="Arial" panose="020B0604020202020204" pitchFamily="34" charset="0"/>
                <a:cs typeface="Arial" panose="020B0604020202020204" pitchFamily="34" charset="0"/>
              </a:rPr>
              <a:t>the </a:t>
            </a:r>
            <a:r>
              <a:rPr sz="1200" spc="-5" dirty="0" smtClean="0">
                <a:solidFill>
                  <a:srgbClr val="297ED4"/>
                </a:solidFill>
                <a:latin typeface="Arial" panose="020B0604020202020204" pitchFamily="34" charset="0"/>
                <a:cs typeface="Arial" panose="020B0604020202020204" pitchFamily="34" charset="0"/>
              </a:rPr>
              <a:t>device </a:t>
            </a:r>
            <a:r>
              <a:rPr sz="1200" dirty="0">
                <a:solidFill>
                  <a:srgbClr val="297ED4"/>
                </a:solidFill>
                <a:latin typeface="Arial" panose="020B0604020202020204" pitchFamily="34" charset="0"/>
                <a:cs typeface="Arial" panose="020B0604020202020204" pitchFamily="34" charset="0"/>
              </a:rPr>
              <a:t>with </a:t>
            </a:r>
            <a:r>
              <a:rPr sz="1200" spc="-5" dirty="0">
                <a:solidFill>
                  <a:srgbClr val="297ED4"/>
                </a:solidFill>
                <a:latin typeface="Arial" panose="020B0604020202020204" pitchFamily="34" charset="0"/>
                <a:cs typeface="Arial" panose="020B0604020202020204" pitchFamily="34" charset="0"/>
              </a:rPr>
              <a:t>very stable </a:t>
            </a:r>
            <a:r>
              <a:rPr sz="1200" dirty="0">
                <a:solidFill>
                  <a:srgbClr val="297ED4"/>
                </a:solidFill>
                <a:latin typeface="Arial" panose="020B0604020202020204" pitchFamily="34" charset="0"/>
                <a:cs typeface="Arial" panose="020B0604020202020204" pitchFamily="34" charset="0"/>
              </a:rPr>
              <a:t>performance in long </a:t>
            </a:r>
            <a:r>
              <a:rPr sz="1200" spc="-5" dirty="0" smtClean="0">
                <a:solidFill>
                  <a:srgbClr val="297ED4"/>
                </a:solidFill>
                <a:latin typeface="Arial" panose="020B0604020202020204" pitchFamily="34" charset="0"/>
                <a:cs typeface="Arial" panose="020B0604020202020204" pitchFamily="34" charset="0"/>
              </a:rPr>
              <a:t>range</a:t>
            </a:r>
            <a:endParaRPr lang="en-US" sz="1200" spc="-5" dirty="0" smtClean="0">
              <a:solidFill>
                <a:srgbClr val="297ED4"/>
              </a:solidFill>
              <a:latin typeface="Arial" panose="020B0604020202020204" pitchFamily="34" charset="0"/>
              <a:cs typeface="Arial" panose="020B0604020202020204" pitchFamily="34" charset="0"/>
            </a:endParaRPr>
          </a:p>
          <a:p>
            <a:pPr marL="12700" marR="307975">
              <a:lnSpc>
                <a:spcPct val="100000"/>
              </a:lnSpc>
            </a:pPr>
            <a:endParaRPr sz="1250" dirty="0">
              <a:latin typeface="Arial" panose="020B0604020202020204" pitchFamily="34" charset="0"/>
              <a:cs typeface="Arial" panose="020B0604020202020204" pitchFamily="34" charset="0"/>
            </a:endParaRPr>
          </a:p>
          <a:p>
            <a:pPr marL="12700">
              <a:lnSpc>
                <a:spcPct val="100000"/>
              </a:lnSpc>
            </a:pPr>
            <a:r>
              <a:rPr sz="1200" b="1" dirty="0">
                <a:solidFill>
                  <a:srgbClr val="297ED4"/>
                </a:solidFill>
                <a:latin typeface="Arial" panose="020B0604020202020204" pitchFamily="34" charset="0"/>
                <a:cs typeface="Arial" panose="020B0604020202020204" pitchFamily="34" charset="0"/>
              </a:rPr>
              <a:t>※ </a:t>
            </a:r>
            <a:r>
              <a:rPr sz="1200" b="1" spc="-5" dirty="0">
                <a:solidFill>
                  <a:srgbClr val="297ED4"/>
                </a:solidFill>
                <a:latin typeface="Arial" panose="020B0604020202020204" pitchFamily="34" charset="0"/>
                <a:cs typeface="Arial" panose="020B0604020202020204" pitchFamily="34" charset="0"/>
              </a:rPr>
              <a:t>Support Power </a:t>
            </a:r>
            <a:r>
              <a:rPr sz="1200" b="1" dirty="0">
                <a:solidFill>
                  <a:srgbClr val="297ED4"/>
                </a:solidFill>
                <a:latin typeface="Arial" panose="020B0604020202020204" pitchFamily="34" charset="0"/>
                <a:cs typeface="Arial" panose="020B0604020202020204" pitchFamily="34" charset="0"/>
              </a:rPr>
              <a:t>over</a:t>
            </a:r>
            <a:r>
              <a:rPr sz="1200" b="1" spc="15" dirty="0">
                <a:solidFill>
                  <a:srgbClr val="297ED4"/>
                </a:solidFill>
                <a:latin typeface="Arial" panose="020B0604020202020204" pitchFamily="34" charset="0"/>
                <a:cs typeface="Arial" panose="020B0604020202020204" pitchFamily="34" charset="0"/>
              </a:rPr>
              <a:t> </a:t>
            </a:r>
            <a:r>
              <a:rPr sz="1200" b="1" spc="-5" dirty="0">
                <a:solidFill>
                  <a:srgbClr val="297ED4"/>
                </a:solidFill>
                <a:latin typeface="Arial" panose="020B0604020202020204" pitchFamily="34" charset="0"/>
                <a:cs typeface="Arial" panose="020B0604020202020204" pitchFamily="34" charset="0"/>
              </a:rPr>
              <a:t>Ethernet(PoE)</a:t>
            </a:r>
            <a:endParaRPr sz="1200" dirty="0">
              <a:latin typeface="Arial" panose="020B0604020202020204" pitchFamily="34" charset="0"/>
              <a:cs typeface="Arial" panose="020B0604020202020204" pitchFamily="34" charset="0"/>
            </a:endParaRPr>
          </a:p>
          <a:p>
            <a:pPr>
              <a:lnSpc>
                <a:spcPct val="100000"/>
              </a:lnSpc>
            </a:pPr>
            <a:endParaRPr sz="1250" dirty="0">
              <a:latin typeface="Arial" panose="020B0604020202020204" pitchFamily="34" charset="0"/>
              <a:cs typeface="Arial" panose="020B0604020202020204" pitchFamily="34" charset="0"/>
            </a:endParaRPr>
          </a:p>
          <a:p>
            <a:pPr marL="12700" marR="234950">
              <a:lnSpc>
                <a:spcPct val="100000"/>
              </a:lnSpc>
              <a:spcBef>
                <a:spcPts val="5"/>
              </a:spcBef>
            </a:pPr>
            <a:r>
              <a:rPr sz="1200" spc="-5" dirty="0">
                <a:solidFill>
                  <a:srgbClr val="297ED4"/>
                </a:solidFill>
                <a:latin typeface="Arial" panose="020B0604020202020204" pitchFamily="34" charset="0"/>
                <a:cs typeface="Arial" panose="020B0604020202020204" pitchFamily="34" charset="0"/>
              </a:rPr>
              <a:t>The device </a:t>
            </a:r>
            <a:r>
              <a:rPr sz="1200" dirty="0">
                <a:solidFill>
                  <a:srgbClr val="297ED4"/>
                </a:solidFill>
                <a:latin typeface="Arial" panose="020B0604020202020204" pitchFamily="34" charset="0"/>
                <a:cs typeface="Arial" panose="020B0604020202020204" pitchFamily="34" charset="0"/>
              </a:rPr>
              <a:t>has </a:t>
            </a:r>
            <a:r>
              <a:rPr sz="1200" spc="-5" dirty="0">
                <a:solidFill>
                  <a:srgbClr val="297ED4"/>
                </a:solidFill>
                <a:latin typeface="Arial" panose="020B0604020202020204" pitchFamily="34" charset="0"/>
                <a:cs typeface="Arial" panose="020B0604020202020204" pitchFamily="34" charset="0"/>
              </a:rPr>
              <a:t>integrated </a:t>
            </a:r>
            <a:r>
              <a:rPr sz="1200" dirty="0">
                <a:solidFill>
                  <a:srgbClr val="297ED4"/>
                </a:solidFill>
                <a:latin typeface="Arial" panose="020B0604020202020204" pitchFamily="34" charset="0"/>
                <a:cs typeface="Arial" panose="020B0604020202020204" pitchFamily="34" charset="0"/>
              </a:rPr>
              <a:t>Power </a:t>
            </a:r>
            <a:r>
              <a:rPr sz="1200" spc="-5" dirty="0">
                <a:solidFill>
                  <a:srgbClr val="297ED4"/>
                </a:solidFill>
                <a:latin typeface="Arial" panose="020B0604020202020204" pitchFamily="34" charset="0"/>
                <a:cs typeface="Arial" panose="020B0604020202020204" pitchFamily="34" charset="0"/>
              </a:rPr>
              <a:t>over </a:t>
            </a:r>
            <a:r>
              <a:rPr sz="1200" dirty="0">
                <a:solidFill>
                  <a:srgbClr val="297ED4"/>
                </a:solidFill>
                <a:latin typeface="Arial" panose="020B0604020202020204" pitchFamily="34" charset="0"/>
                <a:cs typeface="Arial" panose="020B0604020202020204" pitchFamily="34" charset="0"/>
              </a:rPr>
              <a:t>Ethernet (PoE) for </a:t>
            </a:r>
            <a:r>
              <a:rPr sz="1200" spc="-5" dirty="0">
                <a:solidFill>
                  <a:srgbClr val="297ED4"/>
                </a:solidFill>
                <a:latin typeface="Arial" panose="020B0604020202020204" pitchFamily="34" charset="0"/>
                <a:cs typeface="Arial" panose="020B0604020202020204" pitchFamily="34" charset="0"/>
              </a:rPr>
              <a:t>easy installation </a:t>
            </a:r>
            <a:r>
              <a:rPr sz="1200" dirty="0">
                <a:solidFill>
                  <a:srgbClr val="297ED4"/>
                </a:solidFill>
                <a:latin typeface="Arial" panose="020B0604020202020204" pitchFamily="34" charset="0"/>
                <a:cs typeface="Arial" panose="020B0604020202020204" pitchFamily="34" charset="0"/>
              </a:rPr>
              <a:t>and lower </a:t>
            </a:r>
            <a:r>
              <a:rPr sz="1200" spc="-5" dirty="0">
                <a:solidFill>
                  <a:srgbClr val="297ED4"/>
                </a:solidFill>
                <a:latin typeface="Arial" panose="020B0604020202020204" pitchFamily="34" charset="0"/>
                <a:cs typeface="Arial" panose="020B0604020202020204" pitchFamily="34" charset="0"/>
              </a:rPr>
              <a:t>cost,  </a:t>
            </a:r>
            <a:r>
              <a:rPr sz="1200" dirty="0">
                <a:solidFill>
                  <a:srgbClr val="297ED4"/>
                </a:solidFill>
                <a:latin typeface="Arial" panose="020B0604020202020204" pitchFamily="34" charset="0"/>
                <a:cs typeface="Arial" panose="020B0604020202020204" pitchFamily="34" charset="0"/>
              </a:rPr>
              <a:t>with 24V PoE, it </a:t>
            </a:r>
            <a:r>
              <a:rPr sz="1200" spc="-5" dirty="0">
                <a:solidFill>
                  <a:srgbClr val="297ED4"/>
                </a:solidFill>
                <a:latin typeface="Arial" panose="020B0604020202020204" pitchFamily="34" charset="0"/>
                <a:cs typeface="Arial" panose="020B0604020202020204" pitchFamily="34" charset="0"/>
              </a:rPr>
              <a:t>can </a:t>
            </a:r>
            <a:r>
              <a:rPr sz="1200" dirty="0">
                <a:solidFill>
                  <a:srgbClr val="297ED4"/>
                </a:solidFill>
                <a:latin typeface="Arial" panose="020B0604020202020204" pitchFamily="34" charset="0"/>
                <a:cs typeface="Arial" panose="020B0604020202020204" pitchFamily="34" charset="0"/>
              </a:rPr>
              <a:t>be </a:t>
            </a:r>
            <a:r>
              <a:rPr sz="1200" spc="-5" dirty="0">
                <a:solidFill>
                  <a:srgbClr val="297ED4"/>
                </a:solidFill>
                <a:latin typeface="Arial" panose="020B0604020202020204" pitchFamily="34" charset="0"/>
                <a:cs typeface="Arial" panose="020B0604020202020204" pitchFamily="34" charset="0"/>
              </a:rPr>
              <a:t>installed </a:t>
            </a:r>
            <a:r>
              <a:rPr sz="1200" dirty="0">
                <a:solidFill>
                  <a:srgbClr val="297ED4"/>
                </a:solidFill>
                <a:latin typeface="Arial" panose="020B0604020202020204" pitchFamily="34" charset="0"/>
                <a:cs typeface="Arial" panose="020B0604020202020204" pitchFamily="34" charset="0"/>
              </a:rPr>
              <a:t>in </a:t>
            </a:r>
            <a:r>
              <a:rPr sz="1200" spc="-5" dirty="0">
                <a:solidFill>
                  <a:srgbClr val="297ED4"/>
                </a:solidFill>
                <a:latin typeface="Arial" panose="020B0604020202020204" pitchFamily="34" charset="0"/>
                <a:cs typeface="Arial" panose="020B0604020202020204" pitchFamily="34" charset="0"/>
              </a:rPr>
              <a:t>areas </a:t>
            </a:r>
            <a:r>
              <a:rPr sz="1200" dirty="0">
                <a:solidFill>
                  <a:srgbClr val="297ED4"/>
                </a:solidFill>
                <a:latin typeface="Arial" panose="020B0604020202020204" pitchFamily="34" charset="0"/>
                <a:cs typeface="Arial" panose="020B0604020202020204" pitchFamily="34" charset="0"/>
              </a:rPr>
              <a:t>where power outlets </a:t>
            </a:r>
            <a:r>
              <a:rPr sz="1200" spc="-5" dirty="0">
                <a:solidFill>
                  <a:srgbClr val="297ED4"/>
                </a:solidFill>
                <a:latin typeface="Arial" panose="020B0604020202020204" pitchFamily="34" charset="0"/>
                <a:cs typeface="Arial" panose="020B0604020202020204" pitchFamily="34" charset="0"/>
              </a:rPr>
              <a:t>are </a:t>
            </a:r>
            <a:r>
              <a:rPr sz="1200" dirty="0">
                <a:solidFill>
                  <a:srgbClr val="297ED4"/>
                </a:solidFill>
                <a:latin typeface="Arial" panose="020B0604020202020204" pitchFamily="34" charset="0"/>
                <a:cs typeface="Arial" panose="020B0604020202020204" pitchFamily="34" charset="0"/>
              </a:rPr>
              <a:t>not readily </a:t>
            </a:r>
            <a:r>
              <a:rPr sz="1200" spc="-5" dirty="0">
                <a:solidFill>
                  <a:srgbClr val="297ED4"/>
                </a:solidFill>
                <a:latin typeface="Arial" panose="020B0604020202020204" pitchFamily="34" charset="0"/>
                <a:cs typeface="Arial" panose="020B0604020202020204" pitchFamily="34" charset="0"/>
              </a:rPr>
              <a:t>available,  eliminating </a:t>
            </a:r>
            <a:r>
              <a:rPr sz="1200" dirty="0">
                <a:solidFill>
                  <a:srgbClr val="297ED4"/>
                </a:solidFill>
                <a:latin typeface="Arial" panose="020B0604020202020204" pitchFamily="34" charset="0"/>
                <a:cs typeface="Arial" panose="020B0604020202020204" pitchFamily="34" charset="0"/>
              </a:rPr>
              <a:t>the mess of altering </a:t>
            </a:r>
            <a:r>
              <a:rPr sz="1200" spc="-5" dirty="0">
                <a:solidFill>
                  <a:srgbClr val="297ED4"/>
                </a:solidFill>
                <a:latin typeface="Arial" panose="020B0604020202020204" pitchFamily="34" charset="0"/>
                <a:cs typeface="Arial" panose="020B0604020202020204" pitchFamily="34" charset="0"/>
              </a:rPr>
              <a:t>existing network</a:t>
            </a:r>
            <a:r>
              <a:rPr sz="1200" spc="-65" dirty="0">
                <a:solidFill>
                  <a:srgbClr val="297ED4"/>
                </a:solidFill>
                <a:latin typeface="Arial" panose="020B0604020202020204" pitchFamily="34" charset="0"/>
                <a:cs typeface="Arial" panose="020B0604020202020204" pitchFamily="34" charset="0"/>
              </a:rPr>
              <a:t> </a:t>
            </a:r>
            <a:r>
              <a:rPr sz="1200" spc="-5" dirty="0">
                <a:solidFill>
                  <a:srgbClr val="297ED4"/>
                </a:solidFill>
                <a:latin typeface="Arial" panose="020B0604020202020204" pitchFamily="34" charset="0"/>
                <a:cs typeface="Arial" panose="020B0604020202020204" pitchFamily="34" charset="0"/>
              </a:rPr>
              <a:t>infrastructure.</a:t>
            </a:r>
            <a:endParaRPr sz="1200" dirty="0">
              <a:latin typeface="Arial" panose="020B0604020202020204" pitchFamily="34" charset="0"/>
              <a:cs typeface="Arial" panose="020B0604020202020204" pitchFamily="34" charset="0"/>
            </a:endParaRPr>
          </a:p>
          <a:p>
            <a:pPr marL="12700">
              <a:lnSpc>
                <a:spcPct val="100000"/>
              </a:lnSpc>
              <a:spcBef>
                <a:spcPts val="1440"/>
              </a:spcBef>
            </a:pPr>
            <a:r>
              <a:rPr sz="1200" b="1" dirty="0">
                <a:solidFill>
                  <a:srgbClr val="297ED4"/>
                </a:solidFill>
                <a:latin typeface="Arial" panose="020B0604020202020204" pitchFamily="34" charset="0"/>
                <a:cs typeface="Arial" panose="020B0604020202020204" pitchFamily="34" charset="0"/>
              </a:rPr>
              <a:t>※ </a:t>
            </a:r>
            <a:r>
              <a:rPr sz="1200" b="1" spc="-5" dirty="0">
                <a:solidFill>
                  <a:srgbClr val="297ED4"/>
                </a:solidFill>
                <a:latin typeface="Arial" panose="020B0604020202020204" pitchFamily="34" charset="0"/>
                <a:cs typeface="Arial" panose="020B0604020202020204" pitchFamily="34" charset="0"/>
              </a:rPr>
              <a:t>Stylish </a:t>
            </a:r>
            <a:r>
              <a:rPr sz="1200" b="1" dirty="0">
                <a:solidFill>
                  <a:srgbClr val="297ED4"/>
                </a:solidFill>
                <a:latin typeface="Arial" panose="020B0604020202020204" pitchFamily="34" charset="0"/>
                <a:cs typeface="Arial" panose="020B0604020202020204" pitchFamily="34" charset="0"/>
              </a:rPr>
              <a:t>compact, simple and </a:t>
            </a:r>
            <a:r>
              <a:rPr sz="1200" b="1" spc="-5" dirty="0">
                <a:solidFill>
                  <a:srgbClr val="297ED4"/>
                </a:solidFill>
                <a:latin typeface="Arial" panose="020B0604020202020204" pitchFamily="34" charset="0"/>
                <a:cs typeface="Arial" panose="020B0604020202020204" pitchFamily="34" charset="0"/>
              </a:rPr>
              <a:t>flexible</a:t>
            </a:r>
            <a:r>
              <a:rPr sz="1200" b="1" spc="-65" dirty="0">
                <a:solidFill>
                  <a:srgbClr val="297ED4"/>
                </a:solidFill>
                <a:latin typeface="Arial" panose="020B0604020202020204" pitchFamily="34" charset="0"/>
                <a:cs typeface="Arial" panose="020B0604020202020204" pitchFamily="34" charset="0"/>
              </a:rPr>
              <a:t> </a:t>
            </a:r>
            <a:r>
              <a:rPr sz="1200" b="1" spc="-5" dirty="0">
                <a:solidFill>
                  <a:srgbClr val="297ED4"/>
                </a:solidFill>
                <a:latin typeface="Arial" panose="020B0604020202020204" pitchFamily="34" charset="0"/>
                <a:cs typeface="Arial" panose="020B0604020202020204" pitchFamily="34" charset="0"/>
              </a:rPr>
              <a:t>installation</a:t>
            </a:r>
            <a:endParaRPr sz="1200" dirty="0">
              <a:latin typeface="Arial" panose="020B0604020202020204" pitchFamily="34" charset="0"/>
              <a:cs typeface="Arial" panose="020B0604020202020204" pitchFamily="34" charset="0"/>
            </a:endParaRPr>
          </a:p>
          <a:p>
            <a:pPr marL="12700" marR="388620">
              <a:lnSpc>
                <a:spcPct val="100000"/>
              </a:lnSpc>
            </a:pPr>
            <a:r>
              <a:rPr sz="1200" spc="-5" dirty="0">
                <a:solidFill>
                  <a:srgbClr val="297ED4"/>
                </a:solidFill>
                <a:latin typeface="Arial" panose="020B0604020202020204" pitchFamily="34" charset="0"/>
                <a:cs typeface="Arial" panose="020B0604020202020204" pitchFamily="34" charset="0"/>
              </a:rPr>
              <a:t>Stylish appearance, supports </a:t>
            </a:r>
            <a:r>
              <a:rPr sz="1200" dirty="0">
                <a:solidFill>
                  <a:srgbClr val="297ED4"/>
                </a:solidFill>
                <a:latin typeface="Arial" panose="020B0604020202020204" pitchFamily="34" charset="0"/>
                <a:cs typeface="Arial" panose="020B0604020202020204" pitchFamily="34" charset="0"/>
              </a:rPr>
              <a:t>the </a:t>
            </a:r>
            <a:r>
              <a:rPr sz="1200" spc="-5" dirty="0">
                <a:solidFill>
                  <a:srgbClr val="297ED4"/>
                </a:solidFill>
                <a:latin typeface="Arial" panose="020B0604020202020204" pitchFamily="34" charset="0"/>
                <a:cs typeface="Arial" panose="020B0604020202020204" pitchFamily="34" charset="0"/>
              </a:rPr>
              <a:t>wall/pole </a:t>
            </a:r>
            <a:r>
              <a:rPr sz="1200" dirty="0">
                <a:solidFill>
                  <a:srgbClr val="297ED4"/>
                </a:solidFill>
                <a:latin typeface="Arial" panose="020B0604020202020204" pitchFamily="34" charset="0"/>
                <a:cs typeface="Arial" panose="020B0604020202020204" pitchFamily="34" charset="0"/>
              </a:rPr>
              <a:t>fixed </a:t>
            </a:r>
            <a:r>
              <a:rPr sz="1200" spc="-5" dirty="0">
                <a:solidFill>
                  <a:srgbClr val="297ED4"/>
                </a:solidFill>
                <a:latin typeface="Arial" panose="020B0604020202020204" pitchFamily="34" charset="0"/>
                <a:cs typeface="Arial" panose="020B0604020202020204" pitchFamily="34" charset="0"/>
              </a:rPr>
              <a:t>installation </a:t>
            </a:r>
            <a:r>
              <a:rPr sz="1200" dirty="0">
                <a:solidFill>
                  <a:srgbClr val="297ED4"/>
                </a:solidFill>
                <a:latin typeface="Arial" panose="020B0604020202020204" pitchFamily="34" charset="0"/>
                <a:cs typeface="Arial" panose="020B0604020202020204" pitchFamily="34" charset="0"/>
              </a:rPr>
              <a:t>mode, flexible </a:t>
            </a:r>
            <a:r>
              <a:rPr sz="1200" spc="-5" dirty="0">
                <a:solidFill>
                  <a:srgbClr val="297ED4"/>
                </a:solidFill>
                <a:latin typeface="Arial" panose="020B0604020202020204" pitchFamily="34" charset="0"/>
                <a:cs typeface="Arial" panose="020B0604020202020204" pitchFamily="34" charset="0"/>
              </a:rPr>
              <a:t>installation,  greatly reduces </a:t>
            </a:r>
            <a:r>
              <a:rPr sz="1200" dirty="0">
                <a:solidFill>
                  <a:srgbClr val="297ED4"/>
                </a:solidFill>
                <a:latin typeface="Arial" panose="020B0604020202020204" pitchFamily="34" charset="0"/>
                <a:cs typeface="Arial" panose="020B0604020202020204" pitchFamily="34" charset="0"/>
              </a:rPr>
              <a:t>the </a:t>
            </a:r>
            <a:r>
              <a:rPr sz="1200" spc="-5" dirty="0">
                <a:solidFill>
                  <a:srgbClr val="297ED4"/>
                </a:solidFill>
                <a:latin typeface="Arial" panose="020B0604020202020204" pitchFamily="34" charset="0"/>
                <a:cs typeface="Arial" panose="020B0604020202020204" pitchFamily="34" charset="0"/>
              </a:rPr>
              <a:t>construction </a:t>
            </a:r>
            <a:r>
              <a:rPr sz="1200" dirty="0">
                <a:solidFill>
                  <a:srgbClr val="297ED4"/>
                </a:solidFill>
                <a:latin typeface="Arial" panose="020B0604020202020204" pitchFamily="34" charset="0"/>
                <a:cs typeface="Arial" panose="020B0604020202020204" pitchFamily="34" charset="0"/>
              </a:rPr>
              <a:t>difficulty and improves the </a:t>
            </a:r>
            <a:r>
              <a:rPr sz="1200" spc="-5" dirty="0">
                <a:solidFill>
                  <a:srgbClr val="297ED4"/>
                </a:solidFill>
                <a:latin typeface="Arial" panose="020B0604020202020204" pitchFamily="34" charset="0"/>
                <a:cs typeface="Arial" panose="020B0604020202020204" pitchFamily="34" charset="0"/>
              </a:rPr>
              <a:t>construction efficiency  </a:t>
            </a:r>
            <a:r>
              <a:rPr sz="1200" dirty="0">
                <a:solidFill>
                  <a:srgbClr val="297ED4"/>
                </a:solidFill>
                <a:latin typeface="Arial" panose="020B0604020202020204" pitchFamily="34" charset="0"/>
                <a:cs typeface="Arial" panose="020B0604020202020204" pitchFamily="34" charset="0"/>
              </a:rPr>
              <a:t>without </a:t>
            </a:r>
            <a:r>
              <a:rPr sz="1200" spc="-5" dirty="0">
                <a:solidFill>
                  <a:srgbClr val="297ED4"/>
                </a:solidFill>
                <a:latin typeface="Arial" panose="020B0604020202020204" pitchFamily="34" charset="0"/>
                <a:cs typeface="Arial" panose="020B0604020202020204" pitchFamily="34" charset="0"/>
              </a:rPr>
              <a:t>affecting </a:t>
            </a:r>
            <a:r>
              <a:rPr sz="1200" dirty="0">
                <a:solidFill>
                  <a:srgbClr val="297ED4"/>
                </a:solidFill>
                <a:latin typeface="Arial" panose="020B0604020202020204" pitchFamily="34" charset="0"/>
                <a:cs typeface="Arial" panose="020B0604020202020204" pitchFamily="34" charset="0"/>
              </a:rPr>
              <a:t>the original</a:t>
            </a:r>
            <a:r>
              <a:rPr sz="1200" spc="-130" dirty="0">
                <a:solidFill>
                  <a:srgbClr val="297ED4"/>
                </a:solidFill>
                <a:latin typeface="Arial" panose="020B0604020202020204" pitchFamily="34" charset="0"/>
                <a:cs typeface="Arial" panose="020B0604020202020204" pitchFamily="34" charset="0"/>
              </a:rPr>
              <a:t> </a:t>
            </a:r>
            <a:r>
              <a:rPr sz="1200" dirty="0">
                <a:solidFill>
                  <a:srgbClr val="297ED4"/>
                </a:solidFill>
                <a:latin typeface="Arial" panose="020B0604020202020204" pitchFamily="34" charset="0"/>
                <a:cs typeface="Arial" panose="020B0604020202020204" pitchFamily="34" charset="0"/>
              </a:rPr>
              <a:t>design.</a:t>
            </a:r>
            <a:endParaRPr sz="1200" dirty="0">
              <a:latin typeface="Arial" panose="020B0604020202020204" pitchFamily="34" charset="0"/>
              <a:cs typeface="Arial" panose="020B0604020202020204" pitchFamily="34" charset="0"/>
            </a:endParaRPr>
          </a:p>
          <a:p>
            <a:pPr>
              <a:lnSpc>
                <a:spcPct val="100000"/>
              </a:lnSpc>
            </a:pPr>
            <a:endParaRPr sz="1250" dirty="0">
              <a:latin typeface="Arial" panose="020B0604020202020204" pitchFamily="34" charset="0"/>
              <a:cs typeface="Arial" panose="020B0604020202020204" pitchFamily="34" charset="0"/>
            </a:endParaRPr>
          </a:p>
          <a:p>
            <a:pPr marL="12700">
              <a:lnSpc>
                <a:spcPct val="100000"/>
              </a:lnSpc>
            </a:pPr>
            <a:r>
              <a:rPr sz="1200" b="1" dirty="0">
                <a:solidFill>
                  <a:srgbClr val="297ED4"/>
                </a:solidFill>
                <a:latin typeface="Arial" panose="020B0604020202020204" pitchFamily="34" charset="0"/>
                <a:cs typeface="Arial" panose="020B0604020202020204" pitchFamily="34" charset="0"/>
              </a:rPr>
              <a:t>※ IP66 </a:t>
            </a:r>
            <a:r>
              <a:rPr sz="1200" b="1" spc="-5" dirty="0">
                <a:solidFill>
                  <a:srgbClr val="297ED4"/>
                </a:solidFill>
                <a:latin typeface="Arial" panose="020B0604020202020204" pitchFamily="34" charset="0"/>
                <a:cs typeface="Arial" panose="020B0604020202020204" pitchFamily="34" charset="0"/>
              </a:rPr>
              <a:t>dust-proof </a:t>
            </a:r>
            <a:r>
              <a:rPr sz="1200" b="1" dirty="0">
                <a:solidFill>
                  <a:srgbClr val="297ED4"/>
                </a:solidFill>
                <a:latin typeface="Arial" panose="020B0604020202020204" pitchFamily="34" charset="0"/>
                <a:cs typeface="Arial" panose="020B0604020202020204" pitchFamily="34" charset="0"/>
              </a:rPr>
              <a:t>and </a:t>
            </a:r>
            <a:r>
              <a:rPr sz="1200" b="1" spc="-5" dirty="0">
                <a:solidFill>
                  <a:srgbClr val="297ED4"/>
                </a:solidFill>
                <a:latin typeface="Arial" panose="020B0604020202020204" pitchFamily="34" charset="0"/>
                <a:cs typeface="Arial" panose="020B0604020202020204" pitchFamily="34" charset="0"/>
              </a:rPr>
              <a:t>waterproof, </a:t>
            </a:r>
            <a:r>
              <a:rPr sz="1200" b="1" dirty="0">
                <a:solidFill>
                  <a:srgbClr val="297ED4"/>
                </a:solidFill>
                <a:latin typeface="Arial" panose="020B0604020202020204" pitchFamily="34" charset="0"/>
                <a:cs typeface="Arial" panose="020B0604020202020204" pitchFamily="34" charset="0"/>
              </a:rPr>
              <a:t>suitable for a </a:t>
            </a:r>
            <a:r>
              <a:rPr sz="1200" b="1" spc="-5" dirty="0">
                <a:solidFill>
                  <a:srgbClr val="297ED4"/>
                </a:solidFill>
                <a:latin typeface="Arial" panose="020B0604020202020204" pitchFamily="34" charset="0"/>
                <a:cs typeface="Arial" panose="020B0604020202020204" pitchFamily="34" charset="0"/>
              </a:rPr>
              <a:t>variety </a:t>
            </a:r>
            <a:r>
              <a:rPr sz="1200" b="1" dirty="0">
                <a:solidFill>
                  <a:srgbClr val="297ED4"/>
                </a:solidFill>
                <a:latin typeface="Arial" panose="020B0604020202020204" pitchFamily="34" charset="0"/>
                <a:cs typeface="Arial" panose="020B0604020202020204" pitchFamily="34" charset="0"/>
              </a:rPr>
              <a:t>of </a:t>
            </a:r>
            <a:r>
              <a:rPr sz="1200" b="1" spc="-5" dirty="0">
                <a:solidFill>
                  <a:srgbClr val="297ED4"/>
                </a:solidFill>
                <a:latin typeface="Arial" panose="020B0604020202020204" pitchFamily="34" charset="0"/>
                <a:cs typeface="Arial" panose="020B0604020202020204" pitchFamily="34" charset="0"/>
              </a:rPr>
              <a:t>harsh</a:t>
            </a:r>
            <a:r>
              <a:rPr sz="1200" b="1" spc="5" dirty="0">
                <a:solidFill>
                  <a:srgbClr val="297ED4"/>
                </a:solidFill>
                <a:latin typeface="Arial" panose="020B0604020202020204" pitchFamily="34" charset="0"/>
                <a:cs typeface="Arial" panose="020B0604020202020204" pitchFamily="34" charset="0"/>
              </a:rPr>
              <a:t> </a:t>
            </a:r>
            <a:r>
              <a:rPr sz="1200" b="1" spc="-5" dirty="0">
                <a:solidFill>
                  <a:srgbClr val="297ED4"/>
                </a:solidFill>
                <a:latin typeface="Arial" panose="020B0604020202020204" pitchFamily="34" charset="0"/>
                <a:cs typeface="Arial" panose="020B0604020202020204" pitchFamily="34" charset="0"/>
              </a:rPr>
              <a:t>environments</a:t>
            </a:r>
            <a:endParaRPr sz="1200" dirty="0">
              <a:latin typeface="Arial" panose="020B0604020202020204" pitchFamily="34" charset="0"/>
              <a:cs typeface="Arial" panose="020B0604020202020204" pitchFamily="34" charset="0"/>
            </a:endParaRPr>
          </a:p>
          <a:p>
            <a:pPr marL="12700" marR="139700">
              <a:lnSpc>
                <a:spcPct val="100000"/>
              </a:lnSpc>
            </a:pPr>
            <a:r>
              <a:rPr sz="1200" spc="-5" dirty="0">
                <a:solidFill>
                  <a:srgbClr val="297ED4"/>
                </a:solidFill>
                <a:latin typeface="Arial" panose="020B0604020202020204" pitchFamily="34" charset="0"/>
                <a:cs typeface="Arial" panose="020B0604020202020204" pitchFamily="34" charset="0"/>
              </a:rPr>
              <a:t>The enclosure </a:t>
            </a:r>
            <a:r>
              <a:rPr sz="1200" dirty="0">
                <a:solidFill>
                  <a:srgbClr val="297ED4"/>
                </a:solidFill>
                <a:latin typeface="Arial" panose="020B0604020202020204" pitchFamily="34" charset="0"/>
                <a:cs typeface="Arial" panose="020B0604020202020204" pitchFamily="34" charset="0"/>
              </a:rPr>
              <a:t>is </a:t>
            </a:r>
            <a:r>
              <a:rPr sz="1200" spc="-5" dirty="0">
                <a:solidFill>
                  <a:srgbClr val="297ED4"/>
                </a:solidFill>
                <a:latin typeface="Arial" panose="020B0604020202020204" pitchFamily="34" charset="0"/>
                <a:cs typeface="Arial" panose="020B0604020202020204" pitchFamily="34" charset="0"/>
              </a:rPr>
              <a:t>IP66 rated </a:t>
            </a:r>
            <a:r>
              <a:rPr sz="1200" dirty="0">
                <a:solidFill>
                  <a:srgbClr val="297ED4"/>
                </a:solidFill>
                <a:latin typeface="Arial" panose="020B0604020202020204" pitchFamily="34" charset="0"/>
                <a:cs typeface="Arial" panose="020B0604020202020204" pitchFamily="34" charset="0"/>
              </a:rPr>
              <a:t>for </a:t>
            </a:r>
            <a:r>
              <a:rPr sz="1200" spc="-5" dirty="0">
                <a:solidFill>
                  <a:srgbClr val="297ED4"/>
                </a:solidFill>
                <a:latin typeface="Arial" panose="020B0604020202020204" pitchFamily="34" charset="0"/>
                <a:cs typeface="Arial" panose="020B0604020202020204" pitchFamily="34" charset="0"/>
              </a:rPr>
              <a:t>outdoor dust, water </a:t>
            </a:r>
            <a:r>
              <a:rPr sz="1200" dirty="0">
                <a:solidFill>
                  <a:srgbClr val="297ED4"/>
                </a:solidFill>
                <a:latin typeface="Arial" panose="020B0604020202020204" pitchFamily="34" charset="0"/>
                <a:cs typeface="Arial" panose="020B0604020202020204" pitchFamily="34" charset="0"/>
              </a:rPr>
              <a:t>and sun </a:t>
            </a:r>
            <a:r>
              <a:rPr sz="1200" spc="-5" dirty="0">
                <a:solidFill>
                  <a:srgbClr val="297ED4"/>
                </a:solidFill>
                <a:latin typeface="Arial" panose="020B0604020202020204" pitchFamily="34" charset="0"/>
                <a:cs typeface="Arial" panose="020B0604020202020204" pitchFamily="34" charset="0"/>
              </a:rPr>
              <a:t>protection. It can </a:t>
            </a:r>
            <a:r>
              <a:rPr sz="1200" dirty="0">
                <a:solidFill>
                  <a:srgbClr val="297ED4"/>
                </a:solidFill>
                <a:latin typeface="Arial" panose="020B0604020202020204" pitchFamily="34" charset="0"/>
                <a:cs typeface="Arial" panose="020B0604020202020204" pitchFamily="34" charset="0"/>
              </a:rPr>
              <a:t>work  normally in extreme </a:t>
            </a:r>
            <a:r>
              <a:rPr sz="1200" spc="-5" dirty="0">
                <a:solidFill>
                  <a:srgbClr val="297ED4"/>
                </a:solidFill>
                <a:latin typeface="Arial" panose="020B0604020202020204" pitchFamily="34" charset="0"/>
                <a:cs typeface="Arial" panose="020B0604020202020204" pitchFamily="34" charset="0"/>
              </a:rPr>
              <a:t>environments </a:t>
            </a:r>
            <a:r>
              <a:rPr sz="1200" dirty="0">
                <a:solidFill>
                  <a:srgbClr val="297ED4"/>
                </a:solidFill>
                <a:latin typeface="Arial" panose="020B0604020202020204" pitchFamily="34" charset="0"/>
                <a:cs typeface="Arial" panose="020B0604020202020204" pitchFamily="34" charset="0"/>
              </a:rPr>
              <a:t>as low as </a:t>
            </a:r>
            <a:r>
              <a:rPr sz="1200" spc="-5" dirty="0">
                <a:solidFill>
                  <a:srgbClr val="297ED4"/>
                </a:solidFill>
                <a:latin typeface="Arial" panose="020B0604020202020204" pitchFamily="34" charset="0"/>
                <a:cs typeface="Arial" panose="020B0604020202020204" pitchFamily="34" charset="0"/>
              </a:rPr>
              <a:t>-30 </a:t>
            </a:r>
            <a:r>
              <a:rPr sz="1200" dirty="0">
                <a:solidFill>
                  <a:srgbClr val="297ED4"/>
                </a:solidFill>
                <a:latin typeface="Arial" panose="020B0604020202020204" pitchFamily="34" charset="0"/>
                <a:cs typeface="Arial" panose="020B0604020202020204" pitchFamily="34" charset="0"/>
              </a:rPr>
              <a:t>° C up to 55 ° C. </a:t>
            </a:r>
            <a:r>
              <a:rPr sz="1200" spc="-5" dirty="0">
                <a:solidFill>
                  <a:srgbClr val="297ED4"/>
                </a:solidFill>
                <a:latin typeface="Arial" panose="020B0604020202020204" pitchFamily="34" charset="0"/>
                <a:cs typeface="Arial" panose="020B0604020202020204" pitchFamily="34" charset="0"/>
              </a:rPr>
              <a:t>It can easily adapt </a:t>
            </a:r>
            <a:r>
              <a:rPr sz="1200" dirty="0">
                <a:solidFill>
                  <a:srgbClr val="297ED4"/>
                </a:solidFill>
                <a:latin typeface="Arial" panose="020B0604020202020204" pitchFamily="34" charset="0"/>
                <a:cs typeface="Arial" panose="020B0604020202020204" pitchFamily="34" charset="0"/>
              </a:rPr>
              <a:t>to</a:t>
            </a:r>
            <a:r>
              <a:rPr sz="1200" spc="-185" dirty="0">
                <a:solidFill>
                  <a:srgbClr val="297ED4"/>
                </a:solidFill>
                <a:latin typeface="Arial" panose="020B0604020202020204" pitchFamily="34" charset="0"/>
                <a:cs typeface="Arial" panose="020B0604020202020204" pitchFamily="34" charset="0"/>
              </a:rPr>
              <a:t> </a:t>
            </a:r>
            <a:r>
              <a:rPr sz="1200" dirty="0">
                <a:solidFill>
                  <a:srgbClr val="297ED4"/>
                </a:solidFill>
                <a:latin typeface="Arial" panose="020B0604020202020204" pitchFamily="34" charset="0"/>
                <a:cs typeface="Arial" panose="020B0604020202020204" pitchFamily="34" charset="0"/>
              </a:rPr>
              <a:t>the  </a:t>
            </a:r>
            <a:r>
              <a:rPr sz="1200" spc="-5" dirty="0">
                <a:solidFill>
                  <a:srgbClr val="297ED4"/>
                </a:solidFill>
                <a:latin typeface="Arial" panose="020B0604020202020204" pitchFamily="34" charset="0"/>
                <a:cs typeface="Arial" panose="020B0604020202020204" pitchFamily="34" charset="0"/>
              </a:rPr>
              <a:t>harsh outdoor environment </a:t>
            </a:r>
            <a:r>
              <a:rPr sz="1200" dirty="0">
                <a:solidFill>
                  <a:srgbClr val="297ED4"/>
                </a:solidFill>
                <a:latin typeface="Arial" panose="020B0604020202020204" pitchFamily="34" charset="0"/>
                <a:cs typeface="Arial" panose="020B0604020202020204" pitchFamily="34" charset="0"/>
              </a:rPr>
              <a:t>and ensure </a:t>
            </a:r>
            <a:r>
              <a:rPr sz="1200" spc="-5" dirty="0">
                <a:solidFill>
                  <a:srgbClr val="297ED4"/>
                </a:solidFill>
                <a:latin typeface="Arial" panose="020B0604020202020204" pitchFamily="34" charset="0"/>
                <a:cs typeface="Arial" panose="020B0604020202020204" pitchFamily="34" charset="0"/>
              </a:rPr>
              <a:t>stable operation </a:t>
            </a:r>
            <a:r>
              <a:rPr sz="1200" dirty="0">
                <a:solidFill>
                  <a:srgbClr val="297ED4"/>
                </a:solidFill>
                <a:latin typeface="Arial" panose="020B0604020202020204" pitchFamily="34" charset="0"/>
                <a:cs typeface="Arial" panose="020B0604020202020204" pitchFamily="34" charset="0"/>
              </a:rPr>
              <a:t>of the </a:t>
            </a:r>
            <a:r>
              <a:rPr sz="1200" spc="-5" dirty="0">
                <a:solidFill>
                  <a:srgbClr val="297ED4"/>
                </a:solidFill>
                <a:latin typeface="Arial" panose="020B0604020202020204" pitchFamily="34" charset="0"/>
                <a:cs typeface="Arial" panose="020B0604020202020204" pitchFamily="34" charset="0"/>
              </a:rPr>
              <a:t>network </a:t>
            </a:r>
            <a:r>
              <a:rPr sz="1200" dirty="0">
                <a:solidFill>
                  <a:srgbClr val="297ED4"/>
                </a:solidFill>
                <a:latin typeface="Arial" panose="020B0604020202020204" pitchFamily="34" charset="0"/>
                <a:cs typeface="Arial" panose="020B0604020202020204" pitchFamily="34" charset="0"/>
              </a:rPr>
              <a:t>for 24</a:t>
            </a:r>
            <a:r>
              <a:rPr sz="1200" spc="-100" dirty="0">
                <a:solidFill>
                  <a:srgbClr val="297ED4"/>
                </a:solidFill>
                <a:latin typeface="Arial" panose="020B0604020202020204" pitchFamily="34" charset="0"/>
                <a:cs typeface="Arial" panose="020B0604020202020204" pitchFamily="34" charset="0"/>
              </a:rPr>
              <a:t> </a:t>
            </a:r>
            <a:r>
              <a:rPr sz="1200" spc="-5" dirty="0">
                <a:solidFill>
                  <a:srgbClr val="297ED4"/>
                </a:solidFill>
                <a:latin typeface="Arial" panose="020B0604020202020204" pitchFamily="34" charset="0"/>
                <a:cs typeface="Arial" panose="020B0604020202020204" pitchFamily="34" charset="0"/>
              </a:rPr>
              <a:t>hours.</a:t>
            </a:r>
            <a:endParaRPr sz="1200" dirty="0">
              <a:latin typeface="Arial" panose="020B0604020202020204" pitchFamily="34" charset="0"/>
              <a:cs typeface="Arial" panose="020B0604020202020204" pitchFamily="34" charset="0"/>
            </a:endParaRPr>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25400">
              <a:lnSpc>
                <a:spcPts val="955"/>
              </a:lnSpc>
            </a:pPr>
            <a:fld id="{81D60167-4931-47E6-BA6A-407CBD079E47}" type="slidenum">
              <a:rPr dirty="0"/>
            </a:fld>
            <a:endParaRPr dirty="0"/>
          </a:p>
        </p:txBody>
      </p:sp>
      <p:sp>
        <p:nvSpPr>
          <p:cNvPr id="11" name="object 11"/>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5" dirty="0"/>
              <a:t>SHENZHEN SHUOTIAN INFORMATION &amp; TECHNOLOGY CO.,</a:t>
            </a:r>
            <a:r>
              <a:rPr spc="35" dirty="0"/>
              <a:t> </a:t>
            </a:r>
            <a:r>
              <a:rPr dirty="0"/>
              <a:t>LTD</a:t>
            </a:r>
            <a:endParaRPr dirty="0"/>
          </a:p>
        </p:txBody>
      </p:sp>
      <p:graphicFrame>
        <p:nvGraphicFramePr>
          <p:cNvPr id="9" name="object 9"/>
          <p:cNvGraphicFramePr>
            <a:graphicFrameLocks noGrp="1"/>
          </p:cNvGraphicFramePr>
          <p:nvPr/>
        </p:nvGraphicFramePr>
        <p:xfrm>
          <a:off x="528319" y="6243955"/>
          <a:ext cx="6487159" cy="3099560"/>
        </p:xfrm>
        <a:graphic>
          <a:graphicData uri="http://schemas.openxmlformats.org/drawingml/2006/table">
            <a:tbl>
              <a:tblPr firstRow="1" bandRow="1">
                <a:tableStyleId>{2D5ABB26-0587-4C30-8999-92F81FD0307C}</a:tableStyleId>
              </a:tblPr>
              <a:tblGrid>
                <a:gridCol w="3243580"/>
                <a:gridCol w="3243579"/>
              </a:tblGrid>
              <a:tr h="442595">
                <a:tc gridSpan="2">
                  <a:txBody>
                    <a:bodyPr/>
                    <a:lstStyle/>
                    <a:p>
                      <a:pPr marL="39370">
                        <a:lnSpc>
                          <a:spcPct val="100000"/>
                        </a:lnSpc>
                        <a:spcBef>
                          <a:spcPts val="815"/>
                        </a:spcBef>
                      </a:pPr>
                      <a:r>
                        <a:rPr sz="1400" b="1" dirty="0">
                          <a:solidFill>
                            <a:srgbClr val="FFFFFF"/>
                          </a:solidFill>
                          <a:latin typeface="Arial" panose="020B0604020202020204"/>
                          <a:cs typeface="Arial" panose="020B0604020202020204"/>
                        </a:rPr>
                        <a:t>Hardware</a:t>
                      </a:r>
                      <a:endParaRPr sz="1400" dirty="0">
                        <a:latin typeface="Arial" panose="020B0604020202020204"/>
                        <a:cs typeface="Arial" panose="020B0604020202020204"/>
                      </a:endParaRPr>
                    </a:p>
                  </a:txBody>
                  <a:tcPr marL="0" marR="0" marT="1035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619DD1"/>
                    </a:solidFill>
                  </a:tcPr>
                </a:tc>
                <a:tc hMerge="1">
                  <a:tcPr marL="0" marR="0" marT="0" marB="0"/>
                </a:tc>
              </a:tr>
              <a:tr h="442594">
                <a:tc>
                  <a:txBody>
                    <a:bodyPr/>
                    <a:lstStyle/>
                    <a:p>
                      <a:pPr marL="44450">
                        <a:lnSpc>
                          <a:spcPct val="100000"/>
                        </a:lnSpc>
                        <a:spcBef>
                          <a:spcPts val="960"/>
                        </a:spcBef>
                      </a:pPr>
                      <a:r>
                        <a:rPr sz="1000" spc="-5" dirty="0">
                          <a:latin typeface="微软雅黑" panose="020B0503020204020204" charset="-122"/>
                          <a:cs typeface="微软雅黑" panose="020B0503020204020204" charset="-122"/>
                        </a:rPr>
                        <a:t>Model</a:t>
                      </a:r>
                      <a:endParaRPr sz="1000">
                        <a:latin typeface="微软雅黑" panose="020B0503020204020204" charset="-122"/>
                        <a:cs typeface="微软雅黑" panose="020B0503020204020204" charset="-122"/>
                      </a:endParaRPr>
                    </a:p>
                  </a:txBody>
                  <a:tcPr marL="0" marR="0" marT="1219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960"/>
                        </a:spcBef>
                      </a:pPr>
                      <a:r>
                        <a:rPr sz="1000" spc="-5" dirty="0">
                          <a:latin typeface="微软雅黑" panose="020B0503020204020204" charset="-122"/>
                          <a:cs typeface="微软雅黑" panose="020B0503020204020204" charset="-122"/>
                        </a:rPr>
                        <a:t>SY205</a:t>
                      </a:r>
                      <a:endParaRPr sz="1000">
                        <a:latin typeface="微软雅黑" panose="020B0503020204020204" charset="-122"/>
                        <a:cs typeface="微软雅黑" panose="020B0503020204020204" charset="-122"/>
                      </a:endParaRPr>
                    </a:p>
                  </a:txBody>
                  <a:tcPr marL="0" marR="0" marT="1219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1DEED"/>
                    </a:solidFill>
                  </a:tcPr>
                </a:tc>
              </a:tr>
              <a:tr h="442849">
                <a:tc>
                  <a:txBody>
                    <a:bodyPr/>
                    <a:lstStyle/>
                    <a:p>
                      <a:pPr marL="44450">
                        <a:lnSpc>
                          <a:spcPct val="100000"/>
                        </a:lnSpc>
                        <a:spcBef>
                          <a:spcPts val="1060"/>
                        </a:spcBef>
                      </a:pPr>
                      <a:r>
                        <a:rPr sz="1000" spc="-5" dirty="0">
                          <a:latin typeface="微软雅黑" panose="020B0503020204020204" charset="-122"/>
                          <a:cs typeface="微软雅黑" panose="020B0503020204020204" charset="-122"/>
                        </a:rPr>
                        <a:t>Chipset</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1060"/>
                        </a:spcBef>
                      </a:pPr>
                      <a:r>
                        <a:rPr sz="1000" spc="-5" dirty="0">
                          <a:latin typeface="微软雅黑" panose="020B0503020204020204" charset="-122"/>
                          <a:cs typeface="微软雅黑" panose="020B0503020204020204" charset="-122"/>
                        </a:rPr>
                        <a:t>Qualcomm</a:t>
                      </a:r>
                      <a:r>
                        <a:rPr sz="1000" spc="-8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QCA9531</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r h="443230">
                <a:tc>
                  <a:txBody>
                    <a:bodyPr/>
                    <a:lstStyle/>
                    <a:p>
                      <a:pPr marL="44450">
                        <a:lnSpc>
                          <a:spcPct val="100000"/>
                        </a:lnSpc>
                        <a:spcBef>
                          <a:spcPts val="1060"/>
                        </a:spcBef>
                      </a:pPr>
                      <a:r>
                        <a:rPr sz="1000" spc="-5" dirty="0">
                          <a:latin typeface="微软雅黑" panose="020B0503020204020204" charset="-122"/>
                          <a:cs typeface="微软雅黑" panose="020B0503020204020204" charset="-122"/>
                        </a:rPr>
                        <a:t>CPU Clock</a:t>
                      </a:r>
                      <a:r>
                        <a:rPr sz="1000" spc="-35" dirty="0">
                          <a:latin typeface="微软雅黑" panose="020B0503020204020204" charset="-122"/>
                          <a:cs typeface="微软雅黑" panose="020B0503020204020204" charset="-122"/>
                        </a:rPr>
                        <a:t> </a:t>
                      </a:r>
                      <a:r>
                        <a:rPr sz="1000" spc="-10" dirty="0">
                          <a:latin typeface="微软雅黑" panose="020B0503020204020204" charset="-122"/>
                          <a:cs typeface="微软雅黑" panose="020B0503020204020204" charset="-122"/>
                        </a:rPr>
                        <a:t>Speed</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1060"/>
                        </a:spcBef>
                      </a:pPr>
                      <a:r>
                        <a:rPr sz="1000" spc="-5" dirty="0">
                          <a:latin typeface="微软雅黑" panose="020B0503020204020204" charset="-122"/>
                          <a:cs typeface="微软雅黑" panose="020B0503020204020204" charset="-122"/>
                        </a:rPr>
                        <a:t>550MHz</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r>
              <a:tr h="442722">
                <a:tc>
                  <a:txBody>
                    <a:bodyPr/>
                    <a:lstStyle/>
                    <a:p>
                      <a:pPr marL="44450">
                        <a:lnSpc>
                          <a:spcPct val="100000"/>
                        </a:lnSpc>
                        <a:spcBef>
                          <a:spcPts val="1060"/>
                        </a:spcBef>
                      </a:pPr>
                      <a:r>
                        <a:rPr sz="1000" spc="-10" dirty="0">
                          <a:latin typeface="微软雅黑" panose="020B0503020204020204" charset="-122"/>
                          <a:cs typeface="微软雅黑" panose="020B0503020204020204" charset="-122"/>
                        </a:rPr>
                        <a:t>Standards</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1060"/>
                        </a:spcBef>
                      </a:pPr>
                      <a:r>
                        <a:rPr sz="1000" spc="-5" dirty="0">
                          <a:latin typeface="微软雅黑" panose="020B0503020204020204" charset="-122"/>
                          <a:cs typeface="微软雅黑" panose="020B0503020204020204" charset="-122"/>
                        </a:rPr>
                        <a:t>2.4GHz </a:t>
                      </a:r>
                      <a:r>
                        <a:rPr sz="1000" spc="-5" dirty="0" smtClean="0">
                          <a:latin typeface="微软雅黑" panose="020B0503020204020204" charset="-122"/>
                          <a:cs typeface="微软雅黑" panose="020B0503020204020204" charset="-122"/>
                        </a:rPr>
                        <a:t>802.11b/g/n</a:t>
                      </a:r>
                      <a:endParaRPr sz="1000" dirty="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r h="442848">
                <a:tc>
                  <a:txBody>
                    <a:bodyPr/>
                    <a:lstStyle/>
                    <a:p>
                      <a:pPr marL="44450">
                        <a:lnSpc>
                          <a:spcPct val="100000"/>
                        </a:lnSpc>
                        <a:spcBef>
                          <a:spcPts val="1065"/>
                        </a:spcBef>
                      </a:pPr>
                      <a:r>
                        <a:rPr sz="1000" spc="-10" dirty="0">
                          <a:latin typeface="微软雅黑" panose="020B0503020204020204" charset="-122"/>
                          <a:cs typeface="微软雅黑" panose="020B0503020204020204" charset="-122"/>
                        </a:rPr>
                        <a:t>RAM</a:t>
                      </a:r>
                      <a:endParaRPr sz="1000">
                        <a:latin typeface="微软雅黑" panose="020B0503020204020204" charset="-122"/>
                        <a:cs typeface="微软雅黑" panose="020B0503020204020204" charset="-122"/>
                      </a:endParaRPr>
                    </a:p>
                  </a:txBody>
                  <a:tcPr marL="0" marR="0" marT="135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1065"/>
                        </a:spcBef>
                      </a:pPr>
                      <a:r>
                        <a:rPr sz="1000" spc="-5" dirty="0">
                          <a:latin typeface="微软雅黑" panose="020B0503020204020204" charset="-122"/>
                          <a:cs typeface="微软雅黑" panose="020B0503020204020204" charset="-122"/>
                        </a:rPr>
                        <a:t>64MB</a:t>
                      </a:r>
                      <a:endParaRPr sz="1000">
                        <a:latin typeface="微软雅黑" panose="020B0503020204020204" charset="-122"/>
                        <a:cs typeface="微软雅黑" panose="020B0503020204020204" charset="-122"/>
                      </a:endParaRPr>
                    </a:p>
                  </a:txBody>
                  <a:tcPr marL="0" marR="0" marT="135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r>
              <a:tr h="442722">
                <a:tc>
                  <a:txBody>
                    <a:bodyPr/>
                    <a:lstStyle/>
                    <a:p>
                      <a:pPr marL="44450">
                        <a:lnSpc>
                          <a:spcPct val="100000"/>
                        </a:lnSpc>
                        <a:spcBef>
                          <a:spcPts val="1065"/>
                        </a:spcBef>
                      </a:pPr>
                      <a:r>
                        <a:rPr sz="1000" spc="-10" dirty="0">
                          <a:latin typeface="微软雅黑" panose="020B0503020204020204" charset="-122"/>
                          <a:cs typeface="微软雅黑" panose="020B0503020204020204" charset="-122"/>
                        </a:rPr>
                        <a:t>Flash</a:t>
                      </a:r>
                      <a:endParaRPr sz="1000">
                        <a:latin typeface="微软雅黑" panose="020B0503020204020204" charset="-122"/>
                        <a:cs typeface="微软雅黑" panose="020B0503020204020204" charset="-122"/>
                      </a:endParaRPr>
                    </a:p>
                  </a:txBody>
                  <a:tcPr marL="0" marR="0" marT="135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1065"/>
                        </a:spcBef>
                      </a:pPr>
                      <a:r>
                        <a:rPr sz="1000" spc="-5" dirty="0">
                          <a:latin typeface="微软雅黑" panose="020B0503020204020204" charset="-122"/>
                          <a:cs typeface="微软雅黑" panose="020B0503020204020204" charset="-122"/>
                        </a:rPr>
                        <a:t>8MB</a:t>
                      </a:r>
                      <a:endParaRPr sz="1000">
                        <a:latin typeface="微软雅黑" panose="020B0503020204020204" charset="-122"/>
                        <a:cs typeface="微软雅黑" panose="020B0503020204020204" charset="-122"/>
                      </a:endParaRPr>
                    </a:p>
                  </a:txBody>
                  <a:tcPr marL="0" marR="0" marT="135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55158" y="330835"/>
            <a:ext cx="1716405" cy="245745"/>
          </a:xfrm>
          <a:prstGeom prst="rect">
            <a:avLst/>
          </a:prstGeom>
        </p:spPr>
        <p:txBody>
          <a:bodyPr vert="horz" wrap="square" lIns="0" tIns="0" rIns="0" bIns="0" rtlCol="0">
            <a:spAutoFit/>
          </a:bodyPr>
          <a:lstStyle/>
          <a:p>
            <a:pPr marL="12700">
              <a:lnSpc>
                <a:spcPct val="100000"/>
              </a:lnSpc>
            </a:pPr>
            <a:r>
              <a:rPr sz="1600" spc="-60" dirty="0">
                <a:solidFill>
                  <a:srgbClr val="0455A4"/>
                </a:solidFill>
                <a:latin typeface="Calibri" panose="020F0502020204030204"/>
                <a:cs typeface="Calibri" panose="020F0502020204030204"/>
                <a:hlinkClick r:id="rId1"/>
              </a:rPr>
              <a:t>www.sailskywifi.com</a:t>
            </a:r>
            <a:endParaRPr sz="1600" spc="-60" dirty="0">
              <a:solidFill>
                <a:srgbClr val="0455A4"/>
              </a:solidFill>
              <a:latin typeface="Calibri" panose="020F0502020204030204"/>
              <a:cs typeface="Calibri" panose="020F0502020204030204"/>
            </a:endParaRPr>
          </a:p>
        </p:txBody>
      </p:sp>
      <p:sp>
        <p:nvSpPr>
          <p:cNvPr id="3" name="object 3"/>
          <p:cNvSpPr/>
          <p:nvPr/>
        </p:nvSpPr>
        <p:spPr>
          <a:xfrm>
            <a:off x="358140" y="258445"/>
            <a:ext cx="1171575" cy="376554"/>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455294" y="9756140"/>
            <a:ext cx="513715" cy="280035"/>
          </a:xfrm>
          <a:custGeom>
            <a:avLst/>
            <a:gdLst/>
            <a:ahLst/>
            <a:cxnLst/>
            <a:rect l="l" t="t" r="r" b="b"/>
            <a:pathLst>
              <a:path w="513715" h="280034">
                <a:moveTo>
                  <a:pt x="0" y="280034"/>
                </a:moveTo>
                <a:lnTo>
                  <a:pt x="513715" y="280034"/>
                </a:lnTo>
                <a:lnTo>
                  <a:pt x="513715" y="0"/>
                </a:lnTo>
                <a:lnTo>
                  <a:pt x="0" y="0"/>
                </a:lnTo>
                <a:lnTo>
                  <a:pt x="0" y="280034"/>
                </a:lnTo>
                <a:close/>
              </a:path>
            </a:pathLst>
          </a:custGeom>
          <a:solidFill>
            <a:srgbClr val="7E8FA9"/>
          </a:solidFill>
        </p:spPr>
        <p:txBody>
          <a:bodyPr wrap="square" lIns="0" tIns="0" rIns="0" bIns="0" rtlCol="0"/>
          <a:lstStyle/>
          <a:p/>
        </p:txBody>
      </p:sp>
      <p:sp>
        <p:nvSpPr>
          <p:cNvPr id="5" name="object 5"/>
          <p:cNvSpPr/>
          <p:nvPr/>
        </p:nvSpPr>
        <p:spPr>
          <a:xfrm>
            <a:off x="455294" y="9756140"/>
            <a:ext cx="513715" cy="280035"/>
          </a:xfrm>
          <a:custGeom>
            <a:avLst/>
            <a:gdLst/>
            <a:ahLst/>
            <a:cxnLst/>
            <a:rect l="l" t="t" r="r" b="b"/>
            <a:pathLst>
              <a:path w="513715" h="280034">
                <a:moveTo>
                  <a:pt x="0" y="280034"/>
                </a:moveTo>
                <a:lnTo>
                  <a:pt x="513715" y="280034"/>
                </a:lnTo>
                <a:lnTo>
                  <a:pt x="513715" y="0"/>
                </a:lnTo>
                <a:lnTo>
                  <a:pt x="0" y="0"/>
                </a:lnTo>
                <a:lnTo>
                  <a:pt x="0" y="280034"/>
                </a:lnTo>
                <a:close/>
              </a:path>
            </a:pathLst>
          </a:custGeom>
          <a:ln w="12699">
            <a:solidFill>
              <a:srgbClr val="5D687A"/>
            </a:solidFill>
          </a:ln>
        </p:spPr>
        <p:txBody>
          <a:bodyPr wrap="square" lIns="0" tIns="0" rIns="0" bIns="0" rtlCol="0"/>
          <a:lstStyle/>
          <a:p/>
        </p:txBody>
      </p:sp>
      <p:sp>
        <p:nvSpPr>
          <p:cNvPr id="6" name="object 6"/>
          <p:cNvSpPr/>
          <p:nvPr/>
        </p:nvSpPr>
        <p:spPr>
          <a:xfrm>
            <a:off x="456565" y="9754108"/>
            <a:ext cx="6442075" cy="0"/>
          </a:xfrm>
          <a:custGeom>
            <a:avLst/>
            <a:gdLst/>
            <a:ahLst/>
            <a:cxnLst/>
            <a:rect l="l" t="t" r="r" b="b"/>
            <a:pathLst>
              <a:path w="6442075">
                <a:moveTo>
                  <a:pt x="0" y="0"/>
                </a:moveTo>
                <a:lnTo>
                  <a:pt x="6442075" y="0"/>
                </a:lnTo>
              </a:path>
            </a:pathLst>
          </a:custGeom>
          <a:ln w="6096">
            <a:solidFill>
              <a:srgbClr val="000000"/>
            </a:solidFill>
          </a:ln>
        </p:spPr>
        <p:txBody>
          <a:bodyPr wrap="square" lIns="0" tIns="0" rIns="0" bIns="0" rtlCol="0"/>
          <a:lstStyle/>
          <a:p/>
        </p:txBody>
      </p:sp>
      <p:sp>
        <p:nvSpPr>
          <p:cNvPr id="7" name="object 7"/>
          <p:cNvSpPr/>
          <p:nvPr/>
        </p:nvSpPr>
        <p:spPr>
          <a:xfrm>
            <a:off x="608076" y="9750552"/>
            <a:ext cx="216408" cy="260604"/>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665987" y="9750552"/>
            <a:ext cx="184403" cy="260604"/>
          </a:xfrm>
          <a:prstGeom prst="rect">
            <a:avLst/>
          </a:prstGeom>
          <a:blipFill>
            <a:blip r:embed="rId4" cstate="print"/>
            <a:stretch>
              <a:fillRect/>
            </a:stretch>
          </a:blipFill>
        </p:spPr>
        <p:txBody>
          <a:bodyPr wrap="square" lIns="0" tIns="0" rIns="0" bIns="0" rtlCol="0"/>
          <a:lstStyle/>
          <a:p/>
        </p:txBody>
      </p:sp>
      <p:graphicFrame>
        <p:nvGraphicFramePr>
          <p:cNvPr id="9" name="object 9"/>
          <p:cNvGraphicFramePr>
            <a:graphicFrameLocks noGrp="1"/>
          </p:cNvGraphicFramePr>
          <p:nvPr/>
        </p:nvGraphicFramePr>
        <p:xfrm>
          <a:off x="528319" y="1025525"/>
          <a:ext cx="6487159" cy="4369434"/>
        </p:xfrm>
        <a:graphic>
          <a:graphicData uri="http://schemas.openxmlformats.org/drawingml/2006/table">
            <a:tbl>
              <a:tblPr firstRow="1" bandRow="1">
                <a:tableStyleId>{2D5ABB26-0587-4C30-8999-92F81FD0307C}</a:tableStyleId>
              </a:tblPr>
              <a:tblGrid>
                <a:gridCol w="3243580"/>
                <a:gridCol w="3243579"/>
              </a:tblGrid>
              <a:tr h="442595">
                <a:tc gridSpan="2">
                  <a:txBody>
                    <a:bodyPr/>
                    <a:lstStyle/>
                    <a:p>
                      <a:pPr marL="39370">
                        <a:lnSpc>
                          <a:spcPct val="100000"/>
                        </a:lnSpc>
                        <a:spcBef>
                          <a:spcPts val="810"/>
                        </a:spcBef>
                      </a:pPr>
                      <a:r>
                        <a:rPr sz="1400" b="1" dirty="0">
                          <a:solidFill>
                            <a:srgbClr val="FFFFFF"/>
                          </a:solidFill>
                          <a:latin typeface="Arial" panose="020B0604020202020204"/>
                          <a:cs typeface="Arial" panose="020B0604020202020204"/>
                        </a:rPr>
                        <a:t>Hardware</a:t>
                      </a:r>
                      <a:endParaRPr sz="1400">
                        <a:latin typeface="Arial" panose="020B0604020202020204"/>
                        <a:cs typeface="Arial" panose="020B0604020202020204"/>
                      </a:endParaRPr>
                    </a:p>
                  </a:txBody>
                  <a:tcPr marL="0" marR="0" marT="1028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619DD1"/>
                    </a:solidFill>
                  </a:tcPr>
                </a:tc>
                <a:tc hMerge="1">
                  <a:tcPr marL="0" marR="0" marT="0" marB="0"/>
                </a:tc>
              </a:tr>
              <a:tr h="442849">
                <a:tc>
                  <a:txBody>
                    <a:bodyPr/>
                    <a:lstStyle/>
                    <a:p>
                      <a:pPr marL="44450">
                        <a:lnSpc>
                          <a:spcPct val="100000"/>
                        </a:lnSpc>
                        <a:spcBef>
                          <a:spcPts val="955"/>
                        </a:spcBef>
                      </a:pPr>
                      <a:r>
                        <a:rPr sz="1000" spc="-5" dirty="0">
                          <a:latin typeface="微软雅黑" panose="020B0503020204020204" charset="-122"/>
                          <a:cs typeface="微软雅黑" panose="020B0503020204020204" charset="-122"/>
                        </a:rPr>
                        <a:t>Interface</a:t>
                      </a:r>
                      <a:endParaRPr sz="1000">
                        <a:latin typeface="微软雅黑" panose="020B0503020204020204" charset="-122"/>
                        <a:cs typeface="微软雅黑" panose="020B0503020204020204" charset="-122"/>
                      </a:endParaRPr>
                    </a:p>
                  </a:txBody>
                  <a:tcPr marL="0" marR="0" marT="1212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955"/>
                        </a:spcBef>
                      </a:pPr>
                      <a:r>
                        <a:rPr sz="1000" spc="-5" dirty="0">
                          <a:latin typeface="微软雅黑" panose="020B0503020204020204" charset="-122"/>
                          <a:cs typeface="微软雅黑" panose="020B0503020204020204" charset="-122"/>
                        </a:rPr>
                        <a:t>1*LAN+1*WAN 10/100Mbps</a:t>
                      </a:r>
                      <a:r>
                        <a:rPr sz="1000" spc="-4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RJ45</a:t>
                      </a:r>
                      <a:endParaRPr sz="1000">
                        <a:latin typeface="微软雅黑" panose="020B0503020204020204" charset="-122"/>
                        <a:cs typeface="微软雅黑" panose="020B0503020204020204" charset="-122"/>
                      </a:endParaRPr>
                    </a:p>
                  </a:txBody>
                  <a:tcPr marL="0" marR="0" marT="1212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1DEED"/>
                    </a:solidFill>
                  </a:tcPr>
                </a:tc>
              </a:tr>
              <a:tr h="442722">
                <a:tc>
                  <a:txBody>
                    <a:bodyPr/>
                    <a:lstStyle/>
                    <a:p>
                      <a:pPr marL="44450">
                        <a:lnSpc>
                          <a:spcPct val="100000"/>
                        </a:lnSpc>
                        <a:spcBef>
                          <a:spcPts val="1055"/>
                        </a:spcBef>
                      </a:pPr>
                      <a:r>
                        <a:rPr sz="1000" spc="-10" dirty="0">
                          <a:latin typeface="微软雅黑" panose="020B0503020204020204" charset="-122"/>
                          <a:cs typeface="微软雅黑" panose="020B0503020204020204" charset="-122"/>
                        </a:rPr>
                        <a:t>Button</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marR="197485">
                        <a:lnSpc>
                          <a:spcPct val="100000"/>
                        </a:lnSpc>
                        <a:spcBef>
                          <a:spcPts val="455"/>
                        </a:spcBef>
                      </a:pPr>
                      <a:r>
                        <a:rPr sz="1000" spc="-5" dirty="0">
                          <a:latin typeface="微软雅黑" panose="020B0503020204020204" charset="-122"/>
                          <a:cs typeface="微软雅黑" panose="020B0503020204020204" charset="-122"/>
                        </a:rPr>
                        <a:t>1*Reset </a:t>
                      </a:r>
                      <a:r>
                        <a:rPr sz="1000" spc="-10" dirty="0">
                          <a:latin typeface="微软雅黑" panose="020B0503020204020204" charset="-122"/>
                          <a:cs typeface="微软雅黑" panose="020B0503020204020204" charset="-122"/>
                        </a:rPr>
                        <a:t>Button， </a:t>
                      </a:r>
                      <a:r>
                        <a:rPr sz="1000" spc="-5" dirty="0">
                          <a:latin typeface="微软雅黑" panose="020B0503020204020204" charset="-122"/>
                          <a:cs typeface="微软雅黑" panose="020B0503020204020204" charset="-122"/>
                        </a:rPr>
                        <a:t>Long press to </a:t>
                      </a:r>
                      <a:r>
                        <a:rPr sz="1000" spc="-10" dirty="0">
                          <a:latin typeface="微软雅黑" panose="020B0503020204020204" charset="-122"/>
                          <a:cs typeface="微软雅黑" panose="020B0503020204020204" charset="-122"/>
                        </a:rPr>
                        <a:t>reset, </a:t>
                      </a:r>
                      <a:r>
                        <a:rPr sz="1000" spc="-5" dirty="0">
                          <a:latin typeface="微软雅黑" panose="020B0503020204020204" charset="-122"/>
                          <a:cs typeface="微软雅黑" panose="020B0503020204020204" charset="-122"/>
                        </a:rPr>
                        <a:t>short press  to adjust digital display</a:t>
                      </a:r>
                      <a:r>
                        <a:rPr sz="1000" spc="-3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number</a:t>
                      </a:r>
                      <a:endParaRPr sz="1000">
                        <a:latin typeface="微软雅黑" panose="020B0503020204020204" charset="-122"/>
                        <a:cs typeface="微软雅黑" panose="020B0503020204020204" charset="-122"/>
                      </a:endParaRPr>
                    </a:p>
                  </a:txBody>
                  <a:tcPr marL="0" marR="0" marT="577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r h="442849">
                <a:tc>
                  <a:txBody>
                    <a:bodyPr/>
                    <a:lstStyle/>
                    <a:p>
                      <a:pPr marL="44450">
                        <a:lnSpc>
                          <a:spcPct val="100000"/>
                        </a:lnSpc>
                        <a:spcBef>
                          <a:spcPts val="1055"/>
                        </a:spcBef>
                      </a:pPr>
                      <a:r>
                        <a:rPr sz="1000" spc="-5" dirty="0">
                          <a:latin typeface="微软雅黑" panose="020B0503020204020204" charset="-122"/>
                          <a:cs typeface="微软雅黑" panose="020B0503020204020204" charset="-122"/>
                        </a:rPr>
                        <a:t>Power</a:t>
                      </a:r>
                      <a:r>
                        <a:rPr sz="1000" spc="-40" dirty="0">
                          <a:latin typeface="微软雅黑" panose="020B0503020204020204" charset="-122"/>
                          <a:cs typeface="微软雅黑" panose="020B0503020204020204" charset="-122"/>
                        </a:rPr>
                        <a:t> </a:t>
                      </a:r>
                      <a:r>
                        <a:rPr sz="1000" spc="-10" dirty="0">
                          <a:latin typeface="微软雅黑" panose="020B0503020204020204" charset="-122"/>
                          <a:cs typeface="微软雅黑" panose="020B0503020204020204" charset="-122"/>
                        </a:rPr>
                        <a:t>Consumption</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1055"/>
                        </a:spcBef>
                      </a:pPr>
                      <a:r>
                        <a:rPr sz="1000" dirty="0">
                          <a:latin typeface="微软雅黑" panose="020B0503020204020204" charset="-122"/>
                          <a:cs typeface="微软雅黑" panose="020B0503020204020204" charset="-122"/>
                        </a:rPr>
                        <a:t>&lt;12W</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r>
              <a:tr h="711200">
                <a:tc>
                  <a:txBody>
                    <a:bodyPr/>
                    <a:lstStyle/>
                    <a:p>
                      <a:pPr>
                        <a:lnSpc>
                          <a:spcPct val="100000"/>
                        </a:lnSpc>
                        <a:spcBef>
                          <a:spcPts val="40"/>
                        </a:spcBef>
                      </a:pPr>
                      <a:endParaRPr sz="1800">
                        <a:latin typeface="Times New Roman" panose="02020603050405020304"/>
                        <a:cs typeface="Times New Roman" panose="02020603050405020304"/>
                      </a:endParaRPr>
                    </a:p>
                    <a:p>
                      <a:pPr marL="44450">
                        <a:lnSpc>
                          <a:spcPct val="100000"/>
                        </a:lnSpc>
                        <a:spcBef>
                          <a:spcPts val="5"/>
                        </a:spcBef>
                      </a:pPr>
                      <a:r>
                        <a:rPr sz="1000" spc="-5" dirty="0">
                          <a:latin typeface="微软雅黑" panose="020B0503020204020204" charset="-122"/>
                          <a:cs typeface="微软雅黑" panose="020B0503020204020204" charset="-122"/>
                        </a:rPr>
                        <a:t>Power</a:t>
                      </a:r>
                      <a:r>
                        <a:rPr sz="1000" spc="-70" dirty="0">
                          <a:latin typeface="微软雅黑" panose="020B0503020204020204" charset="-122"/>
                          <a:cs typeface="微软雅黑" panose="020B0503020204020204" charset="-122"/>
                        </a:rPr>
                        <a:t> </a:t>
                      </a:r>
                      <a:r>
                        <a:rPr sz="1000" spc="-10" dirty="0">
                          <a:latin typeface="微软雅黑" panose="020B0503020204020204" charset="-122"/>
                          <a:cs typeface="微软雅黑" panose="020B0503020204020204" charset="-122"/>
                        </a:rPr>
                        <a:t>Supply</a:t>
                      </a:r>
                      <a:endParaRPr sz="1000">
                        <a:latin typeface="微软雅黑" panose="020B0503020204020204" charset="-122"/>
                        <a:cs typeface="微软雅黑" panose="020B0503020204020204" charset="-122"/>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0"/>
                        </a:spcBef>
                      </a:pPr>
                      <a:endParaRPr sz="1800">
                        <a:latin typeface="Times New Roman" panose="02020603050405020304"/>
                        <a:cs typeface="Times New Roman" panose="02020603050405020304"/>
                      </a:endParaRPr>
                    </a:p>
                    <a:p>
                      <a:pPr marL="45085">
                        <a:lnSpc>
                          <a:spcPct val="100000"/>
                        </a:lnSpc>
                        <a:spcBef>
                          <a:spcPts val="5"/>
                        </a:spcBef>
                      </a:pPr>
                      <a:r>
                        <a:rPr sz="1000" spc="-5" dirty="0">
                          <a:latin typeface="微软雅黑" panose="020B0503020204020204" charset="-122"/>
                          <a:cs typeface="微软雅黑" panose="020B0503020204020204" charset="-122"/>
                        </a:rPr>
                        <a:t>POE：24V 0.5A，DC：12V</a:t>
                      </a:r>
                      <a:r>
                        <a:rPr sz="1000" spc="-1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1A</a:t>
                      </a:r>
                      <a:endParaRPr sz="1000">
                        <a:latin typeface="微软雅黑" panose="020B0503020204020204" charset="-122"/>
                        <a:cs typeface="微软雅黑" panose="020B0503020204020204" charset="-122"/>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r h="558800">
                <a:tc>
                  <a:txBody>
                    <a:bodyPr/>
                    <a:lstStyle/>
                    <a:p>
                      <a:pPr>
                        <a:lnSpc>
                          <a:spcPct val="100000"/>
                        </a:lnSpc>
                        <a:spcBef>
                          <a:spcPts val="20"/>
                        </a:spcBef>
                      </a:pPr>
                      <a:endParaRPr sz="1300">
                        <a:latin typeface="Times New Roman" panose="02020603050405020304"/>
                        <a:cs typeface="Times New Roman" panose="02020603050405020304"/>
                      </a:endParaRPr>
                    </a:p>
                    <a:p>
                      <a:pPr marL="44450">
                        <a:lnSpc>
                          <a:spcPct val="100000"/>
                        </a:lnSpc>
                      </a:pPr>
                      <a:r>
                        <a:rPr sz="1000" spc="-5" dirty="0">
                          <a:latin typeface="微软雅黑" panose="020B0503020204020204" charset="-122"/>
                          <a:cs typeface="微软雅黑" panose="020B0503020204020204" charset="-122"/>
                        </a:rPr>
                        <a:t>working</a:t>
                      </a:r>
                      <a:r>
                        <a:rPr sz="1000" spc="-8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environment</a:t>
                      </a:r>
                      <a:endParaRPr sz="1000">
                        <a:latin typeface="微软雅黑" panose="020B0503020204020204" charset="-122"/>
                        <a:cs typeface="微软雅黑" panose="020B0503020204020204" charset="-122"/>
                      </a:endParaRPr>
                    </a:p>
                  </a:txBody>
                  <a:tcPr marL="0" marR="0" marT="25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315"/>
                        </a:spcBef>
                      </a:pPr>
                      <a:r>
                        <a:rPr sz="1000" spc="-5" dirty="0">
                          <a:latin typeface="微软雅黑" panose="020B0503020204020204" charset="-122"/>
                          <a:cs typeface="微软雅黑" panose="020B0503020204020204" charset="-122"/>
                        </a:rPr>
                        <a:t>Temperature：-40℃～+55℃（operating），-20℃</a:t>
                      </a:r>
                      <a:endParaRPr sz="1000">
                        <a:latin typeface="微软雅黑" panose="020B0503020204020204" charset="-122"/>
                        <a:cs typeface="微软雅黑" panose="020B0503020204020204" charset="-122"/>
                      </a:endParaRPr>
                    </a:p>
                    <a:p>
                      <a:pPr marL="45085">
                        <a:lnSpc>
                          <a:spcPct val="100000"/>
                        </a:lnSpc>
                      </a:pPr>
                      <a:r>
                        <a:rPr sz="1000" spc="-5" dirty="0">
                          <a:latin typeface="微软雅黑" panose="020B0503020204020204" charset="-122"/>
                          <a:cs typeface="微软雅黑" panose="020B0503020204020204" charset="-122"/>
                        </a:rPr>
                        <a:t>～+70℃（storage）Humidity（no-condensing）：5</a:t>
                      </a:r>
                      <a:endParaRPr sz="1000">
                        <a:latin typeface="微软雅黑" panose="020B0503020204020204" charset="-122"/>
                        <a:cs typeface="微软雅黑" panose="020B0503020204020204" charset="-122"/>
                      </a:endParaRPr>
                    </a:p>
                    <a:p>
                      <a:pPr marL="45085">
                        <a:lnSpc>
                          <a:spcPct val="100000"/>
                        </a:lnSpc>
                      </a:pPr>
                      <a:r>
                        <a:rPr sz="1000" spc="-5" dirty="0">
                          <a:latin typeface="微软雅黑" panose="020B0503020204020204" charset="-122"/>
                          <a:cs typeface="微软雅黑" panose="020B0503020204020204" charset="-122"/>
                        </a:rPr>
                        <a:t>％～90％（operating），5％～95％（storage）</a:t>
                      </a:r>
                      <a:endParaRPr sz="1000">
                        <a:latin typeface="微软雅黑" panose="020B0503020204020204" charset="-122"/>
                        <a:cs typeface="微软雅黑" panose="020B0503020204020204" charset="-122"/>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r>
              <a:tr h="442722">
                <a:tc>
                  <a:txBody>
                    <a:bodyPr/>
                    <a:lstStyle/>
                    <a:p>
                      <a:pPr marL="44450">
                        <a:lnSpc>
                          <a:spcPct val="100000"/>
                        </a:lnSpc>
                        <a:spcBef>
                          <a:spcPts val="1055"/>
                        </a:spcBef>
                      </a:pPr>
                      <a:r>
                        <a:rPr sz="1000" spc="-10" dirty="0">
                          <a:latin typeface="微软雅黑" panose="020B0503020204020204" charset="-122"/>
                          <a:cs typeface="微软雅黑" panose="020B0503020204020204" charset="-122"/>
                        </a:rPr>
                        <a:t>Size</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1055"/>
                        </a:spcBef>
                      </a:pPr>
                      <a:r>
                        <a:rPr sz="1000" spc="-5" dirty="0">
                          <a:latin typeface="微软雅黑" panose="020B0503020204020204" charset="-122"/>
                          <a:cs typeface="微软雅黑" panose="020B0503020204020204" charset="-122"/>
                        </a:rPr>
                        <a:t>172*90*57(mm)</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r h="442849">
                <a:tc>
                  <a:txBody>
                    <a:bodyPr/>
                    <a:lstStyle/>
                    <a:p>
                      <a:pPr marL="44450">
                        <a:lnSpc>
                          <a:spcPct val="100000"/>
                        </a:lnSpc>
                        <a:spcBef>
                          <a:spcPts val="1060"/>
                        </a:spcBef>
                      </a:pPr>
                      <a:r>
                        <a:rPr sz="1000" spc="-10" dirty="0">
                          <a:latin typeface="微软雅黑" panose="020B0503020204020204" charset="-122"/>
                          <a:cs typeface="微软雅黑" panose="020B0503020204020204" charset="-122"/>
                        </a:rPr>
                        <a:t>Weight</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1060"/>
                        </a:spcBef>
                      </a:pPr>
                      <a:r>
                        <a:rPr sz="1000" spc="-5" dirty="0">
                          <a:latin typeface="微软雅黑" panose="020B0503020204020204" charset="-122"/>
                          <a:cs typeface="微软雅黑" panose="020B0503020204020204" charset="-122"/>
                        </a:rPr>
                        <a:t>0.5KG</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r>
              <a:tr h="442848">
                <a:tc>
                  <a:txBody>
                    <a:bodyPr/>
                    <a:lstStyle/>
                    <a:p>
                      <a:pPr marL="44450">
                        <a:lnSpc>
                          <a:spcPct val="100000"/>
                        </a:lnSpc>
                        <a:spcBef>
                          <a:spcPts val="1060"/>
                        </a:spcBef>
                      </a:pPr>
                      <a:r>
                        <a:rPr sz="1000" spc="-5" dirty="0">
                          <a:latin typeface="微软雅黑" panose="020B0503020204020204" charset="-122"/>
                          <a:cs typeface="微软雅黑" panose="020B0503020204020204" charset="-122"/>
                        </a:rPr>
                        <a:t>Toggle</a:t>
                      </a:r>
                      <a:r>
                        <a:rPr sz="1000" spc="-9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switch</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1060"/>
                        </a:spcBef>
                      </a:pPr>
                      <a:r>
                        <a:rPr sz="1000" spc="-5" dirty="0">
                          <a:latin typeface="微软雅黑" panose="020B0503020204020204" charset="-122"/>
                          <a:cs typeface="微软雅黑" panose="020B0503020204020204" charset="-122"/>
                        </a:rPr>
                        <a:t>Define product </a:t>
                      </a:r>
                      <a:r>
                        <a:rPr sz="1000" spc="-10" dirty="0">
                          <a:latin typeface="微软雅黑" panose="020B0503020204020204" charset="-122"/>
                          <a:cs typeface="微软雅黑" panose="020B0503020204020204" charset="-122"/>
                        </a:rPr>
                        <a:t>AP Mode </a:t>
                      </a:r>
                      <a:r>
                        <a:rPr sz="1000" spc="-5" dirty="0">
                          <a:latin typeface="微软雅黑" panose="020B0503020204020204" charset="-122"/>
                          <a:cs typeface="微软雅黑" panose="020B0503020204020204" charset="-122"/>
                        </a:rPr>
                        <a:t>and Repeater</a:t>
                      </a:r>
                      <a:r>
                        <a:rPr sz="1000" spc="5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Mode</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bl>
          </a:graphicData>
        </a:graphic>
      </p:graphicFrame>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25400">
              <a:lnSpc>
                <a:spcPts val="955"/>
              </a:lnSpc>
            </a:pPr>
            <a:fld id="{81D60167-4931-47E6-BA6A-407CBD079E47}" type="slidenum">
              <a:rPr dirty="0"/>
            </a:fld>
            <a:endParaRPr dirty="0"/>
          </a:p>
        </p:txBody>
      </p:sp>
      <p:sp>
        <p:nvSpPr>
          <p:cNvPr id="12" name="object 12"/>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5" dirty="0"/>
              <a:t>SHENZHEN SHUOTIAN INFORMATION &amp; TECHNOLOGY CO.,</a:t>
            </a:r>
            <a:r>
              <a:rPr spc="35" dirty="0"/>
              <a:t> </a:t>
            </a:r>
            <a:r>
              <a:rPr dirty="0"/>
              <a:t>LTD</a:t>
            </a:r>
            <a:endParaRPr dirty="0"/>
          </a:p>
        </p:txBody>
      </p:sp>
      <p:graphicFrame>
        <p:nvGraphicFramePr>
          <p:cNvPr id="10" name="object 10"/>
          <p:cNvGraphicFramePr>
            <a:graphicFrameLocks noGrp="1"/>
          </p:cNvGraphicFramePr>
          <p:nvPr/>
        </p:nvGraphicFramePr>
        <p:xfrm>
          <a:off x="527684" y="5547360"/>
          <a:ext cx="6487159" cy="4078997"/>
        </p:xfrm>
        <a:graphic>
          <a:graphicData uri="http://schemas.openxmlformats.org/drawingml/2006/table">
            <a:tbl>
              <a:tblPr firstRow="1" bandRow="1">
                <a:tableStyleId>{2D5ABB26-0587-4C30-8999-92F81FD0307C}</a:tableStyleId>
              </a:tblPr>
              <a:tblGrid>
                <a:gridCol w="3243579"/>
                <a:gridCol w="3243580"/>
              </a:tblGrid>
              <a:tr h="442595">
                <a:tc gridSpan="2">
                  <a:txBody>
                    <a:bodyPr/>
                    <a:lstStyle/>
                    <a:p>
                      <a:pPr marL="39370">
                        <a:lnSpc>
                          <a:spcPct val="100000"/>
                        </a:lnSpc>
                        <a:spcBef>
                          <a:spcPts val="815"/>
                        </a:spcBef>
                      </a:pPr>
                      <a:r>
                        <a:rPr sz="1400" b="1" spc="-5" dirty="0">
                          <a:solidFill>
                            <a:srgbClr val="FFFFFF"/>
                          </a:solidFill>
                          <a:latin typeface="Arial" panose="020B0604020202020204"/>
                          <a:cs typeface="Arial" panose="020B0604020202020204"/>
                        </a:rPr>
                        <a:t>Radio frequency</a:t>
                      </a:r>
                      <a:r>
                        <a:rPr sz="1400" b="1" spc="-80" dirty="0">
                          <a:solidFill>
                            <a:srgbClr val="FFFFFF"/>
                          </a:solidFill>
                          <a:latin typeface="Arial" panose="020B0604020202020204"/>
                          <a:cs typeface="Arial" panose="020B0604020202020204"/>
                        </a:rPr>
                        <a:t> </a:t>
                      </a:r>
                      <a:r>
                        <a:rPr sz="1400" b="1" spc="-5" dirty="0">
                          <a:solidFill>
                            <a:srgbClr val="FFFFFF"/>
                          </a:solidFill>
                          <a:latin typeface="Arial" panose="020B0604020202020204"/>
                          <a:cs typeface="Arial" panose="020B0604020202020204"/>
                        </a:rPr>
                        <a:t>Feature</a:t>
                      </a:r>
                      <a:endParaRPr sz="1400">
                        <a:latin typeface="Arial" panose="020B0604020202020204"/>
                        <a:cs typeface="Arial" panose="020B0604020202020204"/>
                      </a:endParaRPr>
                    </a:p>
                  </a:txBody>
                  <a:tcPr marL="0" marR="0" marT="1035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619DD1"/>
                    </a:solidFill>
                  </a:tcPr>
                </a:tc>
                <a:tc hMerge="1">
                  <a:tcPr marL="0" marR="0" marT="0" marB="0"/>
                </a:tc>
              </a:tr>
              <a:tr h="442849">
                <a:tc>
                  <a:txBody>
                    <a:bodyPr/>
                    <a:lstStyle/>
                    <a:p>
                      <a:pPr marL="44450">
                        <a:lnSpc>
                          <a:spcPct val="100000"/>
                        </a:lnSpc>
                        <a:spcBef>
                          <a:spcPts val="960"/>
                        </a:spcBef>
                      </a:pPr>
                      <a:r>
                        <a:rPr sz="1000" spc="-10" dirty="0">
                          <a:latin typeface="微软雅黑" panose="020B0503020204020204" charset="-122"/>
                          <a:cs typeface="微软雅黑" panose="020B0503020204020204" charset="-122"/>
                        </a:rPr>
                        <a:t>Frequency</a:t>
                      </a:r>
                      <a:r>
                        <a:rPr sz="1000" spc="-6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Range</a:t>
                      </a:r>
                      <a:endParaRPr sz="1000">
                        <a:latin typeface="微软雅黑" panose="020B0503020204020204" charset="-122"/>
                        <a:cs typeface="微软雅黑" panose="020B0503020204020204" charset="-122"/>
                      </a:endParaRPr>
                    </a:p>
                  </a:txBody>
                  <a:tcPr marL="0" marR="0" marT="1219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960"/>
                        </a:spcBef>
                      </a:pPr>
                      <a:r>
                        <a:rPr sz="1000" spc="-10" dirty="0">
                          <a:latin typeface="微软雅黑" panose="020B0503020204020204" charset="-122"/>
                          <a:cs typeface="微软雅黑" panose="020B0503020204020204" charset="-122"/>
                        </a:rPr>
                        <a:t>ISM </a:t>
                      </a:r>
                      <a:r>
                        <a:rPr sz="1000" spc="-5" dirty="0">
                          <a:latin typeface="微软雅黑" panose="020B0503020204020204" charset="-122"/>
                          <a:cs typeface="微软雅黑" panose="020B0503020204020204" charset="-122"/>
                        </a:rPr>
                        <a:t>band: 2.400 ~ 2.4835</a:t>
                      </a:r>
                      <a:r>
                        <a:rPr sz="1000" spc="1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GHz</a:t>
                      </a:r>
                      <a:endParaRPr sz="1000">
                        <a:latin typeface="微软雅黑" panose="020B0503020204020204" charset="-122"/>
                        <a:cs typeface="微软雅黑" panose="020B0503020204020204" charset="-122"/>
                      </a:endParaRPr>
                    </a:p>
                  </a:txBody>
                  <a:tcPr marL="0" marR="0" marT="1219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1DEED"/>
                    </a:solidFill>
                  </a:tcPr>
                </a:tc>
              </a:tr>
              <a:tr h="442722">
                <a:tc>
                  <a:txBody>
                    <a:bodyPr/>
                    <a:lstStyle/>
                    <a:p>
                      <a:pPr marL="44450">
                        <a:lnSpc>
                          <a:spcPct val="100000"/>
                        </a:lnSpc>
                        <a:spcBef>
                          <a:spcPts val="1060"/>
                        </a:spcBef>
                      </a:pPr>
                      <a:r>
                        <a:rPr sz="1000" spc="-5" dirty="0">
                          <a:latin typeface="微软雅黑" panose="020B0503020204020204" charset="-122"/>
                          <a:cs typeface="微软雅黑" panose="020B0503020204020204" charset="-122"/>
                        </a:rPr>
                        <a:t>Channel</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1060"/>
                        </a:spcBef>
                      </a:pPr>
                      <a:r>
                        <a:rPr sz="1000" spc="-5" dirty="0">
                          <a:latin typeface="微软雅黑" panose="020B0503020204020204" charset="-122"/>
                          <a:cs typeface="微软雅黑" panose="020B0503020204020204" charset="-122"/>
                        </a:rPr>
                        <a:t>2G:1、2、3、4、5、6、7、8、9、10、11、12、13</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r h="442849">
                <a:tc>
                  <a:txBody>
                    <a:bodyPr/>
                    <a:lstStyle/>
                    <a:p>
                      <a:pPr marL="44450">
                        <a:lnSpc>
                          <a:spcPct val="100000"/>
                        </a:lnSpc>
                        <a:spcBef>
                          <a:spcPts val="1060"/>
                        </a:spcBef>
                      </a:pPr>
                      <a:r>
                        <a:rPr sz="1000" spc="-10" dirty="0">
                          <a:latin typeface="微软雅黑" panose="020B0503020204020204" charset="-122"/>
                          <a:cs typeface="微软雅黑" panose="020B0503020204020204" charset="-122"/>
                        </a:rPr>
                        <a:t>Modulation</a:t>
                      </a:r>
                      <a:r>
                        <a:rPr sz="1000" spc="-4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method</a:t>
                      </a:r>
                      <a:endParaRPr sz="1000">
                        <a:latin typeface="微软雅黑" panose="020B0503020204020204" charset="-122"/>
                        <a:cs typeface="微软雅黑" panose="020B0503020204020204" charset="-122"/>
                      </a:endParaRPr>
                    </a:p>
                  </a:txBody>
                  <a:tcPr marL="0" marR="0" marT="134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c>
                  <a:txBody>
                    <a:bodyPr/>
                    <a:lstStyle/>
                    <a:p>
                      <a:pPr marL="45085" marR="282575">
                        <a:lnSpc>
                          <a:spcPct val="100000"/>
                        </a:lnSpc>
                        <a:spcBef>
                          <a:spcPts val="460"/>
                        </a:spcBef>
                      </a:pPr>
                      <a:r>
                        <a:rPr sz="1000" spc="-10" dirty="0">
                          <a:latin typeface="微软雅黑" panose="020B0503020204020204" charset="-122"/>
                          <a:cs typeface="微软雅黑" panose="020B0503020204020204" charset="-122"/>
                        </a:rPr>
                        <a:t>OFDM </a:t>
                      </a:r>
                      <a:r>
                        <a:rPr sz="1000" spc="-5" dirty="0">
                          <a:latin typeface="微软雅黑" panose="020B0503020204020204" charset="-122"/>
                          <a:cs typeface="微软雅黑" panose="020B0503020204020204" charset="-122"/>
                        </a:rPr>
                        <a:t>= BPSK, QPSK,16-QAM,64-QAM; DSSS =  DBPSK, DQPSK,</a:t>
                      </a:r>
                      <a:r>
                        <a:rPr sz="1000" spc="-60" dirty="0">
                          <a:latin typeface="微软雅黑" panose="020B0503020204020204" charset="-122"/>
                          <a:cs typeface="微软雅黑" panose="020B0503020204020204" charset="-122"/>
                        </a:rPr>
                        <a:t> </a:t>
                      </a:r>
                      <a:r>
                        <a:rPr sz="1000" dirty="0">
                          <a:latin typeface="微软雅黑" panose="020B0503020204020204" charset="-122"/>
                          <a:cs typeface="微软雅黑" panose="020B0503020204020204" charset="-122"/>
                        </a:rPr>
                        <a:t>CCK</a:t>
                      </a:r>
                      <a:endParaRPr sz="1000">
                        <a:latin typeface="微软雅黑" panose="020B0503020204020204" charset="-122"/>
                        <a:cs typeface="微软雅黑" panose="020B0503020204020204" charset="-122"/>
                      </a:endParaRPr>
                    </a:p>
                  </a:txBody>
                  <a:tcPr marL="0" marR="0" marT="5841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r>
              <a:tr h="711199">
                <a:tc>
                  <a:txBody>
                    <a:bodyPr/>
                    <a:lstStyle/>
                    <a:p>
                      <a:pPr>
                        <a:lnSpc>
                          <a:spcPct val="100000"/>
                        </a:lnSpc>
                        <a:spcBef>
                          <a:spcPts val="50"/>
                        </a:spcBef>
                      </a:pPr>
                      <a:endParaRPr sz="1800">
                        <a:latin typeface="Times New Roman" panose="02020603050405020304"/>
                        <a:cs typeface="Times New Roman" panose="02020603050405020304"/>
                      </a:endParaRPr>
                    </a:p>
                    <a:p>
                      <a:pPr marL="44450">
                        <a:lnSpc>
                          <a:spcPct val="100000"/>
                        </a:lnSpc>
                      </a:pPr>
                      <a:r>
                        <a:rPr sz="1000" spc="-10" dirty="0">
                          <a:latin typeface="微软雅黑" panose="020B0503020204020204" charset="-122"/>
                          <a:cs typeface="微软雅黑" panose="020B0503020204020204" charset="-122"/>
                        </a:rPr>
                        <a:t>Output</a:t>
                      </a:r>
                      <a:r>
                        <a:rPr sz="1000" spc="-7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power</a:t>
                      </a:r>
                      <a:endParaRPr sz="1000">
                        <a:latin typeface="微软雅黑" panose="020B0503020204020204" charset="-122"/>
                        <a:cs typeface="微软雅黑" panose="020B0503020204020204" charset="-122"/>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315"/>
                        </a:spcBef>
                      </a:pPr>
                      <a:r>
                        <a:rPr sz="1000" spc="-5" dirty="0">
                          <a:latin typeface="微软雅黑" panose="020B0503020204020204" charset="-122"/>
                          <a:cs typeface="微软雅黑" panose="020B0503020204020204" charset="-122"/>
                        </a:rPr>
                        <a:t>2.4G:  11n</a:t>
                      </a:r>
                      <a:r>
                        <a:rPr sz="1000" spc="-1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@MCS0~2/MCS8~10:27±1dBm</a:t>
                      </a:r>
                      <a:endParaRPr sz="1000">
                        <a:latin typeface="微软雅黑" panose="020B0503020204020204" charset="-122"/>
                        <a:cs typeface="微软雅黑" panose="020B0503020204020204" charset="-122"/>
                      </a:endParaRPr>
                    </a:p>
                    <a:p>
                      <a:pPr marL="45085">
                        <a:lnSpc>
                          <a:spcPct val="100000"/>
                        </a:lnSpc>
                        <a:tabLst>
                          <a:tab pos="1912620" algn="l"/>
                        </a:tabLst>
                      </a:pPr>
                      <a:r>
                        <a:rPr sz="1000" spc="-5" dirty="0">
                          <a:latin typeface="微软雅黑" panose="020B0503020204020204" charset="-122"/>
                          <a:cs typeface="微软雅黑" panose="020B0503020204020204" charset="-122"/>
                        </a:rPr>
                        <a:t>@MCS7/MCS15:23±1dBm	11g</a:t>
                      </a:r>
                      <a:endParaRPr sz="1000">
                        <a:latin typeface="微软雅黑" panose="020B0503020204020204" charset="-122"/>
                        <a:cs typeface="微软雅黑" panose="020B0503020204020204" charset="-122"/>
                      </a:endParaRPr>
                    </a:p>
                    <a:p>
                      <a:pPr marL="45085" marR="448945">
                        <a:lnSpc>
                          <a:spcPct val="100000"/>
                        </a:lnSpc>
                        <a:tabLst>
                          <a:tab pos="1738630" algn="l"/>
                        </a:tabLst>
                      </a:pPr>
                      <a:r>
                        <a:rPr sz="1000" dirty="0">
                          <a:latin typeface="微软雅黑" panose="020B0503020204020204" charset="-122"/>
                          <a:cs typeface="微软雅黑" panose="020B0503020204020204" charset="-122"/>
                        </a:rPr>
                        <a:t>@6~24M:2</a:t>
                      </a:r>
                      <a:r>
                        <a:rPr sz="1000" spc="10" dirty="0">
                          <a:latin typeface="微软雅黑" panose="020B0503020204020204" charset="-122"/>
                          <a:cs typeface="微软雅黑" panose="020B0503020204020204" charset="-122"/>
                        </a:rPr>
                        <a:t>7</a:t>
                      </a:r>
                      <a:r>
                        <a:rPr sz="1000" spc="5" dirty="0">
                          <a:latin typeface="微软雅黑" panose="020B0503020204020204" charset="-122"/>
                          <a:cs typeface="微软雅黑" panose="020B0503020204020204" charset="-122"/>
                        </a:rPr>
                        <a:t>±</a:t>
                      </a:r>
                      <a:r>
                        <a:rPr sz="1000" dirty="0">
                          <a:latin typeface="微软雅黑" panose="020B0503020204020204" charset="-122"/>
                          <a:cs typeface="微软雅黑" panose="020B0503020204020204" charset="-122"/>
                        </a:rPr>
                        <a:t>1dBm	@54M:2</a:t>
                      </a:r>
                      <a:r>
                        <a:rPr sz="1000" spc="25" dirty="0">
                          <a:latin typeface="微软雅黑" panose="020B0503020204020204" charset="-122"/>
                          <a:cs typeface="微软雅黑" panose="020B0503020204020204" charset="-122"/>
                        </a:rPr>
                        <a:t>3</a:t>
                      </a:r>
                      <a:r>
                        <a:rPr sz="1000" spc="5" dirty="0">
                          <a:latin typeface="微软雅黑" panose="020B0503020204020204" charset="-122"/>
                          <a:cs typeface="微软雅黑" panose="020B0503020204020204" charset="-122"/>
                        </a:rPr>
                        <a:t>±</a:t>
                      </a:r>
                      <a:r>
                        <a:rPr sz="1000" dirty="0">
                          <a:latin typeface="微软雅黑" panose="020B0503020204020204" charset="-122"/>
                          <a:cs typeface="微软雅黑" panose="020B0503020204020204" charset="-122"/>
                        </a:rPr>
                        <a:t>1dBm  </a:t>
                      </a:r>
                      <a:r>
                        <a:rPr sz="1000" spc="-5" dirty="0">
                          <a:latin typeface="微软雅黑" panose="020B0503020204020204" charset="-122"/>
                          <a:cs typeface="微软雅黑" panose="020B0503020204020204" charset="-122"/>
                        </a:rPr>
                        <a:t>11b</a:t>
                      </a:r>
                      <a:r>
                        <a:rPr sz="1000" spc="-4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@1~11M:27±1dBm</a:t>
                      </a:r>
                      <a:endParaRPr sz="1000">
                        <a:latin typeface="微软雅黑" panose="020B0503020204020204" charset="-122"/>
                        <a:cs typeface="微软雅黑" panose="020B0503020204020204" charset="-122"/>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r h="711200">
                <a:tc>
                  <a:txBody>
                    <a:bodyPr/>
                    <a:lstStyle/>
                    <a:p>
                      <a:pPr>
                        <a:lnSpc>
                          <a:spcPct val="100000"/>
                        </a:lnSpc>
                        <a:spcBef>
                          <a:spcPts val="45"/>
                        </a:spcBef>
                      </a:pPr>
                      <a:endParaRPr sz="1800">
                        <a:latin typeface="Times New Roman" panose="02020603050405020304"/>
                        <a:cs typeface="Times New Roman" panose="02020603050405020304"/>
                      </a:endParaRPr>
                    </a:p>
                    <a:p>
                      <a:pPr marL="44450">
                        <a:lnSpc>
                          <a:spcPct val="100000"/>
                        </a:lnSpc>
                        <a:spcBef>
                          <a:spcPts val="5"/>
                        </a:spcBef>
                      </a:pPr>
                      <a:r>
                        <a:rPr sz="1000" spc="-5" dirty="0">
                          <a:latin typeface="微软雅黑" panose="020B0503020204020204" charset="-122"/>
                          <a:cs typeface="微软雅黑" panose="020B0503020204020204" charset="-122"/>
                        </a:rPr>
                        <a:t>Receiving</a:t>
                      </a:r>
                      <a:r>
                        <a:rPr sz="1000" spc="-80" dirty="0">
                          <a:latin typeface="微软雅黑" panose="020B0503020204020204" charset="-122"/>
                          <a:cs typeface="微软雅黑" panose="020B0503020204020204" charset="-122"/>
                        </a:rPr>
                        <a:t> </a:t>
                      </a:r>
                      <a:r>
                        <a:rPr sz="1000" spc="-10" dirty="0">
                          <a:latin typeface="微软雅黑" panose="020B0503020204020204" charset="-122"/>
                          <a:cs typeface="微软雅黑" panose="020B0503020204020204" charset="-122"/>
                        </a:rPr>
                        <a:t>sensitivity</a:t>
                      </a:r>
                      <a:endParaRPr sz="1000">
                        <a:latin typeface="微软雅黑" panose="020B0503020204020204" charset="-122"/>
                        <a:cs typeface="微软雅黑" panose="020B0503020204020204" charset="-122"/>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315"/>
                        </a:spcBef>
                      </a:pPr>
                      <a:r>
                        <a:rPr sz="1000" spc="-5" dirty="0">
                          <a:latin typeface="微软雅黑" panose="020B0503020204020204" charset="-122"/>
                          <a:cs typeface="微软雅黑" panose="020B0503020204020204" charset="-122"/>
                        </a:rPr>
                        <a:t>2.4G:  11n: -86dbm@MCS0   -68dbm@MCS7  </a:t>
                      </a:r>
                      <a:r>
                        <a:rPr sz="1000" spc="8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a:t>
                      </a:r>
                      <a:endParaRPr sz="1000">
                        <a:latin typeface="微软雅黑" panose="020B0503020204020204" charset="-122"/>
                        <a:cs typeface="微软雅黑" panose="020B0503020204020204" charset="-122"/>
                      </a:endParaRPr>
                    </a:p>
                    <a:p>
                      <a:pPr marL="45085" marR="312420">
                        <a:lnSpc>
                          <a:spcPct val="100000"/>
                        </a:lnSpc>
                        <a:tabLst>
                          <a:tab pos="1179195" algn="l"/>
                          <a:tab pos="2393315" algn="l"/>
                          <a:tab pos="2554605" algn="l"/>
                        </a:tabLst>
                      </a:pPr>
                      <a:r>
                        <a:rPr sz="1000" spc="-5" dirty="0">
                          <a:latin typeface="微软雅黑" panose="020B0503020204020204" charset="-122"/>
                          <a:cs typeface="微软雅黑" panose="020B0503020204020204" charset="-122"/>
                        </a:rPr>
                        <a:t>86dbm@MCS8  </a:t>
                      </a:r>
                      <a:r>
                        <a:rPr sz="1000" spc="6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-64dbm@MCS15	11g:</a:t>
                      </a:r>
                      <a:r>
                        <a:rPr sz="1000" spc="-6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 </a:t>
                      </a:r>
                      <a:r>
                        <a:rPr sz="100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90dbm@6Mbps	-68dbm@54Mbps		11b:</a:t>
                      </a:r>
                      <a:r>
                        <a:rPr sz="1000" spc="-6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 </a:t>
                      </a:r>
                      <a:r>
                        <a:rPr sz="100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90dbm@1Mbps	-85dBm@11Mbps</a:t>
                      </a:r>
                      <a:endParaRPr sz="1000">
                        <a:latin typeface="微软雅黑" panose="020B0503020204020204" charset="-122"/>
                        <a:cs typeface="微软雅黑" panose="020B0503020204020204" charset="-122"/>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r>
              <a:tr h="442722">
                <a:tc>
                  <a:txBody>
                    <a:bodyPr/>
                    <a:lstStyle/>
                    <a:p>
                      <a:pPr marL="44450">
                        <a:lnSpc>
                          <a:spcPct val="100000"/>
                        </a:lnSpc>
                        <a:spcBef>
                          <a:spcPts val="1065"/>
                        </a:spcBef>
                      </a:pPr>
                      <a:r>
                        <a:rPr sz="1000" spc="-10" dirty="0">
                          <a:latin typeface="微软雅黑" panose="020B0503020204020204" charset="-122"/>
                          <a:cs typeface="微软雅黑" panose="020B0503020204020204" charset="-122"/>
                        </a:rPr>
                        <a:t>EVM</a:t>
                      </a:r>
                      <a:endParaRPr sz="1000">
                        <a:latin typeface="微软雅黑" panose="020B0503020204020204" charset="-122"/>
                        <a:cs typeface="微软雅黑" panose="020B0503020204020204" charset="-122"/>
                      </a:endParaRPr>
                    </a:p>
                  </a:txBody>
                  <a:tcPr marL="0" marR="0" marT="135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1065"/>
                        </a:spcBef>
                        <a:tabLst>
                          <a:tab pos="1545590" algn="l"/>
                        </a:tabLst>
                      </a:pPr>
                      <a:r>
                        <a:rPr sz="1000" spc="-5" dirty="0">
                          <a:latin typeface="微软雅黑" panose="020B0503020204020204" charset="-122"/>
                          <a:cs typeface="微软雅黑" panose="020B0503020204020204" charset="-122"/>
                        </a:rPr>
                        <a:t>802.11n: </a:t>
                      </a:r>
                      <a:r>
                        <a:rPr sz="1000" dirty="0">
                          <a:latin typeface="微软雅黑" panose="020B0503020204020204" charset="-122"/>
                          <a:cs typeface="微软雅黑" panose="020B0503020204020204" charset="-122"/>
                        </a:rPr>
                        <a:t>≤-29</a:t>
                      </a:r>
                      <a:r>
                        <a:rPr sz="1000" spc="1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dB	802.11g: </a:t>
                      </a:r>
                      <a:r>
                        <a:rPr sz="1000" spc="5" dirty="0">
                          <a:latin typeface="微软雅黑" panose="020B0503020204020204" charset="-122"/>
                          <a:cs typeface="微软雅黑" panose="020B0503020204020204" charset="-122"/>
                        </a:rPr>
                        <a:t>≤-26</a:t>
                      </a:r>
                      <a:r>
                        <a:rPr sz="1000" spc="-4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dB802.11b:</a:t>
                      </a:r>
                      <a:endParaRPr sz="1000">
                        <a:latin typeface="微软雅黑" panose="020B0503020204020204" charset="-122"/>
                        <a:cs typeface="微软雅黑" panose="020B0503020204020204" charset="-122"/>
                      </a:endParaRPr>
                    </a:p>
                  </a:txBody>
                  <a:tcPr marL="0" marR="0" marT="135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r h="442861">
                <a:tc>
                  <a:txBody>
                    <a:bodyPr/>
                    <a:lstStyle/>
                    <a:p>
                      <a:pPr marL="44450">
                        <a:lnSpc>
                          <a:spcPct val="100000"/>
                        </a:lnSpc>
                        <a:spcBef>
                          <a:spcPts val="1065"/>
                        </a:spcBef>
                      </a:pPr>
                      <a:r>
                        <a:rPr sz="1000" spc="-10" dirty="0">
                          <a:latin typeface="微软雅黑" panose="020B0503020204020204" charset="-122"/>
                          <a:cs typeface="微软雅黑" panose="020B0503020204020204" charset="-122"/>
                        </a:rPr>
                        <a:t>Frequency</a:t>
                      </a:r>
                      <a:r>
                        <a:rPr sz="1000" spc="-5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offset</a:t>
                      </a:r>
                      <a:endParaRPr sz="1000">
                        <a:latin typeface="微软雅黑" panose="020B0503020204020204" charset="-122"/>
                        <a:cs typeface="微软雅黑" panose="020B0503020204020204" charset="-122"/>
                      </a:endParaRPr>
                    </a:p>
                  </a:txBody>
                  <a:tcPr marL="0" marR="0" marT="135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1065"/>
                        </a:spcBef>
                      </a:pPr>
                      <a:r>
                        <a:rPr sz="1000" spc="-5" dirty="0">
                          <a:latin typeface="微软雅黑" panose="020B0503020204020204" charset="-122"/>
                          <a:cs typeface="微软雅黑" panose="020B0503020204020204" charset="-122"/>
                        </a:rPr>
                        <a:t>±20ppm</a:t>
                      </a:r>
                      <a:endParaRPr sz="1000">
                        <a:latin typeface="微软雅黑" panose="020B0503020204020204" charset="-122"/>
                        <a:cs typeface="微软雅黑" panose="020B0503020204020204" charset="-122"/>
                      </a:endParaRPr>
                    </a:p>
                  </a:txBody>
                  <a:tcPr marL="0" marR="0" marT="1352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55158" y="330835"/>
            <a:ext cx="1716405" cy="245745"/>
          </a:xfrm>
          <a:prstGeom prst="rect">
            <a:avLst/>
          </a:prstGeom>
        </p:spPr>
        <p:txBody>
          <a:bodyPr vert="horz" wrap="square" lIns="0" tIns="0" rIns="0" bIns="0" rtlCol="0">
            <a:spAutoFit/>
          </a:bodyPr>
          <a:lstStyle/>
          <a:p>
            <a:pPr marL="12700">
              <a:lnSpc>
                <a:spcPct val="100000"/>
              </a:lnSpc>
            </a:pPr>
            <a:r>
              <a:rPr sz="1600" spc="-60" dirty="0">
                <a:solidFill>
                  <a:srgbClr val="0455A4"/>
                </a:solidFill>
                <a:latin typeface="Calibri" panose="020F0502020204030204"/>
                <a:cs typeface="Calibri" panose="020F0502020204030204"/>
                <a:hlinkClick r:id="rId1"/>
              </a:rPr>
              <a:t>www.sailskywifi.com</a:t>
            </a:r>
            <a:endParaRPr sz="1600" spc="-60" dirty="0">
              <a:solidFill>
                <a:srgbClr val="0455A4"/>
              </a:solidFill>
              <a:latin typeface="Calibri" panose="020F0502020204030204"/>
              <a:cs typeface="Calibri" panose="020F0502020204030204"/>
            </a:endParaRPr>
          </a:p>
        </p:txBody>
      </p:sp>
      <p:sp>
        <p:nvSpPr>
          <p:cNvPr id="3" name="object 3"/>
          <p:cNvSpPr/>
          <p:nvPr/>
        </p:nvSpPr>
        <p:spPr>
          <a:xfrm>
            <a:off x="358140" y="258445"/>
            <a:ext cx="1171575" cy="376554"/>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455294" y="9756140"/>
            <a:ext cx="513715" cy="280035"/>
          </a:xfrm>
          <a:custGeom>
            <a:avLst/>
            <a:gdLst/>
            <a:ahLst/>
            <a:cxnLst/>
            <a:rect l="l" t="t" r="r" b="b"/>
            <a:pathLst>
              <a:path w="513715" h="280034">
                <a:moveTo>
                  <a:pt x="0" y="280034"/>
                </a:moveTo>
                <a:lnTo>
                  <a:pt x="513715" y="280034"/>
                </a:lnTo>
                <a:lnTo>
                  <a:pt x="513715" y="0"/>
                </a:lnTo>
                <a:lnTo>
                  <a:pt x="0" y="0"/>
                </a:lnTo>
                <a:lnTo>
                  <a:pt x="0" y="280034"/>
                </a:lnTo>
                <a:close/>
              </a:path>
            </a:pathLst>
          </a:custGeom>
          <a:solidFill>
            <a:srgbClr val="7E8FA9"/>
          </a:solidFill>
        </p:spPr>
        <p:txBody>
          <a:bodyPr wrap="square" lIns="0" tIns="0" rIns="0" bIns="0" rtlCol="0"/>
          <a:lstStyle/>
          <a:p/>
        </p:txBody>
      </p:sp>
      <p:sp>
        <p:nvSpPr>
          <p:cNvPr id="5" name="object 5"/>
          <p:cNvSpPr/>
          <p:nvPr/>
        </p:nvSpPr>
        <p:spPr>
          <a:xfrm>
            <a:off x="455294" y="9756140"/>
            <a:ext cx="513715" cy="280035"/>
          </a:xfrm>
          <a:custGeom>
            <a:avLst/>
            <a:gdLst/>
            <a:ahLst/>
            <a:cxnLst/>
            <a:rect l="l" t="t" r="r" b="b"/>
            <a:pathLst>
              <a:path w="513715" h="280034">
                <a:moveTo>
                  <a:pt x="0" y="280034"/>
                </a:moveTo>
                <a:lnTo>
                  <a:pt x="513715" y="280034"/>
                </a:lnTo>
                <a:lnTo>
                  <a:pt x="513715" y="0"/>
                </a:lnTo>
                <a:lnTo>
                  <a:pt x="0" y="0"/>
                </a:lnTo>
                <a:lnTo>
                  <a:pt x="0" y="280034"/>
                </a:lnTo>
                <a:close/>
              </a:path>
            </a:pathLst>
          </a:custGeom>
          <a:ln w="12699">
            <a:solidFill>
              <a:srgbClr val="5D687A"/>
            </a:solidFill>
          </a:ln>
        </p:spPr>
        <p:txBody>
          <a:bodyPr wrap="square" lIns="0" tIns="0" rIns="0" bIns="0" rtlCol="0"/>
          <a:lstStyle/>
          <a:p/>
        </p:txBody>
      </p:sp>
      <p:sp>
        <p:nvSpPr>
          <p:cNvPr id="6" name="object 6"/>
          <p:cNvSpPr/>
          <p:nvPr/>
        </p:nvSpPr>
        <p:spPr>
          <a:xfrm>
            <a:off x="456565" y="9754108"/>
            <a:ext cx="6442075" cy="0"/>
          </a:xfrm>
          <a:custGeom>
            <a:avLst/>
            <a:gdLst/>
            <a:ahLst/>
            <a:cxnLst/>
            <a:rect l="l" t="t" r="r" b="b"/>
            <a:pathLst>
              <a:path w="6442075">
                <a:moveTo>
                  <a:pt x="0" y="0"/>
                </a:moveTo>
                <a:lnTo>
                  <a:pt x="6442075" y="0"/>
                </a:lnTo>
              </a:path>
            </a:pathLst>
          </a:custGeom>
          <a:ln w="6096">
            <a:solidFill>
              <a:srgbClr val="000000"/>
            </a:solidFill>
          </a:ln>
        </p:spPr>
        <p:txBody>
          <a:bodyPr wrap="square" lIns="0" tIns="0" rIns="0" bIns="0" rtlCol="0"/>
          <a:lstStyle/>
          <a:p/>
        </p:txBody>
      </p:sp>
      <p:sp>
        <p:nvSpPr>
          <p:cNvPr id="7" name="object 7"/>
          <p:cNvSpPr/>
          <p:nvPr/>
        </p:nvSpPr>
        <p:spPr>
          <a:xfrm>
            <a:off x="608076" y="9750552"/>
            <a:ext cx="216408" cy="260604"/>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665987" y="9750552"/>
            <a:ext cx="184403" cy="260604"/>
          </a:xfrm>
          <a:prstGeom prst="rect">
            <a:avLst/>
          </a:prstGeom>
          <a:blipFill>
            <a:blip r:embed="rId4" cstate="print"/>
            <a:stretch>
              <a:fillRect/>
            </a:stretch>
          </a:blipFill>
        </p:spPr>
        <p:txBody>
          <a:bodyPr wrap="square" lIns="0" tIns="0" rIns="0" bIns="0" rtlCol="0"/>
          <a:lstStyle/>
          <a:p/>
        </p:txBody>
      </p:sp>
      <p:graphicFrame>
        <p:nvGraphicFramePr>
          <p:cNvPr id="9" name="object 9"/>
          <p:cNvGraphicFramePr>
            <a:graphicFrameLocks noGrp="1"/>
          </p:cNvGraphicFramePr>
          <p:nvPr/>
        </p:nvGraphicFramePr>
        <p:xfrm>
          <a:off x="528319" y="1112520"/>
          <a:ext cx="6487159" cy="2213991"/>
        </p:xfrm>
        <a:graphic>
          <a:graphicData uri="http://schemas.openxmlformats.org/drawingml/2006/table">
            <a:tbl>
              <a:tblPr firstRow="1" bandRow="1">
                <a:tableStyleId>{2D5ABB26-0587-4C30-8999-92F81FD0307C}</a:tableStyleId>
              </a:tblPr>
              <a:tblGrid>
                <a:gridCol w="3243580"/>
                <a:gridCol w="3243579"/>
              </a:tblGrid>
              <a:tr h="442849">
                <a:tc gridSpan="2">
                  <a:txBody>
                    <a:bodyPr/>
                    <a:lstStyle/>
                    <a:p>
                      <a:pPr marL="39370">
                        <a:lnSpc>
                          <a:spcPct val="100000"/>
                        </a:lnSpc>
                        <a:spcBef>
                          <a:spcPts val="810"/>
                        </a:spcBef>
                      </a:pPr>
                      <a:r>
                        <a:rPr sz="1400" b="1" dirty="0">
                          <a:solidFill>
                            <a:srgbClr val="FFFFFF"/>
                          </a:solidFill>
                          <a:latin typeface="Arial" panose="020B0604020202020204"/>
                          <a:cs typeface="Arial" panose="020B0604020202020204"/>
                        </a:rPr>
                        <a:t>Software</a:t>
                      </a:r>
                      <a:r>
                        <a:rPr sz="1400" b="1" spc="-105" dirty="0">
                          <a:solidFill>
                            <a:srgbClr val="FFFFFF"/>
                          </a:solidFill>
                          <a:latin typeface="Arial" panose="020B0604020202020204"/>
                          <a:cs typeface="Arial" panose="020B0604020202020204"/>
                        </a:rPr>
                        <a:t> </a:t>
                      </a:r>
                      <a:r>
                        <a:rPr sz="1400" b="1" spc="-5" dirty="0">
                          <a:solidFill>
                            <a:srgbClr val="FFFFFF"/>
                          </a:solidFill>
                          <a:latin typeface="Arial" panose="020B0604020202020204"/>
                          <a:cs typeface="Arial" panose="020B0604020202020204"/>
                        </a:rPr>
                        <a:t>Feature</a:t>
                      </a:r>
                      <a:endParaRPr sz="1400">
                        <a:latin typeface="Arial" panose="020B0604020202020204"/>
                        <a:cs typeface="Arial" panose="020B0604020202020204"/>
                      </a:endParaRPr>
                    </a:p>
                  </a:txBody>
                  <a:tcPr marL="0" marR="0" marT="10287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619DD1"/>
                    </a:solidFill>
                  </a:tcPr>
                </a:tc>
                <a:tc hMerge="1">
                  <a:tcPr marL="0" marR="0" marT="0" marB="0"/>
                </a:tc>
              </a:tr>
              <a:tr h="442722">
                <a:tc>
                  <a:txBody>
                    <a:bodyPr/>
                    <a:lstStyle/>
                    <a:p>
                      <a:pPr marL="44450">
                        <a:lnSpc>
                          <a:spcPct val="100000"/>
                        </a:lnSpc>
                        <a:spcBef>
                          <a:spcPts val="955"/>
                        </a:spcBef>
                      </a:pPr>
                      <a:r>
                        <a:rPr sz="1000" spc="-10" dirty="0">
                          <a:latin typeface="微软雅黑" panose="020B0503020204020204" charset="-122"/>
                          <a:cs typeface="微软雅黑" panose="020B0503020204020204" charset="-122"/>
                        </a:rPr>
                        <a:t>Working</a:t>
                      </a:r>
                      <a:r>
                        <a:rPr sz="1000" spc="-3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Mode</a:t>
                      </a:r>
                      <a:endParaRPr sz="1000">
                        <a:latin typeface="微软雅黑" panose="020B0503020204020204" charset="-122"/>
                        <a:cs typeface="微软雅黑" panose="020B0503020204020204" charset="-122"/>
                      </a:endParaRPr>
                    </a:p>
                  </a:txBody>
                  <a:tcPr marL="0" marR="0" marT="1212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955"/>
                        </a:spcBef>
                      </a:pPr>
                      <a:r>
                        <a:rPr sz="1000" spc="-5" dirty="0">
                          <a:latin typeface="微软雅黑" panose="020B0503020204020204" charset="-122"/>
                          <a:cs typeface="微软雅黑" panose="020B0503020204020204" charset="-122"/>
                        </a:rPr>
                        <a:t>Router, Universal Repeater, </a:t>
                      </a:r>
                      <a:r>
                        <a:rPr sz="1000" spc="-10" dirty="0">
                          <a:latin typeface="微软雅黑" panose="020B0503020204020204" charset="-122"/>
                          <a:cs typeface="微软雅黑" panose="020B0503020204020204" charset="-122"/>
                        </a:rPr>
                        <a:t>WISP, AP </a:t>
                      </a:r>
                      <a:r>
                        <a:rPr sz="1000" spc="-5" dirty="0">
                          <a:latin typeface="微软雅黑" panose="020B0503020204020204" charset="-122"/>
                          <a:cs typeface="微软雅黑" panose="020B0503020204020204" charset="-122"/>
                        </a:rPr>
                        <a:t>and</a:t>
                      </a:r>
                      <a:r>
                        <a:rPr sz="1000" spc="9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Repeater</a:t>
                      </a:r>
                      <a:endParaRPr sz="1000">
                        <a:latin typeface="微软雅黑" panose="020B0503020204020204" charset="-122"/>
                        <a:cs typeface="微软雅黑" panose="020B0503020204020204" charset="-122"/>
                      </a:endParaRPr>
                    </a:p>
                  </a:txBody>
                  <a:tcPr marL="0" marR="0" marT="1212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1DEED"/>
                    </a:solidFill>
                  </a:tcPr>
                </a:tc>
              </a:tr>
              <a:tr h="442849">
                <a:tc>
                  <a:txBody>
                    <a:bodyPr/>
                    <a:lstStyle/>
                    <a:p>
                      <a:pPr marL="44450">
                        <a:lnSpc>
                          <a:spcPct val="100000"/>
                        </a:lnSpc>
                        <a:spcBef>
                          <a:spcPts val="1055"/>
                        </a:spcBef>
                      </a:pPr>
                      <a:r>
                        <a:rPr sz="1000" spc="-10" dirty="0">
                          <a:latin typeface="微软雅黑" panose="020B0503020204020204" charset="-122"/>
                          <a:cs typeface="微软雅黑" panose="020B0503020204020204" charset="-122"/>
                        </a:rPr>
                        <a:t>Users</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1055"/>
                        </a:spcBef>
                      </a:pPr>
                      <a:r>
                        <a:rPr sz="1000" spc="-5" dirty="0">
                          <a:latin typeface="微软雅黑" panose="020B0503020204020204" charset="-122"/>
                          <a:cs typeface="微软雅黑" panose="020B0503020204020204" charset="-122"/>
                        </a:rPr>
                        <a:t>32</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r h="442722">
                <a:tc>
                  <a:txBody>
                    <a:bodyPr/>
                    <a:lstStyle/>
                    <a:p>
                      <a:pPr marL="44450">
                        <a:lnSpc>
                          <a:spcPct val="100000"/>
                        </a:lnSpc>
                        <a:spcBef>
                          <a:spcPts val="1055"/>
                        </a:spcBef>
                      </a:pPr>
                      <a:r>
                        <a:rPr sz="1000" spc="-5" dirty="0">
                          <a:latin typeface="微软雅黑" panose="020B0503020204020204" charset="-122"/>
                          <a:cs typeface="微软雅黑" panose="020B0503020204020204" charset="-122"/>
                        </a:rPr>
                        <a:t>Network</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c>
                  <a:txBody>
                    <a:bodyPr/>
                    <a:lstStyle/>
                    <a:p>
                      <a:pPr marL="45085">
                        <a:lnSpc>
                          <a:spcPct val="100000"/>
                        </a:lnSpc>
                        <a:spcBef>
                          <a:spcPts val="1055"/>
                        </a:spcBef>
                      </a:pPr>
                      <a:r>
                        <a:rPr sz="1000" spc="-5" dirty="0">
                          <a:latin typeface="微软雅黑" panose="020B0503020204020204" charset="-122"/>
                          <a:cs typeface="微软雅黑" panose="020B0503020204020204" charset="-122"/>
                        </a:rPr>
                        <a:t>Controller address /DHCP/ static</a:t>
                      </a:r>
                      <a:r>
                        <a:rPr sz="1000" spc="45"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IP</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DEED"/>
                    </a:solidFill>
                  </a:tcPr>
                </a:tc>
              </a:tr>
              <a:tr h="442849">
                <a:tc>
                  <a:txBody>
                    <a:bodyPr/>
                    <a:lstStyle/>
                    <a:p>
                      <a:pPr marL="44450">
                        <a:lnSpc>
                          <a:spcPct val="100000"/>
                        </a:lnSpc>
                        <a:spcBef>
                          <a:spcPts val="1055"/>
                        </a:spcBef>
                      </a:pPr>
                      <a:r>
                        <a:rPr sz="1000" spc="-10" dirty="0">
                          <a:latin typeface="微软雅黑" panose="020B0503020204020204" charset="-122"/>
                          <a:cs typeface="微软雅黑" panose="020B0503020204020204" charset="-122"/>
                        </a:rPr>
                        <a:t>System</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45085">
                        <a:lnSpc>
                          <a:spcPct val="100000"/>
                        </a:lnSpc>
                        <a:spcBef>
                          <a:spcPts val="1055"/>
                        </a:spcBef>
                      </a:pPr>
                      <a:r>
                        <a:rPr sz="1000" spc="-5" dirty="0">
                          <a:latin typeface="微软雅黑" panose="020B0503020204020204" charset="-122"/>
                          <a:cs typeface="微软雅黑" panose="020B0503020204020204" charset="-122"/>
                        </a:rPr>
                        <a:t>Restore factory/system</a:t>
                      </a:r>
                      <a:r>
                        <a:rPr sz="1000" spc="-30" dirty="0">
                          <a:latin typeface="微软雅黑" panose="020B0503020204020204" charset="-122"/>
                          <a:cs typeface="微软雅黑" panose="020B0503020204020204" charset="-122"/>
                        </a:rPr>
                        <a:t> </a:t>
                      </a:r>
                      <a:r>
                        <a:rPr sz="1000" spc="-5" dirty="0">
                          <a:latin typeface="微软雅黑" panose="020B0503020204020204" charset="-122"/>
                          <a:cs typeface="微软雅黑" panose="020B0503020204020204" charset="-122"/>
                        </a:rPr>
                        <a:t>restart</a:t>
                      </a:r>
                      <a:endParaRPr sz="1000">
                        <a:latin typeface="微软雅黑" panose="020B0503020204020204" charset="-122"/>
                        <a:cs typeface="微软雅黑" panose="020B0503020204020204" charset="-122"/>
                      </a:endParaRPr>
                    </a:p>
                  </a:txBody>
                  <a:tcPr marL="0" marR="0" marT="133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r>
            </a:tbl>
          </a:graphicData>
        </a:graphic>
      </p:graphicFrame>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25400">
              <a:lnSpc>
                <a:spcPts val="955"/>
              </a:lnSpc>
            </a:pPr>
            <a:fld id="{81D60167-4931-47E6-BA6A-407CBD079E47}" type="slidenum">
              <a:rPr dirty="0"/>
            </a:fld>
            <a:endParaRPr dirty="0"/>
          </a:p>
        </p:txBody>
      </p:sp>
      <p:sp>
        <p:nvSpPr>
          <p:cNvPr id="11" name="object 11"/>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5" dirty="0"/>
              <a:t>SHENZHEN SHUOTIAN INFORMATION &amp; TECHNOLOGY CO.,</a:t>
            </a:r>
            <a:r>
              <a:rPr spc="35" dirty="0"/>
              <a:t> </a:t>
            </a:r>
            <a:r>
              <a:rPr dirty="0"/>
              <a:t>LTD</a:t>
            </a: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455A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3782</Words>
  <Application>WPS 演示</Application>
  <PresentationFormat>自定义</PresentationFormat>
  <Paragraphs>168</Paragraphs>
  <Slides>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vt:i4>
      </vt:variant>
    </vt:vector>
  </HeadingPairs>
  <TitlesOfParts>
    <vt:vector size="13" baseType="lpstr">
      <vt:lpstr>Arial</vt:lpstr>
      <vt:lpstr>宋体</vt:lpstr>
      <vt:lpstr>Wingdings</vt:lpstr>
      <vt:lpstr>Calibri</vt:lpstr>
      <vt:lpstr>Arial</vt:lpstr>
      <vt:lpstr>微软雅黑</vt:lpstr>
      <vt:lpstr>Times New Roman</vt:lpstr>
      <vt:lpstr>Arial Unicode MS</vt:lpstr>
      <vt:lpstr>Office Theme</vt:lpstr>
      <vt:lpstr>Outdoor CPE 2.4GHz 300Mbps</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Vicky</cp:lastModifiedBy>
  <cp:revision>6</cp:revision>
  <dcterms:created xsi:type="dcterms:W3CDTF">2020-07-10T16:29:00Z</dcterms:created>
  <dcterms:modified xsi:type="dcterms:W3CDTF">2021-11-08T08:58:14Z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2019-12-25T08:00:00Z</vt:filetime>
  </property>
  <property fmtid="{D5CDD505-2E9C-101B-9397-08002B2CF9AE}" pid="3" name="Creator">
    <vt:lpwstr>Microsoft® PowerPoint® 2010</vt:lpwstr>
  </property>
  <property fmtid="{D5CDD505-2E9C-101B-9397-08002B2CF9AE}" pid="4" name="LastSaved">
    <vt:filetime>2020-07-10T08:00:00Z</vt:filetime>
  </property>
  <property fmtid="{D5CDD505-2E9C-101B-9397-08002B2CF9AE}" pid="5" name="ICV">
    <vt:lpwstr>80EF875EA6604F13B6BC72BF101383D9</vt:lpwstr>
  </property>
  <property fmtid="{D5CDD505-2E9C-101B-9397-08002B2CF9AE}" pid="6" name="KSOProductBuildVer">
    <vt:lpwstr>2052-11.1.0.11045</vt:lpwstr>
  </property>
</Properties>
</file>