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3" r:id="rId3"/>
    <p:sldId id="260" r:id="rId4"/>
    <p:sldId id="269" r:id="rId5"/>
    <p:sldId id="270" r:id="rId6"/>
  </p:sldIdLst>
  <p:sldSz cx="7555865" cy="10691495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C3C2611-4C71-4FC5-86AE-919BDF0F9419}" styleName="">
    <a:wholeTbl>
      <a:tcTxStyle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DEEE"/>
          </a:solidFill>
        </a:fill>
      </a:tcStyle>
    </a:wholeTbl>
    <a:band2H>
      <a:tcStyle>
        <a:tcBdr/>
        <a:fill>
          <a:solidFill>
            <a:srgbClr val="EAEFF7"/>
          </a:solidFill>
        </a:fill>
      </a:tcStyle>
    </a:band2H>
    <a:firstCol>
      <a:tcTxStyle b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3395"/>
        <p:guide pos="2371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338474" y="1143000"/>
            <a:ext cx="2181052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415182" y="4035460"/>
            <a:ext cx="6726037" cy="1401916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446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415182" y="5560098"/>
            <a:ext cx="6726037" cy="1482705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1985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377825" indent="0" algn="ctr">
              <a:buNone/>
              <a:defRPr sz="1655"/>
            </a:lvl2pPr>
            <a:lvl3pPr marL="755650" indent="0" algn="ctr">
              <a:buNone/>
              <a:defRPr sz="1485"/>
            </a:lvl3pPr>
            <a:lvl4pPr marL="1133475" indent="0" algn="ctr">
              <a:buNone/>
              <a:defRPr sz="1320"/>
            </a:lvl4pPr>
            <a:lvl5pPr marL="1511300" indent="0" algn="ctr">
              <a:buNone/>
              <a:defRPr sz="1320"/>
            </a:lvl5pPr>
            <a:lvl6pPr marL="1889125" indent="0" algn="ctr">
              <a:buNone/>
              <a:defRPr sz="1320"/>
            </a:lvl6pPr>
            <a:lvl7pPr marL="2266950" indent="0" algn="ctr">
              <a:buNone/>
              <a:defRPr sz="1320"/>
            </a:lvl7pPr>
            <a:lvl8pPr marL="2644775" indent="0" algn="ctr">
              <a:buNone/>
              <a:defRPr sz="1320"/>
            </a:lvl8pPr>
            <a:lvl9pPr marL="3022600" indent="0" algn="ctr">
              <a:buNone/>
              <a:defRPr sz="132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zh-CN" altLang="en-US" dirty="0"/>
              <a:t>13760307035</a:t>
            </a:r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13760307035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415212" y="1485081"/>
            <a:ext cx="6726037" cy="7858002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13760307035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415182" y="4035460"/>
            <a:ext cx="6726037" cy="1401916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446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15182" y="673543"/>
            <a:ext cx="6726037" cy="1010315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315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15182" y="2020629"/>
            <a:ext cx="6726037" cy="7860115"/>
          </a:xfrm>
        </p:spPr>
        <p:txBody>
          <a:bodyPr vert="horz" lIns="101600" tIns="0" rIns="82550" bIns="0" rtlCol="0">
            <a:noAutofit/>
          </a:bodyPr>
          <a:lstStyle>
            <a:lvl1pPr marL="188595" marR="0" lvl="0" indent="-188595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2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566420" marR="0" lvl="1" indent="-188595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32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944245" marR="0" lvl="2" indent="-188595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2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322070" marR="0" lvl="3" indent="-188595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2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699895" marR="0" lvl="4" indent="-188595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2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zh-CN" altLang="en-US"/>
              <a:t>13760307035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15212" y="5938295"/>
            <a:ext cx="6726037" cy="974213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2975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15208" y="7034276"/>
            <a:ext cx="6726037" cy="1680716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32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565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3pPr>
            <a:lvl4pPr marL="1133475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4pPr>
            <a:lvl5pPr marL="151130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5pPr>
            <a:lvl6pPr marL="1889125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6pPr>
            <a:lvl7pPr marL="226695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7pPr>
            <a:lvl8pPr marL="2644775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8pPr>
            <a:lvl9pPr marL="302260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zh-CN" altLang="en-US"/>
              <a:t>13760307035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15182" y="673543"/>
            <a:ext cx="6726037" cy="1010315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315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415212" y="2020629"/>
            <a:ext cx="3274466" cy="7858002"/>
          </a:xfrm>
        </p:spPr>
        <p:txBody>
          <a:bodyPr vert="horz" lIns="101600" tIns="0" rIns="82550" bIns="0" rtlCol="0">
            <a:noAutofit/>
          </a:bodyPr>
          <a:lstStyle>
            <a:lvl1pPr marL="188595" marR="0" lvl="0" indent="-188595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2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566420" marR="0" lvl="1" indent="-188595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32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944245" marR="0" lvl="2" indent="-188595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2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322070" marR="0" lvl="3" indent="-188595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2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699895" marR="0" lvl="4" indent="-188595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2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3866753" y="2020629"/>
            <a:ext cx="3274466" cy="7858002"/>
          </a:xfrm>
        </p:spPr>
        <p:txBody>
          <a:bodyPr>
            <a:noAutofit/>
          </a:bodyPr>
          <a:lstStyle>
            <a:lvl1pPr>
              <a:defRPr sz="132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32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32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32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32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13760307035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15182" y="673543"/>
            <a:ext cx="6726037" cy="1010315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315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415212" y="2020629"/>
            <a:ext cx="3274466" cy="594032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1655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377825" indent="0">
              <a:buNone/>
              <a:defRPr sz="1655" b="1"/>
            </a:lvl2pPr>
            <a:lvl3pPr marL="755650" indent="0">
              <a:buNone/>
              <a:defRPr sz="1485" b="1"/>
            </a:lvl3pPr>
            <a:lvl4pPr marL="1133475" indent="0">
              <a:buNone/>
              <a:defRPr sz="1320" b="1"/>
            </a:lvl4pPr>
            <a:lvl5pPr marL="1511300" indent="0">
              <a:buNone/>
              <a:defRPr sz="1320" b="1"/>
            </a:lvl5pPr>
            <a:lvl6pPr marL="1889125" indent="0">
              <a:buNone/>
              <a:defRPr sz="1320" b="1"/>
            </a:lvl6pPr>
            <a:lvl7pPr marL="2266950" indent="0">
              <a:buNone/>
              <a:defRPr sz="1320" b="1"/>
            </a:lvl7pPr>
            <a:lvl8pPr marL="2644775" indent="0">
              <a:buNone/>
              <a:defRPr sz="1320" b="1"/>
            </a:lvl8pPr>
            <a:lvl9pPr marL="3022600" indent="0">
              <a:buNone/>
              <a:defRPr sz="132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415208" y="2789346"/>
            <a:ext cx="3274440" cy="7097513"/>
          </a:xfrm>
        </p:spPr>
        <p:txBody>
          <a:bodyPr vert="horz" lIns="101600" tIns="0" rIns="82550" bIns="0" rtlCol="0">
            <a:noAutofit/>
          </a:bodyPr>
          <a:lstStyle>
            <a:lvl1pPr marL="188595" marR="0" lvl="0" indent="-188595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2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566420" marR="0" lvl="1" indent="-188595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32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944245" marR="0" lvl="2" indent="-188595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2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322070" marR="0" lvl="3" indent="-188595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2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699895" marR="0" lvl="4" indent="-188595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2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3864815" y="2020629"/>
            <a:ext cx="3274466" cy="594032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1655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377825" indent="0">
              <a:buNone/>
              <a:defRPr sz="1655" b="1"/>
            </a:lvl2pPr>
            <a:lvl3pPr marL="755650" indent="0">
              <a:buNone/>
              <a:defRPr sz="1485" b="1"/>
            </a:lvl3pPr>
            <a:lvl4pPr marL="1133475" indent="0">
              <a:buNone/>
              <a:defRPr sz="1320" b="1"/>
            </a:lvl4pPr>
            <a:lvl5pPr marL="1511300" indent="0">
              <a:buNone/>
              <a:defRPr sz="1320" b="1"/>
            </a:lvl5pPr>
            <a:lvl6pPr marL="1889125" indent="0">
              <a:buNone/>
              <a:defRPr sz="1320" b="1"/>
            </a:lvl6pPr>
            <a:lvl7pPr marL="2266950" indent="0">
              <a:buNone/>
              <a:defRPr sz="1320" b="1"/>
            </a:lvl7pPr>
            <a:lvl8pPr marL="2644775" indent="0">
              <a:buNone/>
              <a:defRPr sz="1320" b="1"/>
            </a:lvl8pPr>
            <a:lvl9pPr marL="3022600" indent="0">
              <a:buNone/>
              <a:defRPr sz="132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3864815" y="2789346"/>
            <a:ext cx="3274466" cy="7097513"/>
          </a:xfrm>
        </p:spPr>
        <p:txBody>
          <a:bodyPr vert="horz" lIns="101600" tIns="0" rIns="82550" bIns="0" rtlCol="0">
            <a:noAutofit/>
          </a:bodyPr>
          <a:lstStyle>
            <a:lvl1pPr marL="188595" marR="0" lvl="0" indent="-188595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2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566420" marR="0" lvl="1" indent="-188595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32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944245" marR="0" lvl="2" indent="-188595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2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322070" marR="0" lvl="3" indent="-188595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2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699895" marR="0" lvl="4" indent="-188595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2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r>
              <a:rPr lang="zh-CN" altLang="en-US"/>
              <a:t>13760307035</a:t>
            </a: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315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13760307035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13760307035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415212" y="2020629"/>
            <a:ext cx="3274466" cy="7858002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32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566420" marR="0" lvl="1" indent="-188595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32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944245" marR="0" lvl="2" indent="-188595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2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322070" marR="0" lvl="3" indent="-188595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2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699895" marR="0" lvl="4" indent="-188595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2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3866783" y="2020629"/>
            <a:ext cx="3274466" cy="7858002"/>
          </a:xfrm>
        </p:spPr>
        <p:txBody>
          <a:bodyPr vert="horz" lIns="101600" tIns="0" rIns="82550" bIns="0" rtlCol="0">
            <a:normAutofit/>
          </a:bodyPr>
          <a:lstStyle>
            <a:lvl1pPr marL="188595" marR="0" lvl="0" indent="-188595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2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zh-CN" altLang="en-US" dirty="0"/>
              <a:t>13760307035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6551815" y="1485081"/>
            <a:ext cx="589404" cy="8401993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1985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415208" y="1485069"/>
            <a:ext cx="6091295" cy="8401993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zh-CN" altLang="en-US"/>
              <a:t>13760307035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tags" Target="../tags/tag56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415182" y="673543"/>
            <a:ext cx="6726037" cy="1010315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415182" y="2020629"/>
            <a:ext cx="6726037" cy="7858002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545250" y="9900199"/>
            <a:ext cx="1673415" cy="4939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2551029" y="9900199"/>
            <a:ext cx="2454343" cy="4939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CN" altLang="en-US" dirty="0"/>
              <a:t>13760307035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5336708" y="9900199"/>
            <a:ext cx="1673415" cy="4939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89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755650" rtl="0" eaLnBrk="1" fontAlgn="auto" latinLnBrk="0" hangingPunct="1">
        <a:lnSpc>
          <a:spcPct val="100000"/>
        </a:lnSpc>
        <a:spcBef>
          <a:spcPct val="0"/>
        </a:spcBef>
        <a:buNone/>
        <a:defRPr sz="2315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188595" indent="-188595" algn="l" defTabSz="75565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32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566420" indent="-188595" algn="l" defTabSz="75565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330325" algn="l"/>
        </a:tabLst>
        <a:defRPr sz="132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944245" indent="-188595" algn="l" defTabSz="75565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32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322070" indent="-188595" algn="l" defTabSz="75565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32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1699895" indent="-188595" algn="l" defTabSz="75565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32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077720" indent="-188595" algn="l" defTabSz="755650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455545" indent="-188595" algn="l" defTabSz="755650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833370" indent="-188595" algn="l" defTabSz="755650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211195" indent="-188595" algn="l" defTabSz="755650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75565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565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5650" algn="l" defTabSz="75565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3475" algn="l" defTabSz="75565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11300" algn="l" defTabSz="75565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9125" algn="l" defTabSz="75565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6950" algn="l" defTabSz="75565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4775" algn="l" defTabSz="75565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22600" algn="l" defTabSz="75565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62.xml"/><Relationship Id="rId2" Type="http://schemas.openxmlformats.org/officeDocument/2006/relationships/image" Target="../media/image2.jpe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63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67.xml"/><Relationship Id="rId2" Type="http://schemas.openxmlformats.org/officeDocument/2006/relationships/tags" Target="../tags/tag66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5031105" y="297815"/>
            <a:ext cx="228282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1600" spc="-55" dirty="0">
                <a:solidFill>
                  <a:srgbClr val="0556A5"/>
                </a:solidFill>
                <a:latin typeface="Calibri" panose="020F0502020204030204"/>
                <a:cs typeface="Calibri" panose="020F0502020204030204"/>
                <a:sym typeface="+mn-ea"/>
              </a:rPr>
              <a:t>http://</a:t>
            </a:r>
            <a:r>
              <a:rPr lang="en-US" sz="1600" spc="-55" dirty="0">
                <a:solidFill>
                  <a:srgbClr val="0556A5"/>
                </a:solidFill>
                <a:latin typeface="Calibri" panose="020F0502020204030204"/>
                <a:cs typeface="Calibri" panose="020F0502020204030204"/>
                <a:sym typeface="+mn-ea"/>
              </a:rPr>
              <a:t>www</a:t>
            </a:r>
            <a:r>
              <a:rPr sz="1600" spc="-55" dirty="0">
                <a:solidFill>
                  <a:srgbClr val="0556A5"/>
                </a:solidFill>
                <a:latin typeface="Calibri" panose="020F0502020204030204"/>
                <a:cs typeface="Calibri" panose="020F0502020204030204"/>
                <a:sym typeface="+mn-ea"/>
              </a:rPr>
              <a:t>.sskycn.com/</a:t>
            </a:r>
            <a:endParaRPr lang="zh-CN" altLang="en-US" sz="1600" spc="-55" dirty="0">
              <a:solidFill>
                <a:srgbClr val="0556A5"/>
              </a:solidFill>
              <a:latin typeface="Calibri" panose="020F0502020204030204"/>
              <a:cs typeface="Calibri" panose="020F0502020204030204"/>
              <a:sym typeface="+mn-ea"/>
            </a:endParaRPr>
          </a:p>
        </p:txBody>
      </p:sp>
      <p:pic>
        <p:nvPicPr>
          <p:cNvPr id="1073741825" name="officeArt object" descr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8140" y="258445"/>
            <a:ext cx="1171575" cy="376555"/>
          </a:xfrm>
          <a:prstGeom prst="rect">
            <a:avLst/>
          </a:prstGeom>
          <a:ln w="12700" cap="flat">
            <a:noFill/>
            <a:miter lim="400000"/>
            <a:headEnd/>
            <a:tailEnd/>
          </a:ln>
          <a:effectLst/>
        </p:spPr>
      </p:pic>
      <p:sp>
        <p:nvSpPr>
          <p:cNvPr id="30" name="object 3"/>
          <p:cNvSpPr/>
          <p:nvPr/>
        </p:nvSpPr>
        <p:spPr>
          <a:xfrm>
            <a:off x="455294" y="9756140"/>
            <a:ext cx="513715" cy="280035"/>
          </a:xfrm>
          <a:custGeom>
            <a:avLst/>
            <a:gdLst/>
            <a:ahLst/>
            <a:cxnLst/>
            <a:rect l="l" t="t" r="r" b="b"/>
            <a:pathLst>
              <a:path w="513715" h="280034">
                <a:moveTo>
                  <a:pt x="0" y="0"/>
                </a:moveTo>
                <a:lnTo>
                  <a:pt x="513715" y="0"/>
                </a:lnTo>
                <a:lnTo>
                  <a:pt x="513715" y="280034"/>
                </a:lnTo>
                <a:lnTo>
                  <a:pt x="0" y="28003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0" tIns="0" rIns="0" bIns="0" rtlCol="0"/>
          <a:p/>
        </p:txBody>
      </p:sp>
      <p:sp>
        <p:nvSpPr>
          <p:cNvPr id="33" name="object 4"/>
          <p:cNvSpPr/>
          <p:nvPr/>
        </p:nvSpPr>
        <p:spPr>
          <a:xfrm>
            <a:off x="456565" y="9754108"/>
            <a:ext cx="6442075" cy="0"/>
          </a:xfrm>
          <a:custGeom>
            <a:avLst/>
            <a:gdLst/>
            <a:ahLst/>
            <a:cxnLst/>
            <a:rect l="l" t="t" r="r" b="b"/>
            <a:pathLst>
              <a:path w="6442075">
                <a:moveTo>
                  <a:pt x="0" y="0"/>
                </a:moveTo>
                <a:lnTo>
                  <a:pt x="6442075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p/>
        </p:txBody>
      </p:sp>
      <p:sp>
        <p:nvSpPr>
          <p:cNvPr id="34" name="object 24"/>
          <p:cNvSpPr txBox="1">
            <a:spLocks noGrp="1"/>
          </p:cNvSpPr>
          <p:nvPr/>
        </p:nvSpPr>
        <p:spPr>
          <a:xfrm>
            <a:off x="657339" y="9812769"/>
            <a:ext cx="10922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  <a:scene3d>
              <a:camera prst="orthographicFront"/>
              <a:lightRig rig="threePt" dir="t"/>
            </a:scene3d>
          </a:bodyPr>
          <a:lstStyle>
            <a:lvl1pPr marL="0">
              <a:defRPr sz="900" b="0" i="0">
                <a:solidFill>
                  <a:schemeClr val="bg1"/>
                </a:solidFill>
                <a:latin typeface="Calibri" panose="020F0502020204030204"/>
                <a:ea typeface="+mn-ea"/>
                <a:cs typeface="Calibri" panose="020F0502020204030204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5400">
              <a:lnSpc>
                <a:spcPts val="955"/>
              </a:lnSpc>
            </a:pPr>
            <a:fld id="{81D60167-4931-47E6-BA6A-407CBD079E47}" type="slidenum">
              <a:rPr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fld>
            <a:endParaRPr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1529715" y="9812655"/>
            <a:ext cx="546989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00"/>
              <a:t>SHENZHEN SHUOTIAN INFORMATION &amp; TECHNOLOGY CO., LTD</a:t>
            </a:r>
            <a:endParaRPr lang="zh-CN" altLang="en-US" sz="1000"/>
          </a:p>
        </p:txBody>
      </p:sp>
      <p:sp>
        <p:nvSpPr>
          <p:cNvPr id="24" name="object 32"/>
          <p:cNvSpPr txBox="1"/>
          <p:nvPr/>
        </p:nvSpPr>
        <p:spPr>
          <a:xfrm>
            <a:off x="454025" y="2400300"/>
            <a:ext cx="3171825" cy="27686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spAutoFit/>
          </a:bodyPr>
          <a:p>
            <a:pPr indent="12700">
              <a:spcBef>
                <a:spcPts val="100"/>
              </a:spcBef>
              <a:defRPr b="1">
                <a:solidFill>
                  <a:srgbClr val="0556A5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pPr>
            <a:r>
              <a:t>4G </a:t>
            </a:r>
            <a:r>
              <a:rPr lang="en-US"/>
              <a:t>Mobile Wifi Hotspot</a:t>
            </a:r>
            <a:endParaRPr lang="en-US"/>
          </a:p>
        </p:txBody>
      </p:sp>
      <p:sp>
        <p:nvSpPr>
          <p:cNvPr id="2" name="文本框 1"/>
          <p:cNvSpPr txBox="1"/>
          <p:nvPr/>
        </p:nvSpPr>
        <p:spPr>
          <a:xfrm>
            <a:off x="400367" y="6518274"/>
            <a:ext cx="6743701" cy="2521585"/>
          </a:xfrm>
          <a:prstGeom prst="rect">
            <a:avLst/>
          </a:prstGeom>
          <a:ln w="12700">
            <a:miter lim="400000"/>
          </a:ln>
        </p:spPr>
        <p:txBody>
          <a:bodyPr wrap="square" lIns="45718" tIns="45718" rIns="45718" bIns="45718">
            <a:spAutoFit/>
          </a:bodyPr>
          <a:lstStyle>
            <a:lvl1pPr>
              <a:defRPr sz="1400">
                <a:solidFill>
                  <a:srgbClr val="0070C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</a:lstStyle>
          <a:p>
            <a:r>
              <a:rPr sz="1800" b="1">
                <a:latin typeface="Arial" panose="020B0604020202020204" pitchFamily="34" charset="0"/>
                <a:cs typeface="Arial" panose="020B0604020202020204" pitchFamily="34" charset="0"/>
              </a:rPr>
              <a:t>Product introduction</a:t>
            </a:r>
            <a:r>
              <a:rPr lang="en-US" sz="1800" b="1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sz="1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The XM41</a:t>
            </a:r>
            <a:r>
              <a:rPr>
                <a:latin typeface="Arial" panose="020B0604020202020204" pitchFamily="34" charset="0"/>
                <a:cs typeface="Arial" panose="020B0604020202020204" pitchFamily="34" charset="0"/>
              </a:rPr>
              <a:t> 4G Mobile WiFi Hotspot</a:t>
            </a:r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XM41 </a:t>
            </a:r>
            <a:r>
              <a:rPr>
                <a:latin typeface="Arial" panose="020B0604020202020204" pitchFamily="34" charset="0"/>
                <a:cs typeface="Arial" panose="020B0604020202020204" pitchFamily="34" charset="0"/>
              </a:rPr>
              <a:t>is a new 4G pocket WiFi router.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XM41</a:t>
            </a:r>
            <a:r>
              <a:rPr>
                <a:latin typeface="Arial" panose="020B0604020202020204" pitchFamily="34" charset="0"/>
                <a:cs typeface="Arial" panose="020B0604020202020204" pitchFamily="34" charset="0"/>
              </a:rPr>
              <a:t> is a LTE Category 4 mobile hotspot which could support peak download speed to 150Mbps.</a:t>
            </a:r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>
                <a:latin typeface="Arial" panose="020B0604020202020204" pitchFamily="34" charset="0"/>
                <a:cs typeface="Arial" panose="020B0604020202020204" pitchFamily="34" charset="0"/>
              </a:rPr>
              <a:t>Key Feature</a:t>
            </a:r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>
                <a:latin typeface="Arial" panose="020B0604020202020204" pitchFamily="34" charset="0"/>
                <a:cs typeface="Arial" panose="020B0604020202020204" pitchFamily="34" charset="0"/>
              </a:rPr>
              <a:t>ble to connect with tablet pc,notebook and different types of wifi devices</a:t>
            </a:r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>
                <a:latin typeface="Arial" panose="020B0604020202020204" pitchFamily="34" charset="0"/>
                <a:cs typeface="Arial" panose="020B0604020202020204" pitchFamily="34" charset="0"/>
              </a:rPr>
              <a:t>- High speed to link, LTE download speed up to 150M</a:t>
            </a:r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>
                <a:latin typeface="Arial" panose="020B0604020202020204" pitchFamily="34" charset="0"/>
                <a:cs typeface="Arial" panose="020B0604020202020204" pitchFamily="34" charset="0"/>
              </a:rPr>
              <a:t>riendly user interface</a:t>
            </a:r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>
                <a:latin typeface="Arial" panose="020B0604020202020204" pitchFamily="34" charset="0"/>
                <a:cs typeface="Arial" panose="020B0604020202020204" pitchFamily="34" charset="0"/>
              </a:rPr>
              <a:t>aximum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5-6</a:t>
            </a:r>
            <a:r>
              <a:rPr>
                <a:latin typeface="Arial" panose="020B0604020202020204" pitchFamily="34" charset="0"/>
                <a:cs typeface="Arial" panose="020B0604020202020204" pitchFamily="34" charset="0"/>
              </a:rPr>
              <a:t> hours working by battery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>
                <a:latin typeface="Arial" panose="020B0604020202020204" pitchFamily="34" charset="0"/>
                <a:cs typeface="Arial" panose="020B0604020202020204" pitchFamily="34" charset="0"/>
              </a:rPr>
              <a:t>00mah</a:t>
            </a:r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>
                <a:latin typeface="Arial" panose="020B0604020202020204" pitchFamily="34" charset="0"/>
                <a:cs typeface="Arial" panose="020B0604020202020204" pitchFamily="34" charset="0"/>
              </a:rPr>
              <a:t> Users connection support </a:t>
            </a:r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85750" y="989330"/>
            <a:ext cx="350837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7200" spc="-720">
                <a:solidFill>
                  <a:srgbClr val="0556A5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+mn-ea"/>
              </a:rPr>
              <a:t>XM</a:t>
            </a:r>
            <a:r>
              <a:rPr lang="en-US" sz="7200" spc="-720">
                <a:solidFill>
                  <a:srgbClr val="0556A5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+mn-ea"/>
              </a:rPr>
              <a:t>41</a:t>
            </a:r>
            <a:endParaRPr lang="en-US" sz="7200" spc="-720">
              <a:solidFill>
                <a:srgbClr val="0556A5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+mn-ea"/>
            </a:endParaRPr>
          </a:p>
        </p:txBody>
      </p:sp>
      <p:pic>
        <p:nvPicPr>
          <p:cNvPr id="3" name="图片 2" descr="G41 without lcd screen (7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9715" y="3107055"/>
            <a:ext cx="3681095" cy="308102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5420995" y="297815"/>
            <a:ext cx="189293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1600" spc="-55" dirty="0">
                <a:solidFill>
                  <a:srgbClr val="0556A5"/>
                </a:solidFill>
                <a:latin typeface="Calibri" panose="020F0502020204030204"/>
                <a:cs typeface="Calibri" panose="020F0502020204030204"/>
                <a:sym typeface="+mn-ea"/>
              </a:rPr>
              <a:t>http://en.sskycn.com/</a:t>
            </a:r>
            <a:endParaRPr lang="zh-CN" altLang="en-US" sz="1600" spc="-55" dirty="0">
              <a:solidFill>
                <a:srgbClr val="0556A5"/>
              </a:solidFill>
              <a:latin typeface="Calibri" panose="020F0502020204030204"/>
              <a:cs typeface="Calibri" panose="020F0502020204030204"/>
              <a:sym typeface="+mn-ea"/>
            </a:endParaRPr>
          </a:p>
        </p:txBody>
      </p:sp>
      <p:pic>
        <p:nvPicPr>
          <p:cNvPr id="1073741825" name="officeArt object" descr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8140" y="258445"/>
            <a:ext cx="1171575" cy="376555"/>
          </a:xfrm>
          <a:prstGeom prst="rect">
            <a:avLst/>
          </a:prstGeom>
          <a:ln w="12700" cap="flat">
            <a:noFill/>
            <a:miter lim="400000"/>
            <a:headEnd/>
            <a:tailEnd/>
          </a:ln>
          <a:effectLst/>
        </p:spPr>
      </p:pic>
      <p:sp>
        <p:nvSpPr>
          <p:cNvPr id="30" name="object 3"/>
          <p:cNvSpPr/>
          <p:nvPr/>
        </p:nvSpPr>
        <p:spPr>
          <a:xfrm>
            <a:off x="455294" y="9756140"/>
            <a:ext cx="513715" cy="280035"/>
          </a:xfrm>
          <a:custGeom>
            <a:avLst/>
            <a:gdLst/>
            <a:ahLst/>
            <a:cxnLst/>
            <a:rect l="l" t="t" r="r" b="b"/>
            <a:pathLst>
              <a:path w="513715" h="280034">
                <a:moveTo>
                  <a:pt x="0" y="0"/>
                </a:moveTo>
                <a:lnTo>
                  <a:pt x="513715" y="0"/>
                </a:lnTo>
                <a:lnTo>
                  <a:pt x="513715" y="280034"/>
                </a:lnTo>
                <a:lnTo>
                  <a:pt x="0" y="28003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0" tIns="0" rIns="0" bIns="0" rtlCol="0"/>
          <a:p/>
        </p:txBody>
      </p:sp>
      <p:sp>
        <p:nvSpPr>
          <p:cNvPr id="33" name="object 4"/>
          <p:cNvSpPr/>
          <p:nvPr/>
        </p:nvSpPr>
        <p:spPr>
          <a:xfrm>
            <a:off x="456565" y="9754108"/>
            <a:ext cx="6442075" cy="0"/>
          </a:xfrm>
          <a:custGeom>
            <a:avLst/>
            <a:gdLst/>
            <a:ahLst/>
            <a:cxnLst/>
            <a:rect l="l" t="t" r="r" b="b"/>
            <a:pathLst>
              <a:path w="6442075">
                <a:moveTo>
                  <a:pt x="0" y="0"/>
                </a:moveTo>
                <a:lnTo>
                  <a:pt x="6442075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p/>
        </p:txBody>
      </p:sp>
      <p:sp>
        <p:nvSpPr>
          <p:cNvPr id="34" name="object 24"/>
          <p:cNvSpPr txBox="1">
            <a:spLocks noGrp="1"/>
          </p:cNvSpPr>
          <p:nvPr/>
        </p:nvSpPr>
        <p:spPr>
          <a:xfrm>
            <a:off x="657339" y="9812769"/>
            <a:ext cx="10922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  <a:scene3d>
              <a:camera prst="orthographicFront"/>
              <a:lightRig rig="threePt" dir="t"/>
            </a:scene3d>
          </a:bodyPr>
          <a:lstStyle>
            <a:lvl1pPr marL="0">
              <a:defRPr sz="900" b="0" i="0">
                <a:solidFill>
                  <a:schemeClr val="bg1"/>
                </a:solidFill>
                <a:latin typeface="Calibri" panose="020F0502020204030204"/>
                <a:ea typeface="+mn-ea"/>
                <a:cs typeface="Calibri" panose="020F0502020204030204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5400">
              <a:lnSpc>
                <a:spcPts val="955"/>
              </a:lnSpc>
            </a:pPr>
            <a:fld id="{81D60167-4931-47E6-BA6A-407CBD079E47}" type="slidenum">
              <a:rPr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fld>
            <a:endParaRPr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1529715" y="9812655"/>
            <a:ext cx="546989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00"/>
              <a:t>SHENZHEN SHUOTIAN INFORMATION &amp; TECHNOLOGY CO., LTD</a:t>
            </a:r>
            <a:endParaRPr lang="zh-CN" altLang="en-US" sz="1000"/>
          </a:p>
        </p:txBody>
      </p:sp>
      <p:sp>
        <p:nvSpPr>
          <p:cNvPr id="41" name="文本框 1"/>
          <p:cNvSpPr txBox="1"/>
          <p:nvPr/>
        </p:nvSpPr>
        <p:spPr>
          <a:xfrm>
            <a:off x="358457" y="1118550"/>
            <a:ext cx="6743701" cy="7753985"/>
          </a:xfrm>
          <a:prstGeom prst="rect">
            <a:avLst/>
          </a:prstGeom>
          <a:ln w="12700">
            <a:miter lim="400000"/>
          </a:ln>
        </p:spPr>
        <p:txBody>
          <a:bodyPr lIns="45718" tIns="45718" rIns="45718" bIns="45718">
            <a:spAutoFit/>
          </a:bodyPr>
          <a:p>
            <a:pPr marL="36195" indent="-36195" defTabSz="266700">
              <a:defRPr b="1">
                <a:solidFill>
                  <a:schemeClr val="accen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pPr>
            <a:r>
              <a:rPr lang="en-US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/>
                <a:cs typeface="Arial" panose="020B0604020202020204" pitchFamily="34" charset="0"/>
                <a:sym typeface="+mn-ea"/>
              </a:rPr>
              <a:t>Product Features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195" indent="-36195" defTabSz="266700" fontAlgn="auto">
              <a:lnSpc>
                <a:spcPct val="150000"/>
              </a:lnSpc>
              <a:defRPr b="1">
                <a:solidFill>
                  <a:schemeClr val="accen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pPr>
            <a:endParaRPr sz="1600">
              <a:solidFill>
                <a:srgbClr val="0070C0"/>
              </a:solidFill>
              <a:latin typeface="Arial" panose="020B0604020202020204" pitchFamily="34" charset="0"/>
              <a:ea typeface="Arial" panose="020B0604020202020204"/>
              <a:cs typeface="Arial" panose="020B0604020202020204" pitchFamily="34" charset="0"/>
              <a:sym typeface="Arial" panose="020B0604020202020204"/>
            </a:endParaRPr>
          </a:p>
          <a:p>
            <a:pPr marL="36195" indent="-36195" defTabSz="266700" fontAlgn="auto">
              <a:lnSpc>
                <a:spcPct val="150000"/>
              </a:lnSpc>
              <a:defRPr b="1">
                <a:solidFill>
                  <a:schemeClr val="accen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pPr>
            <a:r>
              <a:rPr sz="1600">
                <a:solidFill>
                  <a:srgbClr val="0070C0"/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  <a:sym typeface="Arial" panose="020B0604020202020204"/>
              </a:rPr>
              <a:t>Multi mode to work</a:t>
            </a:r>
            <a:endParaRPr sz="1400">
              <a:latin typeface="Arial" panose="020B0604020202020204" pitchFamily="34" charset="0"/>
              <a:ea typeface="Arial" panose="020B0604020202020204"/>
              <a:cs typeface="Arial" panose="020B0604020202020204" pitchFamily="34" charset="0"/>
              <a:sym typeface="Arial" panose="020B0604020202020204"/>
            </a:endParaRPr>
          </a:p>
          <a:p>
            <a:pPr indent="0" defTabSz="266700" fontAlgn="auto">
              <a:lnSpc>
                <a:spcPct val="150000"/>
              </a:lnSpc>
              <a:buSzPct val="100000"/>
              <a:buNone/>
              <a:defRPr sz="1000" b="1">
                <a:solidFill>
                  <a:schemeClr val="accent2"/>
                </a:solidFill>
              </a:defRPr>
            </a:pPr>
            <a:r>
              <a:rPr lang="en-US" sz="1400"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  <a:sym typeface="Arial" panose="020B0604020202020204"/>
              </a:rPr>
              <a:t>First you need to put  sim </a:t>
            </a:r>
            <a:r>
              <a:rPr sz="1400"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  <a:sym typeface="Arial" panose="020B0604020202020204"/>
              </a:rPr>
              <a:t>card, </a:t>
            </a:r>
            <a:r>
              <a:rPr lang="en-US" sz="1400"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  <a:sym typeface="Arial" panose="020B0604020202020204"/>
              </a:rPr>
              <a:t>And c</a:t>
            </a:r>
            <a:r>
              <a:rPr lang="en-US" sz="1400"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  <a:sym typeface="Arial" panose="020B0604020202020204"/>
              </a:rPr>
              <a:t>harge it by usb cable.Also no need to connect usb cable cause it's have 3000mah battery .</a:t>
            </a:r>
            <a:r>
              <a:rPr sz="1400"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  <a:sym typeface="Arial" panose="020B0604020202020204"/>
              </a:rPr>
              <a:t>it will keep working till power offer. In this case, </a:t>
            </a:r>
            <a:r>
              <a:rPr lang="en-US" sz="1400"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  <a:sym typeface="Arial" panose="020B0604020202020204"/>
              </a:rPr>
              <a:t>XM41 </a:t>
            </a:r>
            <a:r>
              <a:rPr sz="1400"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  <a:sym typeface="Arial" panose="020B0604020202020204"/>
              </a:rPr>
              <a:t>should be a good partner whenever you are at home or outside. It's easy to take and easy to use, worthy to have it.</a:t>
            </a:r>
            <a:endParaRPr sz="1400">
              <a:latin typeface="Arial" panose="020B0604020202020204" pitchFamily="34" charset="0"/>
              <a:ea typeface="Arial" panose="020B0604020202020204"/>
              <a:cs typeface="Arial" panose="020B0604020202020204" pitchFamily="34" charset="0"/>
              <a:sym typeface="Arial" panose="020B0604020202020204"/>
            </a:endParaRPr>
          </a:p>
          <a:p>
            <a:pPr indent="0" defTabSz="266700" fontAlgn="auto">
              <a:lnSpc>
                <a:spcPct val="150000"/>
              </a:lnSpc>
              <a:buSzPct val="100000"/>
              <a:buNone/>
              <a:defRPr sz="1000" b="1">
                <a:solidFill>
                  <a:schemeClr val="accent2"/>
                </a:solidFill>
              </a:defRPr>
            </a:pPr>
            <a:endParaRPr sz="1600">
              <a:solidFill>
                <a:srgbClr val="0070C0"/>
              </a:solidFill>
              <a:latin typeface="Arial" panose="020B0604020202020204" pitchFamily="34" charset="0"/>
              <a:ea typeface="Arial" panose="020B0604020202020204"/>
              <a:cs typeface="Arial" panose="020B0604020202020204" pitchFamily="34" charset="0"/>
              <a:sym typeface="Arial" panose="020B0604020202020204"/>
            </a:endParaRPr>
          </a:p>
          <a:p>
            <a:pPr indent="0" defTabSz="266700" fontAlgn="auto">
              <a:lnSpc>
                <a:spcPct val="150000"/>
              </a:lnSpc>
              <a:buSzPct val="100000"/>
              <a:buNone/>
              <a:defRPr sz="1000" b="1">
                <a:solidFill>
                  <a:schemeClr val="accent2"/>
                </a:solidFill>
              </a:defRPr>
            </a:pPr>
            <a:r>
              <a:rPr sz="1600">
                <a:solidFill>
                  <a:srgbClr val="0070C0"/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  <a:sym typeface="Arial" panose="020B0604020202020204"/>
              </a:rPr>
              <a:t>Fast Connection</a:t>
            </a:r>
            <a:endParaRPr sz="1600">
              <a:solidFill>
                <a:srgbClr val="0070C0"/>
              </a:solidFill>
              <a:latin typeface="Arial" panose="020B0604020202020204" pitchFamily="34" charset="0"/>
              <a:ea typeface="Arial" panose="020B0604020202020204"/>
              <a:cs typeface="Arial" panose="020B0604020202020204" pitchFamily="34" charset="0"/>
              <a:sym typeface="Arial" panose="020B0604020202020204"/>
            </a:endParaRPr>
          </a:p>
          <a:p>
            <a:pPr indent="0" defTabSz="266700" fontAlgn="auto">
              <a:lnSpc>
                <a:spcPct val="150000"/>
              </a:lnSpc>
              <a:buSzPct val="100000"/>
              <a:buNone/>
              <a:defRPr sz="1000" b="1">
                <a:solidFill>
                  <a:schemeClr val="accent2"/>
                </a:solidFill>
              </a:defRPr>
            </a:pPr>
            <a:r>
              <a:rPr sz="1400"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  <a:sym typeface="Arial" panose="020B0604020202020204"/>
              </a:rPr>
              <a:t>A secure download speed of 150 Mbps and a fast uploadspeed of 50 Mbps allowing you to stream or download videos and films in no time!</a:t>
            </a:r>
            <a:endParaRPr sz="1400">
              <a:latin typeface="Arial" panose="020B0604020202020204" pitchFamily="34" charset="0"/>
              <a:ea typeface="Arial" panose="020B0604020202020204"/>
              <a:cs typeface="Arial" panose="020B0604020202020204" pitchFamily="34" charset="0"/>
              <a:sym typeface="Arial" panose="020B0604020202020204"/>
            </a:endParaRPr>
          </a:p>
          <a:p>
            <a:pPr indent="0" defTabSz="266700" fontAlgn="auto">
              <a:lnSpc>
                <a:spcPct val="150000"/>
              </a:lnSpc>
              <a:buSzPct val="100000"/>
              <a:buNone/>
              <a:defRPr sz="1000" b="1">
                <a:solidFill>
                  <a:schemeClr val="accent2"/>
                </a:solidFill>
              </a:defRPr>
            </a:pPr>
            <a:endParaRPr sz="1400">
              <a:latin typeface="Arial" panose="020B0604020202020204" pitchFamily="34" charset="0"/>
              <a:ea typeface="Arial" panose="020B0604020202020204"/>
              <a:cs typeface="Arial" panose="020B0604020202020204" pitchFamily="34" charset="0"/>
              <a:sym typeface="Arial" panose="020B0604020202020204"/>
            </a:endParaRPr>
          </a:p>
          <a:p>
            <a:pPr indent="0" defTabSz="266700" fontAlgn="auto">
              <a:lnSpc>
                <a:spcPct val="150000"/>
              </a:lnSpc>
              <a:buSzPct val="100000"/>
              <a:buNone/>
              <a:defRPr sz="1000" b="1">
                <a:solidFill>
                  <a:schemeClr val="accent2"/>
                </a:solidFill>
              </a:defRPr>
            </a:pPr>
            <a:r>
              <a:rPr sz="1600">
                <a:solidFill>
                  <a:srgbClr val="0070C0"/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  <a:sym typeface="Arial" panose="020B0604020202020204"/>
              </a:rPr>
              <a:t>Travel</a:t>
            </a:r>
            <a:endParaRPr sz="1600">
              <a:solidFill>
                <a:srgbClr val="0070C0"/>
              </a:solidFill>
              <a:latin typeface="Arial" panose="020B0604020202020204" pitchFamily="34" charset="0"/>
              <a:ea typeface="Arial" panose="020B0604020202020204"/>
              <a:cs typeface="Arial" panose="020B0604020202020204" pitchFamily="34" charset="0"/>
              <a:sym typeface="Arial" panose="020B0604020202020204"/>
            </a:endParaRPr>
          </a:p>
          <a:p>
            <a:pPr indent="0" defTabSz="266700" fontAlgn="auto">
              <a:lnSpc>
                <a:spcPct val="150000"/>
              </a:lnSpc>
              <a:buSzPct val="100000"/>
              <a:buNone/>
              <a:defRPr sz="1000" b="1">
                <a:solidFill>
                  <a:schemeClr val="accent2"/>
                </a:solidFill>
              </a:defRPr>
            </a:pPr>
            <a:r>
              <a:rPr sz="1400"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  <a:sym typeface="Arial" panose="020B0604020202020204"/>
              </a:rPr>
              <a:t>Travelling to a different country and have no access to Internet connection? Purchase a </a:t>
            </a:r>
            <a:r>
              <a:rPr lang="en-US" sz="1400"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  <a:sym typeface="Arial" panose="020B0604020202020204"/>
              </a:rPr>
              <a:t>XM41</a:t>
            </a:r>
            <a:r>
              <a:rPr sz="1400"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  <a:sym typeface="Arial" panose="020B0604020202020204"/>
              </a:rPr>
              <a:t>  and you will have no problem connecting to the Internet abroad. All you need to do is buy a data sim card from the local area you will be staying in, connect, then there you go Internet access on holiday or from home.</a:t>
            </a:r>
            <a:endParaRPr sz="1400">
              <a:latin typeface="Arial" panose="020B0604020202020204" pitchFamily="34" charset="0"/>
              <a:ea typeface="Arial" panose="020B0604020202020204"/>
              <a:cs typeface="Arial" panose="020B0604020202020204" pitchFamily="34" charset="0"/>
              <a:sym typeface="Arial" panose="020B0604020202020204"/>
            </a:endParaRPr>
          </a:p>
          <a:p>
            <a:pPr indent="0" defTabSz="266700" fontAlgn="auto">
              <a:lnSpc>
                <a:spcPct val="150000"/>
              </a:lnSpc>
              <a:buSzPct val="100000"/>
              <a:buNone/>
              <a:defRPr sz="1000" b="1">
                <a:solidFill>
                  <a:schemeClr val="accent2"/>
                </a:solidFill>
              </a:defRPr>
            </a:pPr>
            <a:endParaRPr sz="1400">
              <a:latin typeface="Arial" panose="020B0604020202020204" pitchFamily="34" charset="0"/>
              <a:ea typeface="Arial" panose="020B0604020202020204"/>
              <a:cs typeface="Arial" panose="020B0604020202020204" pitchFamily="34" charset="0"/>
              <a:sym typeface="Arial" panose="020B0604020202020204"/>
            </a:endParaRPr>
          </a:p>
          <a:p>
            <a:pPr indent="0" defTabSz="266700" fontAlgn="auto">
              <a:lnSpc>
                <a:spcPct val="150000"/>
              </a:lnSpc>
              <a:buSzPct val="100000"/>
              <a:buNone/>
              <a:defRPr sz="1000" b="1">
                <a:solidFill>
                  <a:schemeClr val="accent2"/>
                </a:solidFill>
              </a:defRPr>
            </a:pPr>
            <a:r>
              <a:rPr sz="1600">
                <a:solidFill>
                  <a:srgbClr val="0070C0"/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  <a:sym typeface="Arial" panose="020B0604020202020204"/>
              </a:rPr>
              <a:t>Perfect for Small Businesses</a:t>
            </a:r>
            <a:endParaRPr sz="1400">
              <a:latin typeface="Arial" panose="020B0604020202020204" pitchFamily="34" charset="0"/>
              <a:ea typeface="Arial" panose="020B0604020202020204"/>
              <a:cs typeface="Arial" panose="020B0604020202020204" pitchFamily="34" charset="0"/>
              <a:sym typeface="Arial" panose="020B0604020202020204"/>
            </a:endParaRPr>
          </a:p>
          <a:p>
            <a:pPr indent="0" defTabSz="266700" fontAlgn="auto">
              <a:lnSpc>
                <a:spcPct val="150000"/>
              </a:lnSpc>
              <a:buSzPct val="100000"/>
              <a:buNone/>
              <a:defRPr sz="1000" b="1">
                <a:solidFill>
                  <a:schemeClr val="accent2"/>
                </a:solidFill>
              </a:defRPr>
            </a:pPr>
            <a:r>
              <a:rPr lang="en-US" sz="1400"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  <a:sym typeface="Arial" panose="020B0604020202020204"/>
              </a:rPr>
              <a:t>XM41</a:t>
            </a:r>
            <a:r>
              <a:rPr sz="1400"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  <a:sym typeface="Arial" panose="020B0604020202020204"/>
              </a:rPr>
              <a:t> allows you to you to share your Internet connection with up to 10 different Wi-Fi enabled devices. Perfect for cheap data roaming in your office. Giving you the best Internet experience at home and at work.</a:t>
            </a:r>
            <a:endParaRPr sz="1400">
              <a:latin typeface="Arial" panose="020B0604020202020204" pitchFamily="34" charset="0"/>
              <a:ea typeface="Arial" panose="020B0604020202020204"/>
              <a:cs typeface="Arial" panose="020B0604020202020204" pitchFamily="34" charset="0"/>
              <a:sym typeface="Arial" panose="020B0604020202020204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5420995" y="297815"/>
            <a:ext cx="189293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1600" spc="-55" dirty="0">
                <a:solidFill>
                  <a:srgbClr val="0556A5"/>
                </a:solidFill>
                <a:latin typeface="Calibri" panose="020F0502020204030204"/>
                <a:cs typeface="Calibri" panose="020F0502020204030204"/>
                <a:sym typeface="+mn-ea"/>
              </a:rPr>
              <a:t>http://en.sskycn.com/</a:t>
            </a:r>
            <a:endParaRPr lang="zh-CN" altLang="en-US" sz="1600" spc="-55" dirty="0">
              <a:solidFill>
                <a:srgbClr val="0556A5"/>
              </a:solidFill>
              <a:latin typeface="Calibri" panose="020F0502020204030204"/>
              <a:cs typeface="Calibri" panose="020F0502020204030204"/>
              <a:sym typeface="+mn-ea"/>
            </a:endParaRPr>
          </a:p>
        </p:txBody>
      </p:sp>
      <p:pic>
        <p:nvPicPr>
          <p:cNvPr id="1073741825" name="officeArt object" descr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8140" y="258445"/>
            <a:ext cx="1171575" cy="376555"/>
          </a:xfrm>
          <a:prstGeom prst="rect">
            <a:avLst/>
          </a:prstGeom>
          <a:ln w="12700" cap="flat">
            <a:noFill/>
            <a:miter lim="400000"/>
            <a:headEnd/>
            <a:tailEnd/>
          </a:ln>
          <a:effectLst/>
        </p:spPr>
      </p:pic>
      <p:sp>
        <p:nvSpPr>
          <p:cNvPr id="30" name="object 3"/>
          <p:cNvSpPr/>
          <p:nvPr/>
        </p:nvSpPr>
        <p:spPr>
          <a:xfrm>
            <a:off x="455294" y="9756140"/>
            <a:ext cx="513715" cy="280035"/>
          </a:xfrm>
          <a:custGeom>
            <a:avLst/>
            <a:gdLst/>
            <a:ahLst/>
            <a:cxnLst/>
            <a:rect l="l" t="t" r="r" b="b"/>
            <a:pathLst>
              <a:path w="513715" h="280034">
                <a:moveTo>
                  <a:pt x="0" y="0"/>
                </a:moveTo>
                <a:lnTo>
                  <a:pt x="513715" y="0"/>
                </a:lnTo>
                <a:lnTo>
                  <a:pt x="513715" y="280034"/>
                </a:lnTo>
                <a:lnTo>
                  <a:pt x="0" y="28003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0" tIns="0" rIns="0" bIns="0" rtlCol="0"/>
          <a:p/>
        </p:txBody>
      </p:sp>
      <p:sp>
        <p:nvSpPr>
          <p:cNvPr id="33" name="object 4"/>
          <p:cNvSpPr/>
          <p:nvPr/>
        </p:nvSpPr>
        <p:spPr>
          <a:xfrm>
            <a:off x="456565" y="9754108"/>
            <a:ext cx="6442075" cy="0"/>
          </a:xfrm>
          <a:custGeom>
            <a:avLst/>
            <a:gdLst/>
            <a:ahLst/>
            <a:cxnLst/>
            <a:rect l="l" t="t" r="r" b="b"/>
            <a:pathLst>
              <a:path w="6442075">
                <a:moveTo>
                  <a:pt x="0" y="0"/>
                </a:moveTo>
                <a:lnTo>
                  <a:pt x="6442075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p/>
        </p:txBody>
      </p:sp>
      <p:sp>
        <p:nvSpPr>
          <p:cNvPr id="34" name="object 24"/>
          <p:cNvSpPr txBox="1">
            <a:spLocks noGrp="1"/>
          </p:cNvSpPr>
          <p:nvPr/>
        </p:nvSpPr>
        <p:spPr>
          <a:xfrm>
            <a:off x="657339" y="9812769"/>
            <a:ext cx="10922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  <a:scene3d>
              <a:camera prst="orthographicFront"/>
              <a:lightRig rig="threePt" dir="t"/>
            </a:scene3d>
          </a:bodyPr>
          <a:lstStyle>
            <a:lvl1pPr marL="0">
              <a:defRPr sz="900" b="0" i="0">
                <a:solidFill>
                  <a:schemeClr val="bg1"/>
                </a:solidFill>
                <a:latin typeface="Calibri" panose="020F0502020204030204"/>
                <a:ea typeface="+mn-ea"/>
                <a:cs typeface="Calibri" panose="020F0502020204030204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5400">
              <a:lnSpc>
                <a:spcPts val="955"/>
              </a:lnSpc>
            </a:pPr>
            <a:fld id="{81D60167-4931-47E6-BA6A-407CBD079E47}" type="slidenum">
              <a:rPr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fld>
            <a:endParaRPr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1529715" y="9812655"/>
            <a:ext cx="546989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00"/>
              <a:t>SHENZHEN SHUOTIAN INFORMATION &amp; TECHNOLOGY CO., LTD</a:t>
            </a:r>
            <a:endParaRPr lang="zh-CN" altLang="en-US" sz="1000"/>
          </a:p>
        </p:txBody>
      </p:sp>
      <p:graphicFrame>
        <p:nvGraphicFramePr>
          <p:cNvPr id="49" name="表格"/>
          <p:cNvGraphicFramePr/>
          <p:nvPr>
            <p:custDataLst>
              <p:tags r:id="rId2"/>
            </p:custDataLst>
          </p:nvPr>
        </p:nvGraphicFramePr>
        <p:xfrm>
          <a:off x="429260" y="1158875"/>
          <a:ext cx="6739890" cy="6750685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239770"/>
                <a:gridCol w="3500120"/>
              </a:tblGrid>
              <a:tr h="534035">
                <a:tc gridSpan="2">
                  <a:txBody>
                    <a:bodyPr/>
                    <a:p>
                      <a:pPr algn="l" defTabSz="755650">
                        <a:defRPr sz="1800"/>
                      </a:pPr>
                      <a:r>
                        <a:rPr sz="1400" b="1">
                          <a:solidFill>
                            <a:srgbClr val="FFFFFF"/>
                          </a:solidFill>
                          <a:sym typeface="微软雅黑" panose="020B0503020204020204" charset="-122"/>
                        </a:rPr>
                        <a:t>Hardware</a:t>
                      </a:r>
                      <a:endParaRPr sz="1400" b="1">
                        <a:solidFill>
                          <a:srgbClr val="FFFFFF"/>
                        </a:solidFill>
                        <a:sym typeface="微软雅黑" panose="020B0503020204020204" charset="-122"/>
                      </a:endParaRPr>
                    </a:p>
                  </a:txBody>
                  <a:tcPr marL="45720" marR="45720" anchor="ctr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 hMerge="1">
                  <a:tcPr/>
                </a:tc>
              </a:tr>
              <a:tr h="306705">
                <a:tc>
                  <a:txBody>
                    <a:bodyPr/>
                    <a:p>
                      <a:pPr algn="l" defTabSz="755650">
                        <a:defRPr sz="1800"/>
                      </a:pPr>
                      <a:r>
                        <a:rPr sz="1000">
                          <a:solidFill>
                            <a:srgbClr val="0E071B"/>
                          </a:solidFill>
                          <a:cs typeface="+mn-lt"/>
                          <a:sym typeface="微软雅黑" panose="020B0503020204020204" charset="-122"/>
                        </a:rPr>
                        <a:t>Model</a:t>
                      </a:r>
                      <a:endParaRPr sz="1000">
                        <a:solidFill>
                          <a:srgbClr val="0E071B"/>
                        </a:solidFill>
                        <a:cs typeface="+mn-lt"/>
                        <a:sym typeface="微软雅黑" panose="020B0503020204020204" charset="-122"/>
                      </a:endParaRPr>
                    </a:p>
                  </a:txBody>
                  <a:tcPr marL="50800" marR="50800" marT="50800" marB="50800" anchor="ctr" anchorCtr="0" horzOverflow="overflow">
                    <a:lnT w="38100">
                      <a:solidFill>
                        <a:srgbClr val="FFFFFF"/>
                      </a:solidFill>
                    </a:lnT>
                  </a:tcPr>
                </a:tc>
                <a:tc>
                  <a:txBody>
                    <a:bodyPr/>
                    <a:p>
                      <a:pPr algn="l" defTabSz="755650">
                        <a:defRPr sz="1800"/>
                      </a:pPr>
                      <a:r>
                        <a:rPr sz="1000">
                          <a:solidFill>
                            <a:srgbClr val="0E071B"/>
                          </a:solidFill>
                          <a:cs typeface="+mn-lt"/>
                          <a:sym typeface="微软雅黑" panose="020B0503020204020204" charset="-122"/>
                        </a:rPr>
                        <a:t>X</a:t>
                      </a:r>
                      <a:r>
                        <a:rPr lang="en-US" sz="1000">
                          <a:solidFill>
                            <a:srgbClr val="0E071B"/>
                          </a:solidFill>
                          <a:cs typeface="+mn-lt"/>
                          <a:sym typeface="微软雅黑" panose="020B0503020204020204" charset="-122"/>
                        </a:rPr>
                        <a:t>M41</a:t>
                      </a:r>
                      <a:endParaRPr lang="en-US" sz="1000">
                        <a:solidFill>
                          <a:srgbClr val="0E071B"/>
                        </a:solidFill>
                        <a:cs typeface="+mn-lt"/>
                        <a:sym typeface="微软雅黑" panose="020B0503020204020204" charset="-122"/>
                      </a:endParaRPr>
                    </a:p>
                  </a:txBody>
                  <a:tcPr marL="50800" marR="50800" marT="50800" marB="50800" anchor="ctr" anchorCtr="0" horzOverflow="overflow">
                    <a:lnT w="38100">
                      <a:solidFill>
                        <a:srgbClr val="FFFFFF"/>
                      </a:solidFill>
                    </a:lnT>
                  </a:tcPr>
                </a:tc>
              </a:tr>
              <a:tr h="495300">
                <a:tc>
                  <a:txBody>
                    <a:bodyPr/>
                    <a:p>
                      <a:pPr algn="l" defTabSz="755650">
                        <a:buNone/>
                        <a:defRPr sz="1800"/>
                      </a:pPr>
                      <a:r>
                        <a:rPr lang="en-US" altLang="en-US" sz="1000">
                          <a:solidFill>
                            <a:srgbClr val="0E071B"/>
                          </a:solidFill>
                          <a:cs typeface="+mn-lt"/>
                          <a:sym typeface="微软雅黑" panose="020B0503020204020204" charset="-122"/>
                        </a:rPr>
                        <a:t>Platform</a:t>
                      </a:r>
                      <a:endParaRPr lang="en-US" altLang="en-US" sz="1000">
                        <a:solidFill>
                          <a:srgbClr val="0E071B"/>
                        </a:solidFill>
                        <a:cs typeface="+mn-lt"/>
                        <a:sym typeface="微软雅黑" panose="020B0503020204020204" charset="-122"/>
                      </a:endParaR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p>
                      <a:pPr algn="l" defTabSz="755650">
                        <a:buNone/>
                        <a:defRPr sz="1800"/>
                      </a:pPr>
                      <a:r>
                        <a:rPr lang="en-US" altLang="en-US" sz="1000">
                          <a:solidFill>
                            <a:srgbClr val="0E071B"/>
                          </a:solidFill>
                          <a:cs typeface="+mn-lt"/>
                          <a:sym typeface="微软雅黑" panose="020B0503020204020204" charset="-122"/>
                        </a:rPr>
                        <a:t>ZX7520m</a:t>
                      </a:r>
                      <a:endParaRPr lang="en-US" altLang="en-US" sz="1000">
                        <a:solidFill>
                          <a:srgbClr val="0E071B"/>
                        </a:solidFill>
                        <a:cs typeface="+mn-lt"/>
                        <a:sym typeface="微软雅黑" panose="020B0503020204020204" charset="-122"/>
                      </a:endParaRPr>
                    </a:p>
                  </a:txBody>
                  <a:tcPr marL="50800" marR="50800" marT="50800" marB="50800" anchor="ctr" anchorCtr="0" horzOverflow="overflow"/>
                </a:tc>
              </a:tr>
              <a:tr h="533400">
                <a:tc>
                  <a:txBody>
                    <a:bodyPr/>
                    <a:p>
                      <a:pPr algn="l" defTabSz="755650">
                        <a:defRPr sz="1800"/>
                      </a:pPr>
                      <a:r>
                        <a:rPr sz="1000">
                          <a:solidFill>
                            <a:srgbClr val="0E071B"/>
                          </a:solidFill>
                          <a:cs typeface="+mn-lt"/>
                          <a:sym typeface="微软雅黑" panose="020B0503020204020204" charset="-122"/>
                        </a:rPr>
                        <a:t>Dimension (L × W × H) </a:t>
                      </a:r>
                      <a:r>
                        <a:rPr lang="en-US" sz="1000">
                          <a:solidFill>
                            <a:srgbClr val="0E071B"/>
                          </a:solidFill>
                          <a:cs typeface="+mn-lt"/>
                          <a:sym typeface="微软雅黑" panose="020B0503020204020204" charset="-122"/>
                        </a:rPr>
                        <a:t>and Weight</a:t>
                      </a:r>
                      <a:endParaRPr lang="en-US" sz="1000">
                        <a:solidFill>
                          <a:srgbClr val="0E071B"/>
                        </a:solidFill>
                        <a:cs typeface="+mn-lt"/>
                        <a:sym typeface="微软雅黑" panose="020B0503020204020204" charset="-122"/>
                      </a:endParaR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p>
                      <a:pPr algn="l" defTabSz="755650">
                        <a:defRPr sz="1800"/>
                      </a:pPr>
                      <a:r>
                        <a:rPr sz="1000">
                          <a:solidFill>
                            <a:srgbClr val="0E071B"/>
                          </a:solidFill>
                          <a:cs typeface="+mn-lt"/>
                          <a:sym typeface="微软雅黑" panose="020B0503020204020204" charset="-122"/>
                        </a:rPr>
                        <a:t>99*60*27.5mm</a:t>
                      </a:r>
                      <a:r>
                        <a:rPr lang="en-US" sz="1000">
                          <a:solidFill>
                            <a:srgbClr val="0E071B"/>
                          </a:solidFill>
                          <a:cs typeface="+mn-lt"/>
                          <a:sym typeface="微软雅黑" panose="020B0503020204020204" charset="-122"/>
                        </a:rPr>
                        <a:t>(0.2kg)</a:t>
                      </a:r>
                      <a:endParaRPr lang="en-US" sz="1000">
                        <a:solidFill>
                          <a:srgbClr val="0E071B"/>
                        </a:solidFill>
                        <a:cs typeface="+mn-lt"/>
                        <a:sym typeface="微软雅黑" panose="020B0503020204020204" charset="-122"/>
                      </a:endParaRPr>
                    </a:p>
                  </a:txBody>
                  <a:tcPr marL="50800" marR="50800" marT="50800" marB="50800" anchor="ctr" anchorCtr="0" horzOverflow="overflow"/>
                </a:tc>
              </a:tr>
              <a:tr h="1040765">
                <a:tc>
                  <a:txBody>
                    <a:bodyPr/>
                    <a:p>
                      <a:pPr algn="l" defTabSz="755650">
                        <a:defRPr sz="1800"/>
                      </a:pPr>
                      <a:r>
                        <a:rPr sz="1000">
                          <a:solidFill>
                            <a:srgbClr val="0E071B"/>
                          </a:solidFill>
                          <a:cs typeface="+mn-lt"/>
                          <a:sym typeface="微软雅黑" panose="020B0503020204020204" charset="-122"/>
                        </a:rPr>
                        <a:t>Frequency Band</a:t>
                      </a:r>
                      <a:endParaRPr sz="1000">
                        <a:solidFill>
                          <a:srgbClr val="0E071B"/>
                        </a:solidFill>
                        <a:cs typeface="+mn-lt"/>
                        <a:sym typeface="微软雅黑" panose="020B0503020204020204" charset="-122"/>
                      </a:endParaR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p>
                      <a:pPr algn="l" defTabSz="755650">
                        <a:defRPr sz="1800"/>
                      </a:pPr>
                      <a:r>
                        <a:rPr sz="1000">
                          <a:solidFill>
                            <a:srgbClr val="0E071B"/>
                          </a:solidFill>
                          <a:cs typeface="+mn-lt"/>
                          <a:sym typeface="微软雅黑" panose="020B0503020204020204" charset="-122"/>
                        </a:rPr>
                        <a:t>FDD band: B1/B3/B5/B7/B8/B20</a:t>
                      </a:r>
                      <a:endParaRPr sz="1000">
                        <a:solidFill>
                          <a:srgbClr val="0E071B"/>
                        </a:solidFill>
                        <a:cs typeface="+mn-lt"/>
                        <a:sym typeface="微软雅黑" panose="020B0503020204020204" charset="-122"/>
                      </a:endParaRPr>
                    </a:p>
                    <a:p>
                      <a:pPr algn="l" defTabSz="755650">
                        <a:defRPr sz="1800"/>
                      </a:pPr>
                      <a:r>
                        <a:rPr sz="1000">
                          <a:solidFill>
                            <a:srgbClr val="0E071B"/>
                          </a:solidFill>
                          <a:cs typeface="+mn-lt"/>
                          <a:sym typeface="微软雅黑" panose="020B0503020204020204" charset="-122"/>
                        </a:rPr>
                        <a:t>TDD band:B38/B40/B41</a:t>
                      </a:r>
                      <a:endParaRPr sz="1000">
                        <a:solidFill>
                          <a:srgbClr val="0E071B"/>
                        </a:solidFill>
                        <a:cs typeface="+mn-lt"/>
                        <a:sym typeface="微软雅黑" panose="020B0503020204020204" charset="-122"/>
                      </a:endParaRPr>
                    </a:p>
                    <a:p>
                      <a:pPr algn="l" defTabSz="755650">
                        <a:defRPr sz="1800"/>
                      </a:pPr>
                      <a:r>
                        <a:rPr sz="1000">
                          <a:solidFill>
                            <a:srgbClr val="0E071B"/>
                          </a:solidFill>
                          <a:cs typeface="+mn-lt"/>
                          <a:sym typeface="微软雅黑" panose="020B0503020204020204" charset="-122"/>
                        </a:rPr>
                        <a:t>UMTS:B1/B5/B8   </a:t>
                      </a:r>
                      <a:endParaRPr sz="1000">
                        <a:solidFill>
                          <a:srgbClr val="0E071B"/>
                        </a:solidFill>
                        <a:cs typeface="+mn-lt"/>
                        <a:sym typeface="微软雅黑" panose="020B0503020204020204" charset="-122"/>
                      </a:endParaRPr>
                    </a:p>
                  </a:txBody>
                  <a:tcPr marL="50800" marR="50800" marT="50800" marB="50800" anchor="ctr" anchorCtr="0" horzOverflow="overflow"/>
                </a:tc>
              </a:tr>
              <a:tr h="39751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cs typeface="+mn-lt"/>
                        </a:rPr>
                        <a:t>Wi-Fi</a:t>
                      </a:r>
                      <a:endParaRPr lang="en-US" altLang="en-US" sz="10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cs typeface="+mn-lt"/>
                        </a:rPr>
                        <a:t>IEEE 802.11b/g/n</a:t>
                      </a:r>
                      <a:endParaRPr lang="en-US" sz="10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solidFill>
                      <a:srgbClr val="EAEFF7"/>
                    </a:solidFill>
                  </a:tcPr>
                </a:tc>
              </a:tr>
              <a:tr h="73215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cs typeface="+mn-lt"/>
                        </a:rPr>
                        <a:t>Transfer rate</a:t>
                      </a:r>
                      <a:endParaRPr lang="en-US" altLang="en-US" sz="10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cs typeface="+mn-lt"/>
                        </a:rPr>
                        <a:t>3GPP R9 ,Category 4, DL 150Mbps  UL  50Mbps</a:t>
                      </a:r>
                      <a:endParaRPr lang="en-US" sz="10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/>
                </a:tc>
              </a:tr>
              <a:tr h="5334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cs typeface="+mn-lt"/>
                        </a:rPr>
                        <a:t>Encryption</a:t>
                      </a:r>
                      <a:endParaRPr lang="en-US" altLang="en-US" sz="10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cs typeface="+mn-lt"/>
                        </a:rPr>
                        <a:t>Wi-Fi Protected Access™ (WPA/WPA2)2 </a:t>
                      </a:r>
                      <a:endParaRPr lang="en-US" sz="10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solidFill>
                      <a:srgbClr val="EAEFF7"/>
                    </a:solidFill>
                  </a:tcPr>
                </a:tc>
              </a:tr>
              <a:tr h="674370">
                <a:tc>
                  <a:txBody>
                    <a:bodyPr/>
                    <a:p>
                      <a:pPr algn="just" defTabSz="266700">
                        <a:lnSpc>
                          <a:spcPts val="1000"/>
                        </a:lnSpc>
                        <a:defRPr sz="1800"/>
                      </a:pPr>
                      <a:r>
                        <a:rPr sz="1000">
                          <a:solidFill>
                            <a:srgbClr val="00000A"/>
                          </a:solidFill>
                          <a:cs typeface="+mn-lt"/>
                          <a:sym typeface="微软雅黑" panose="020B0503020204020204" charset="-122"/>
                        </a:rPr>
                        <a:t>LED Indicators</a:t>
                      </a:r>
                      <a:endParaRPr sz="1000">
                        <a:solidFill>
                          <a:srgbClr val="00000A"/>
                        </a:solidFill>
                        <a:cs typeface="+mn-lt"/>
                        <a:sym typeface="微软雅黑" panose="020B0503020204020204" charset="-122"/>
                      </a:endParaRPr>
                    </a:p>
                  </a:txBody>
                  <a:tcPr marL="50800" marR="50800" marT="50800" marB="50800" anchor="ctr" anchorCtr="0" horzOverflow="overflow">
                    <a:solidFill>
                      <a:srgbClr val="EAEFF7"/>
                    </a:solidFill>
                  </a:tcPr>
                </a:tc>
                <a:tc>
                  <a:txBody>
                    <a:bodyPr/>
                    <a:p>
                      <a:pPr algn="l" defTabSz="755650">
                        <a:defRPr sz="1000">
                          <a:solidFill>
                            <a:srgbClr val="0E071B"/>
                          </a:solidFill>
                          <a:sym typeface="微软雅黑" panose="020B0503020204020204" charset="-122"/>
                        </a:defRPr>
                      </a:pPr>
                      <a:r>
                        <a:rPr sz="1000">
                          <a:cs typeface="+mn-lt"/>
                        </a:rPr>
                        <a:t>Battery Capacity，WIFI，Signal indicators</a:t>
                      </a:r>
                      <a:endParaRPr sz="1000">
                        <a:cs typeface="+mn-lt"/>
                      </a:endParaRPr>
                    </a:p>
                  </a:txBody>
                  <a:tcPr marL="50800" marR="50800" marT="50800" marB="50800" anchor="ctr" anchorCtr="0" horzOverflow="overflow">
                    <a:solidFill>
                      <a:srgbClr val="EAEFF7"/>
                    </a:solidFill>
                  </a:tcPr>
                </a:tc>
              </a:tr>
              <a:tr h="478155">
                <a:tc gridSpan="2">
                  <a:txBody>
                    <a:bodyPr/>
                    <a:p>
                      <a:pPr algn="l" defTabSz="755650">
                        <a:defRPr sz="1800"/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sym typeface="微软雅黑" panose="020B0503020204020204" charset="-122"/>
                        </a:rPr>
                        <a:t>Internet</a:t>
                      </a:r>
                      <a:endParaRPr lang="en-US" sz="1400" b="1">
                        <a:solidFill>
                          <a:schemeClr val="bg1"/>
                        </a:solidFill>
                        <a:sym typeface="微软雅黑" panose="020B0503020204020204" charset="-122"/>
                      </a:endParaRPr>
                    </a:p>
                  </a:txBody>
                  <a:tcPr marL="50800" marR="50800" marT="50800" marB="50800" anchor="ctr" anchorCtr="0" horzOverflow="overflow">
                    <a:solidFill>
                      <a:schemeClr val="accent1"/>
                    </a:solidFill>
                  </a:tcPr>
                </a:tc>
                <a:tc hMerge="1">
                  <a:tcPr marL="12700" marR="12700" marT="12700" vert="horz" anchor="ctr">
                    <a:solidFill>
                      <a:schemeClr val="accent1"/>
                    </a:solidFill>
                  </a:tcPr>
                </a:tc>
              </a:tr>
              <a:tr h="49022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cs typeface="+mn-lt"/>
                        </a:rPr>
                        <a:t>Wi-Fi</a:t>
                      </a:r>
                      <a:endParaRPr lang="en-US" altLang="en-US" sz="10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ea typeface="微软雅黑" panose="020B0503020204020204" charset="-122"/>
                          <a:cs typeface="+mn-lt"/>
                        </a:rPr>
                        <a:t>Wi-Fi AP， Up to 10 users</a:t>
                      </a:r>
                      <a:endParaRPr lang="zh-CN" sz="1000" b="0">
                        <a:solidFill>
                          <a:srgbClr val="000000"/>
                        </a:solidFill>
                        <a:ea typeface="微软雅黑" panose="020B0503020204020204" charset="-122"/>
                        <a:cs typeface="+mn-lt"/>
                      </a:endParaRPr>
                    </a:p>
                  </a:txBody>
                  <a:tcPr marL="12700" marR="12700" marT="12700" vert="horz" anchor="ctr">
                    <a:solidFill>
                      <a:srgbClr val="EAEFF7"/>
                    </a:solidFill>
                  </a:tcPr>
                </a:tc>
              </a:tr>
              <a:tr h="53467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cs typeface="+mn-lt"/>
                        </a:rPr>
                        <a:t>WIFI  SSID</a:t>
                      </a:r>
                      <a:endParaRPr lang="en-US" altLang="en-US" sz="10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ea typeface="微软雅黑" panose="020B0503020204020204" charset="-122"/>
                          <a:cs typeface="+mn-lt"/>
                        </a:rPr>
                        <a:t>4G</a:t>
                      </a:r>
                      <a:r>
                        <a:rPr lang="en-US" altLang="zh-CN" sz="1000" b="0">
                          <a:solidFill>
                            <a:srgbClr val="000000"/>
                          </a:solidFill>
                          <a:ea typeface="微软雅黑" panose="020B0503020204020204" charset="-122"/>
                          <a:cs typeface="+mn-lt"/>
                        </a:rPr>
                        <a:t>-WIFI-</a:t>
                      </a:r>
                      <a:r>
                        <a:rPr lang="zh-CN" sz="1000" b="0">
                          <a:solidFill>
                            <a:srgbClr val="000000"/>
                          </a:solidFill>
                          <a:ea typeface="微软雅黑" panose="020B0503020204020204" charset="-122"/>
                          <a:cs typeface="+mn-lt"/>
                        </a:rPr>
                        <a:t>****</a:t>
                      </a:r>
                      <a:endParaRPr lang="zh-CN" sz="1000" b="0">
                        <a:solidFill>
                          <a:srgbClr val="000000"/>
                        </a:solidFill>
                        <a:ea typeface="微软雅黑" panose="020B0503020204020204" charset="-122"/>
                        <a:cs typeface="+mn-lt"/>
                      </a:endParaRPr>
                    </a:p>
                  </a:txBody>
                  <a:tcPr marL="12700" marR="12700" marT="12700" vert="horz" anchor="ctr"/>
                </a:tc>
              </a:tr>
            </a:tbl>
          </a:graphicData>
        </a:graphic>
      </p:graphicFrame>
    </p:spTree>
    <p:custDataLst>
      <p:tags r:id="rId3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5420995" y="297815"/>
            <a:ext cx="189293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1600" spc="-55" dirty="0">
                <a:solidFill>
                  <a:srgbClr val="0556A5"/>
                </a:solidFill>
                <a:latin typeface="Calibri" panose="020F0502020204030204"/>
                <a:cs typeface="Calibri" panose="020F0502020204030204"/>
                <a:sym typeface="+mn-ea"/>
              </a:rPr>
              <a:t>http://en.sskycn.com/</a:t>
            </a:r>
            <a:endParaRPr lang="zh-CN" altLang="en-US" sz="1600" spc="-55" dirty="0">
              <a:solidFill>
                <a:srgbClr val="0556A5"/>
              </a:solidFill>
              <a:latin typeface="Calibri" panose="020F0502020204030204"/>
              <a:cs typeface="Calibri" panose="020F0502020204030204"/>
              <a:sym typeface="+mn-ea"/>
            </a:endParaRPr>
          </a:p>
        </p:txBody>
      </p:sp>
      <p:pic>
        <p:nvPicPr>
          <p:cNvPr id="1073741825" name="officeArt object" descr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8140" y="258445"/>
            <a:ext cx="1171575" cy="376555"/>
          </a:xfrm>
          <a:prstGeom prst="rect">
            <a:avLst/>
          </a:prstGeom>
          <a:ln w="12700" cap="flat">
            <a:noFill/>
            <a:miter lim="400000"/>
            <a:headEnd/>
            <a:tailEnd/>
          </a:ln>
          <a:effectLst/>
        </p:spPr>
      </p:pic>
      <p:sp>
        <p:nvSpPr>
          <p:cNvPr id="30" name="object 3"/>
          <p:cNvSpPr/>
          <p:nvPr/>
        </p:nvSpPr>
        <p:spPr>
          <a:xfrm>
            <a:off x="455294" y="9756140"/>
            <a:ext cx="513715" cy="280035"/>
          </a:xfrm>
          <a:custGeom>
            <a:avLst/>
            <a:gdLst/>
            <a:ahLst/>
            <a:cxnLst/>
            <a:rect l="l" t="t" r="r" b="b"/>
            <a:pathLst>
              <a:path w="513715" h="280034">
                <a:moveTo>
                  <a:pt x="0" y="0"/>
                </a:moveTo>
                <a:lnTo>
                  <a:pt x="513715" y="0"/>
                </a:lnTo>
                <a:lnTo>
                  <a:pt x="513715" y="280034"/>
                </a:lnTo>
                <a:lnTo>
                  <a:pt x="0" y="28003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0" tIns="0" rIns="0" bIns="0" rtlCol="0"/>
          <a:p/>
        </p:txBody>
      </p:sp>
      <p:sp>
        <p:nvSpPr>
          <p:cNvPr id="33" name="object 4"/>
          <p:cNvSpPr/>
          <p:nvPr/>
        </p:nvSpPr>
        <p:spPr>
          <a:xfrm>
            <a:off x="456565" y="9754108"/>
            <a:ext cx="6442075" cy="0"/>
          </a:xfrm>
          <a:custGeom>
            <a:avLst/>
            <a:gdLst/>
            <a:ahLst/>
            <a:cxnLst/>
            <a:rect l="l" t="t" r="r" b="b"/>
            <a:pathLst>
              <a:path w="6442075">
                <a:moveTo>
                  <a:pt x="0" y="0"/>
                </a:moveTo>
                <a:lnTo>
                  <a:pt x="6442075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p/>
        </p:txBody>
      </p:sp>
      <p:sp>
        <p:nvSpPr>
          <p:cNvPr id="34" name="object 24"/>
          <p:cNvSpPr txBox="1">
            <a:spLocks noGrp="1"/>
          </p:cNvSpPr>
          <p:nvPr/>
        </p:nvSpPr>
        <p:spPr>
          <a:xfrm>
            <a:off x="657339" y="9812769"/>
            <a:ext cx="10922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  <a:scene3d>
              <a:camera prst="orthographicFront"/>
              <a:lightRig rig="threePt" dir="t"/>
            </a:scene3d>
          </a:bodyPr>
          <a:lstStyle>
            <a:lvl1pPr marL="0">
              <a:defRPr sz="900" b="0" i="0">
                <a:solidFill>
                  <a:schemeClr val="bg1"/>
                </a:solidFill>
                <a:latin typeface="Calibri" panose="020F0502020204030204"/>
                <a:ea typeface="+mn-ea"/>
                <a:cs typeface="Calibri" panose="020F0502020204030204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5400">
              <a:lnSpc>
                <a:spcPts val="955"/>
              </a:lnSpc>
            </a:pPr>
            <a:fld id="{81D60167-4931-47E6-BA6A-407CBD079E47}" type="slidenum">
              <a:rPr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fld>
            <a:endParaRPr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1529715" y="9812655"/>
            <a:ext cx="546989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00"/>
              <a:t>SHENZHEN SHUOTIAN INFORMATION &amp; TECHNOLOGY CO., LTD</a:t>
            </a:r>
            <a:endParaRPr lang="zh-CN" altLang="en-US" sz="1000"/>
          </a:p>
        </p:txBody>
      </p:sp>
      <p:graphicFrame>
        <p:nvGraphicFramePr>
          <p:cNvPr id="49" name="表格"/>
          <p:cNvGraphicFramePr/>
          <p:nvPr>
            <p:custDataLst>
              <p:tags r:id="rId2"/>
            </p:custDataLst>
          </p:nvPr>
        </p:nvGraphicFramePr>
        <p:xfrm>
          <a:off x="256540" y="1168400"/>
          <a:ext cx="7016115" cy="9280525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327400"/>
                <a:gridCol w="3688715"/>
              </a:tblGrid>
              <a:tr h="30670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cs typeface="+mn-lt"/>
                        </a:rPr>
                        <a:t>WIFI password</a:t>
                      </a:r>
                      <a:endParaRPr lang="en-US" altLang="en-US" sz="10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T w="38100">
                      <a:solidFill>
                        <a:srgbClr val="FFFFFF"/>
                      </a:solidFill>
                    </a:lnT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cs typeface="+mn-lt"/>
                        </a:rPr>
                        <a:t>1234567890</a:t>
                      </a:r>
                      <a:endParaRPr lang="en-US" sz="10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T w="38100">
                      <a:solidFill>
                        <a:srgbClr val="FFFFFF"/>
                      </a:solidFill>
                    </a:lnT>
                  </a:tcPr>
                </a:tc>
              </a:tr>
              <a:tr h="469265"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cs typeface="+mn-lt"/>
                        </a:rPr>
                        <a:t>Interface</a:t>
                      </a:r>
                      <a:endParaRPr lang="en-US" sz="1400" b="1">
                        <a:solidFill>
                          <a:schemeClr val="bg1"/>
                        </a:solidFill>
                        <a:cs typeface="+mn-lt"/>
                        <a:sym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solidFill>
                      <a:schemeClr val="accent1"/>
                    </a:solidFill>
                  </a:tcPr>
                </a:tc>
                <a:tc hMerge="1">
                  <a:tcPr marL="50800" marR="50800" marT="50800" marB="50800" anchor="ctr" anchorCtr="0" horzOverflow="overflow">
                    <a:solidFill>
                      <a:schemeClr val="accent1"/>
                    </a:solidFill>
                  </a:tcPr>
                </a:tc>
              </a:tr>
              <a:tr h="356870">
                <a:tc>
                  <a:txBody>
                    <a:bodyPr/>
                    <a:p>
                      <a:pPr algn="l" defTabSz="755650">
                        <a:defRPr sz="1800"/>
                      </a:pPr>
                      <a:r>
                        <a:rPr lang="en-US" sz="1000">
                          <a:solidFill>
                            <a:srgbClr val="0E071B"/>
                          </a:solidFill>
                          <a:cs typeface="+mn-lt"/>
                          <a:sym typeface="微软雅黑" panose="020B0503020204020204" charset="-122"/>
                        </a:rPr>
                        <a:t>Micro USB </a:t>
                      </a:r>
                      <a:endParaRPr lang="en-US" sz="1000">
                        <a:solidFill>
                          <a:srgbClr val="0E071B"/>
                        </a:solidFill>
                        <a:cs typeface="+mn-lt"/>
                        <a:sym typeface="微软雅黑" panose="020B0503020204020204" charset="-122"/>
                      </a:endParaR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cs typeface="+mn-lt"/>
                        </a:rPr>
                        <a:t>1A Charge IN</a:t>
                      </a:r>
                      <a:endParaRPr lang="en-US" sz="1000" b="0">
                        <a:solidFill>
                          <a:srgbClr val="000000"/>
                        </a:solidFill>
                        <a:cs typeface="+mn-lt"/>
                      </a:endParaRPr>
                    </a:p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cs typeface="+mn-lt"/>
                        </a:rPr>
                        <a:t>RNDIS</a:t>
                      </a:r>
                      <a:endParaRPr lang="en-US" sz="10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/>
                </a:tc>
              </a:tr>
              <a:tr h="26162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cs typeface="+mn-lt"/>
                        </a:rPr>
                        <a:t>SIM</a:t>
                      </a:r>
                      <a:endParaRPr lang="en-US" sz="10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cs typeface="+mn-lt"/>
                        </a:rPr>
                        <a:t>3GPP 31.101 and 31.102 standard</a:t>
                      </a:r>
                      <a:endParaRPr lang="en-US" sz="10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solidFill>
                      <a:srgbClr val="EAEFF7"/>
                    </a:solidFill>
                  </a:tcPr>
                </a:tc>
              </a:tr>
              <a:tr h="35750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cs typeface="+mn-lt"/>
                        </a:rPr>
                        <a:t>Micro SD</a:t>
                      </a:r>
                      <a:endParaRPr lang="en-US" sz="10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cs typeface="+mn-lt"/>
                        </a:rPr>
                        <a:t>Up to 32GB（Or MICRO SIM）</a:t>
                      </a:r>
                      <a:endParaRPr lang="en-US" sz="10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/>
                </a:tc>
              </a:tr>
              <a:tr h="13716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cs typeface="+mn-lt"/>
                        </a:rPr>
                        <a:t>KEY</a:t>
                      </a:r>
                      <a:endParaRPr lang="en-US" sz="10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cs typeface="+mn-lt"/>
                        </a:rPr>
                        <a:t>one Power button, one RESET key</a:t>
                      </a:r>
                      <a:endParaRPr lang="en-US" sz="10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solidFill>
                      <a:srgbClr val="EAEFF7"/>
                    </a:solidFill>
                  </a:tcPr>
                </a:tc>
              </a:tr>
              <a:tr h="41529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cs typeface="+mn-lt"/>
                        </a:rPr>
                        <a:t>Operating Environment</a:t>
                      </a:r>
                      <a:endParaRPr lang="en-US" altLang="en-US" sz="1400" b="1">
                        <a:solidFill>
                          <a:schemeClr val="bg1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solidFill>
                      <a:schemeClr val="accent1"/>
                    </a:solidFill>
                  </a:tcPr>
                </a:tc>
                <a:tc hMerge="1">
                  <a:tcPr marL="12700" marR="12700" marT="12700" vert="horz" anchor="ctr"/>
                </a:tc>
              </a:tr>
              <a:tr h="3454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cs typeface="+mn-lt"/>
                        </a:rPr>
                        <a:t>Operating Temperature</a:t>
                      </a:r>
                      <a:endParaRPr lang="en-US" sz="10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cs typeface="+mn-lt"/>
                        </a:rPr>
                        <a:t>0℃～+45℃</a:t>
                      </a:r>
                      <a:endParaRPr lang="en-US" sz="10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solidFill>
                      <a:srgbClr val="EAEFF7"/>
                    </a:solidFill>
                  </a:tcPr>
                </a:tc>
              </a:tr>
              <a:tr h="46037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b="0">
                          <a:solidFill>
                            <a:srgbClr val="000000"/>
                          </a:solidFill>
                          <a:cs typeface="+mn-lt"/>
                        </a:rPr>
                        <a:t>Extreme working temperature</a:t>
                      </a:r>
                      <a:endParaRPr lang="en-US" altLang="en-US" sz="10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zh-CN" sz="1000" b="0">
                          <a:solidFill>
                            <a:srgbClr val="000000"/>
                          </a:solidFill>
                          <a:ea typeface="微软雅黑" panose="020B0503020204020204" charset="-122"/>
                          <a:cs typeface="+mn-lt"/>
                        </a:rPr>
                        <a:t>-20℃～+60℃</a:t>
                      </a:r>
                      <a:endParaRPr lang="en-US" altLang="zh-CN" sz="1000" b="0">
                        <a:solidFill>
                          <a:srgbClr val="000000"/>
                        </a:solidFill>
                        <a:ea typeface="微软雅黑" panose="020B0503020204020204" charset="-122"/>
                        <a:cs typeface="+mn-lt"/>
                      </a:endParaRPr>
                    </a:p>
                  </a:txBody>
                  <a:tcPr marL="12700" marR="12700" marT="12700" vert="horz" anchor="ctr"/>
                </a:tc>
              </a:tr>
              <a:tr h="46037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b="0">
                          <a:solidFill>
                            <a:srgbClr val="000000"/>
                          </a:solidFill>
                          <a:cs typeface="+mn-lt"/>
                        </a:rPr>
                        <a:t>Storage Temperature</a:t>
                      </a:r>
                      <a:endParaRPr lang="en-US" altLang="en-US" sz="10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zh-CN" sz="1000" b="0">
                          <a:solidFill>
                            <a:srgbClr val="000000"/>
                          </a:solidFill>
                          <a:ea typeface="微软雅黑" panose="020B0503020204020204" charset="-122"/>
                          <a:cs typeface="+mn-lt"/>
                        </a:rPr>
                        <a:t>-20℃～+25℃</a:t>
                      </a:r>
                      <a:endParaRPr lang="en-US" altLang="zh-CN" sz="1000" b="0">
                        <a:solidFill>
                          <a:srgbClr val="000000"/>
                        </a:solidFill>
                        <a:ea typeface="微软雅黑" panose="020B0503020204020204" charset="-122"/>
                        <a:cs typeface="+mn-lt"/>
                      </a:endParaRPr>
                    </a:p>
                  </a:txBody>
                  <a:tcPr marL="12700" marR="12700" marT="12700" vert="horz" anchor="ctr"/>
                </a:tc>
              </a:tr>
              <a:tr h="46037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cs typeface="+mn-lt"/>
                        </a:rPr>
                        <a:t>Relative humidity</a:t>
                      </a:r>
                      <a:endParaRPr lang="en-US" sz="10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sz="1000" b="0">
                          <a:solidFill>
                            <a:srgbClr val="000000"/>
                          </a:solidFill>
                          <a:ea typeface="微软雅黑" panose="020B0503020204020204" charset="-122"/>
                          <a:cs typeface="+mn-lt"/>
                        </a:rPr>
                        <a:t>45%～85%</a:t>
                      </a:r>
                      <a:endParaRPr lang="en-US" altLang="zh-CN" sz="1000" b="0">
                        <a:solidFill>
                          <a:srgbClr val="000000"/>
                        </a:solidFill>
                        <a:ea typeface="微软雅黑" panose="020B0503020204020204" charset="-122"/>
                        <a:cs typeface="+mn-lt"/>
                      </a:endParaRPr>
                    </a:p>
                  </a:txBody>
                  <a:tcPr marL="12700" marR="12700" marT="12700" vert="horz" anchor="ctr"/>
                </a:tc>
              </a:tr>
              <a:tr h="534670">
                <a:tc gridSpan="2">
                  <a:txBody>
                    <a:bodyPr/>
                    <a:p>
                      <a:pPr algn="l" defTabSz="755650">
                        <a:defRPr sz="1800"/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  <a:sym typeface="微软雅黑" panose="020B0503020204020204" charset="-122"/>
                        </a:rPr>
                        <a:t>WEB</a:t>
                      </a:r>
                      <a:endParaRPr lang="en-US" altLang="en-US" sz="1400" b="1">
                        <a:solidFill>
                          <a:schemeClr val="bg1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solidFill>
                      <a:schemeClr val="accent1"/>
                    </a:solidFill>
                  </a:tcPr>
                </a:tc>
                <a:tc hMerge="1">
                  <a:tcPr marL="12700" marR="12700" marT="12700" vert="horz" anchor="ctr"/>
                </a:tc>
              </a:tr>
              <a:tr h="35877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cs typeface="+mn-lt"/>
                        </a:rPr>
                        <a:t>Gateway</a:t>
                      </a:r>
                      <a:endParaRPr lang="en-US" sz="10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cs typeface="+mn-lt"/>
                        </a:rPr>
                        <a:t>http://192.168.0.1</a:t>
                      </a:r>
                      <a:endParaRPr lang="en-US" sz="10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/>
                </a:tc>
              </a:tr>
              <a:tr h="30226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cs typeface="+mn-lt"/>
                        </a:rPr>
                        <a:t>Log in</a:t>
                      </a:r>
                      <a:endParaRPr lang="en-US" sz="10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cs typeface="+mn-lt"/>
                        </a:rPr>
                        <a:t>User name ：admin Password：admin                                                    Language(Chinese/English)</a:t>
                      </a:r>
                      <a:endParaRPr lang="en-US" sz="10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/>
                </a:tc>
              </a:tr>
              <a:tr h="31178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b="0">
                          <a:solidFill>
                            <a:srgbClr val="000000"/>
                          </a:solidFill>
                          <a:cs typeface="+mn-lt"/>
                        </a:rPr>
                        <a:t>Status</a:t>
                      </a:r>
                      <a:endParaRPr lang="en-US" altLang="en-US" sz="10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b="0">
                          <a:solidFill>
                            <a:srgbClr val="000000"/>
                          </a:solidFill>
                          <a:cs typeface="+mn-lt"/>
                        </a:rPr>
                        <a:t>Connection; APN;IP; Signal Strength; Battery Capacity; Conneting time; Users</a:t>
                      </a:r>
                      <a:endParaRPr lang="en-US" altLang="en-US" sz="10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/>
                </a:tc>
              </a:tr>
              <a:tr h="53467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b="0">
                          <a:solidFill>
                            <a:srgbClr val="000000"/>
                          </a:solidFill>
                          <a:cs typeface="+mn-lt"/>
                        </a:rPr>
                        <a:t>Networks</a:t>
                      </a:r>
                      <a:endParaRPr lang="en-US" altLang="en-US" sz="10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b="0">
                          <a:solidFill>
                            <a:srgbClr val="000000"/>
                          </a:solidFill>
                          <a:cs typeface="+mn-lt"/>
                        </a:rPr>
                        <a:t>APN confirguration: International roaming switch, APN, User name, Password,  Authorization type modification, New APN, Restore defaulf APN parameters.</a:t>
                      </a:r>
                      <a:endParaRPr lang="en-US" altLang="en-US" sz="1000" b="0">
                        <a:solidFill>
                          <a:srgbClr val="000000"/>
                        </a:solidFill>
                        <a:cs typeface="+mn-lt"/>
                      </a:endParaRPr>
                    </a:p>
                    <a:p>
                      <a:pPr indent="0">
                        <a:buNone/>
                      </a:pPr>
                      <a:r>
                        <a:rPr lang="en-US" altLang="en-US" sz="1000" b="0">
                          <a:solidFill>
                            <a:srgbClr val="000000"/>
                          </a:solidFill>
                          <a:cs typeface="+mn-lt"/>
                        </a:rPr>
                        <a:t>Traffic statistics:</a:t>
                      </a:r>
                      <a:endParaRPr lang="en-US" altLang="en-US" sz="1000" b="0">
                        <a:solidFill>
                          <a:srgbClr val="000000"/>
                        </a:solidFill>
                        <a:cs typeface="+mn-lt"/>
                      </a:endParaRPr>
                    </a:p>
                    <a:p>
                      <a:pPr indent="0">
                        <a:buNone/>
                      </a:pPr>
                      <a:r>
                        <a:rPr lang="en-US" altLang="en-US" sz="1000" b="0">
                          <a:solidFill>
                            <a:srgbClr val="000000"/>
                          </a:solidFill>
                          <a:cs typeface="+mn-lt"/>
                        </a:rPr>
                        <a:t>Traffic Limitation: Afering reaching the set value, limit the speed as set.</a:t>
                      </a:r>
                      <a:endParaRPr lang="en-US" altLang="en-US" sz="10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/>
                </a:tc>
              </a:tr>
              <a:tr h="53467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b="0">
                          <a:solidFill>
                            <a:srgbClr val="000000"/>
                          </a:solidFill>
                          <a:cs typeface="+mn-lt"/>
                        </a:rPr>
                        <a:t>Wifi</a:t>
                      </a:r>
                      <a:endParaRPr lang="en-US" altLang="en-US" sz="10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b="0">
                          <a:solidFill>
                            <a:srgbClr val="000000"/>
                          </a:solidFill>
                          <a:cs typeface="+mn-lt"/>
                        </a:rPr>
                        <a:t>WLAN configuration: SSID modifiation, encryption methods, encryption password, Maximum user number setting, support PBC-WPS                                                                                                                                 </a:t>
                      </a:r>
                      <a:endParaRPr lang="en-US" altLang="en-US" sz="10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/>
                </a:tc>
              </a:tr>
              <a:tr h="53467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b="0">
                          <a:solidFill>
                            <a:srgbClr val="000000"/>
                          </a:solidFill>
                          <a:cs typeface="+mn-lt"/>
                        </a:rPr>
                        <a:t>System Management</a:t>
                      </a:r>
                      <a:endParaRPr lang="en-US" altLang="en-US" sz="10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b="0">
                          <a:solidFill>
                            <a:srgbClr val="000000"/>
                          </a:solidFill>
                          <a:cs typeface="+mn-lt"/>
                        </a:rPr>
                        <a:t>Login password management: User name, password modification</a:t>
                      </a:r>
                      <a:endParaRPr lang="en-US" altLang="en-US" sz="1000" b="0">
                        <a:solidFill>
                          <a:srgbClr val="000000"/>
                        </a:solidFill>
                        <a:cs typeface="+mn-lt"/>
                      </a:endParaRPr>
                    </a:p>
                    <a:p>
                      <a:pPr indent="0">
                        <a:buNone/>
                      </a:pPr>
                      <a:r>
                        <a:rPr lang="en-US" altLang="en-US" sz="1000" b="0">
                          <a:solidFill>
                            <a:srgbClr val="000000"/>
                          </a:solidFill>
                          <a:cs typeface="+mn-lt"/>
                        </a:rPr>
                        <a:t>System operation: Restart, Shutdown, Restore factory setting</a:t>
                      </a:r>
                      <a:endParaRPr lang="en-US" altLang="en-US" sz="1000" b="0">
                        <a:solidFill>
                          <a:srgbClr val="000000"/>
                        </a:solidFill>
                        <a:cs typeface="+mn-lt"/>
                      </a:endParaRPr>
                    </a:p>
                    <a:p>
                      <a:pPr indent="0">
                        <a:buNone/>
                      </a:pPr>
                      <a:r>
                        <a:rPr lang="en-US" altLang="en-US" sz="1000" b="0">
                          <a:solidFill>
                            <a:srgbClr val="000000"/>
                          </a:solidFill>
                          <a:cs typeface="+mn-lt"/>
                        </a:rPr>
                        <a:t>System Information: Check software version, WLAN MAC address, IMEI NO.</a:t>
                      </a:r>
                      <a:endParaRPr lang="en-US" altLang="en-US" sz="1000" b="0">
                        <a:solidFill>
                          <a:srgbClr val="000000"/>
                        </a:solidFill>
                        <a:cs typeface="+mn-lt"/>
                      </a:endParaRPr>
                    </a:p>
                    <a:p>
                      <a:pPr indent="0">
                        <a:buNone/>
                      </a:pPr>
                      <a:r>
                        <a:rPr lang="en-US" altLang="en-US" sz="1000" b="0">
                          <a:solidFill>
                            <a:srgbClr val="000000"/>
                          </a:solidFill>
                          <a:cs typeface="+mn-lt"/>
                        </a:rPr>
                        <a:t>Phonebook setting: New, modify, look up, delete contact                                                                                                  </a:t>
                      </a:r>
                      <a:endParaRPr lang="en-US" altLang="en-US" sz="10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/>
                </a:tc>
              </a:tr>
              <a:tr h="53467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b="0">
                          <a:solidFill>
                            <a:srgbClr val="000000"/>
                          </a:solidFill>
                          <a:cs typeface="+mn-lt"/>
                        </a:rPr>
                        <a:t>SMS Management</a:t>
                      </a:r>
                      <a:endParaRPr lang="en-US" altLang="en-US" sz="10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b="0">
                          <a:solidFill>
                            <a:srgbClr val="000000"/>
                          </a:solidFill>
                          <a:cs typeface="+mn-lt"/>
                        </a:rPr>
                        <a:t>SMS open, delete, send</a:t>
                      </a:r>
                      <a:endParaRPr lang="en-US" altLang="en-US" sz="10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/>
                </a:tc>
              </a:tr>
              <a:tr h="53467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b="0">
                          <a:solidFill>
                            <a:srgbClr val="000000"/>
                          </a:solidFill>
                          <a:cs typeface="+mn-lt"/>
                        </a:rPr>
                        <a:t>Micro SD</a:t>
                      </a:r>
                      <a:endParaRPr lang="en-US" altLang="en-US" sz="10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000" b="0">
                          <a:solidFill>
                            <a:srgbClr val="000000"/>
                          </a:solidFill>
                          <a:cs typeface="+mn-lt"/>
                        </a:rPr>
                        <a:t>WEB sharing</a:t>
                      </a:r>
                      <a:endParaRPr lang="en-US" altLang="en-US" sz="1000" b="0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/>
                </a:tc>
              </a:tr>
            </a:tbl>
          </a:graphicData>
        </a:graphic>
      </p:graphicFrame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TEMPLATE_THUMBS_INDEX" val="1、2、3、6、8、10、11、12、15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2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63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64.xml><?xml version="1.0" encoding="utf-8"?>
<p:tagLst xmlns:p="http://schemas.openxmlformats.org/presentationml/2006/main">
  <p:tag name="KSO_WM_UNIT_TABLE_BEAUTIFY" val="smartTable{5d03c839-d0ee-41c2-af4f-9c09d024601a}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66.xml><?xml version="1.0" encoding="utf-8"?>
<p:tagLst xmlns:p="http://schemas.openxmlformats.org/presentationml/2006/main">
  <p:tag name="KSO_WM_UNIT_TABLE_BEAUTIFY" val="smartTable{5d03c839-d0ee-41c2-af4f-9c09d024601a}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3665</Words>
  <Application>WPS 演示</Application>
  <PresentationFormat>宽屏</PresentationFormat>
  <Paragraphs>189</Paragraphs>
  <Slides>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宋体</vt:lpstr>
      <vt:lpstr>Wingdings</vt:lpstr>
      <vt:lpstr>微软雅黑</vt:lpstr>
      <vt:lpstr>Calibri</vt:lpstr>
      <vt:lpstr>Arial</vt:lpstr>
      <vt:lpstr>Arial Unicode MS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Natalie</cp:lastModifiedBy>
  <cp:revision>39</cp:revision>
  <dcterms:created xsi:type="dcterms:W3CDTF">2019-06-04T03:52:00Z</dcterms:created>
  <dcterms:modified xsi:type="dcterms:W3CDTF">2021-10-11T07:24:50Z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2052-11.1.0.10700</vt:lpwstr>
  </property>
  <property fmtid="{D5CDD505-2E9C-101B-9397-08002B2CF9AE}" pid="3" name="ICV">
    <vt:lpwstr>AAD164860D3144E1BFE73F88E54C7055</vt:lpwstr>
  </property>
</Properties>
</file>