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67" r:id="rId3"/>
    <p:sldId id="272" r:id="rId5"/>
    <p:sldId id="274" r:id="rId6"/>
    <p:sldId id="292" r:id="rId7"/>
    <p:sldId id="293" r:id="rId8"/>
    <p:sldId id="294" r:id="rId9"/>
    <p:sldId id="262" r:id="rId10"/>
    <p:sldId id="288" r:id="rId11"/>
    <p:sldId id="302" r:id="rId12"/>
    <p:sldId id="303" r:id="rId13"/>
    <p:sldId id="301" r:id="rId14"/>
    <p:sldId id="281" r:id="rId15"/>
  </p:sldIdLst>
  <p:sldSz cx="7556500" cy="10691495"/>
  <p:notesSz cx="6858000" cy="9144000"/>
  <p:embeddedFontLst>
    <p:embeddedFont>
      <p:font typeface="微软雅黑" panose="020B0503020204020204" charset="-122"/>
      <p:regular r:id="rId20"/>
    </p:embeddedFont>
    <p:embeddedFont>
      <p:font typeface="Calibri" panose="020F0502020204030204"/>
      <p:regular r:id="rId21"/>
      <p:bold r:id="rId22"/>
      <p:italic r:id="rId23"/>
      <p:boldItalic r:id="rId24"/>
    </p:embeddedFont>
    <p:embeddedFont>
      <p:font typeface="Aharoni" panose="02010803020104030203" pitchFamily="2" charset="-79"/>
      <p:bold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wholeTbl>
      <a:tcTxStyle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EEE"/>
          </a:solidFill>
        </a:fill>
      </a:tcStyle>
    </a:wholeTbl>
    <a:band2H>
      <a:tcStyle>
        <a:tcBdr/>
        <a:fill>
          <a:solidFill>
            <a:srgbClr val="EAEFF7"/>
          </a:solidFill>
        </a:fill>
      </a:tcStyle>
    </a:band2H>
    <a:firstCol>
      <a:tcTxStyle b="on"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904" y="208"/>
      </p:cViewPr>
      <p:guideLst>
        <p:guide orient="horz" pos="3317"/>
        <p:guide pos="237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76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474" y="1143000"/>
            <a:ext cx="218105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15182" y="4035460"/>
            <a:ext cx="6726037" cy="1401916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46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15182" y="5560098"/>
            <a:ext cx="6726037" cy="1482705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98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85"/>
            </a:lvl3pPr>
            <a:lvl4pPr marL="1133475" indent="0" algn="ctr">
              <a:buNone/>
              <a:defRPr sz="1320"/>
            </a:lvl4pPr>
            <a:lvl5pPr marL="1511300" indent="0" algn="ctr">
              <a:buNone/>
              <a:defRPr sz="1320"/>
            </a:lvl5pPr>
            <a:lvl6pPr marL="1889125" indent="0" algn="ctr">
              <a:buNone/>
              <a:defRPr sz="1320"/>
            </a:lvl6pPr>
            <a:lvl7pPr marL="2266950" indent="0" algn="ctr">
              <a:buNone/>
              <a:defRPr sz="1320"/>
            </a:lvl7pPr>
            <a:lvl8pPr marL="2644775" indent="0" algn="ctr">
              <a:buNone/>
              <a:defRPr sz="1320"/>
            </a:lvl8pPr>
            <a:lvl9pPr marL="3022600" indent="0" algn="ctr">
              <a:buNone/>
              <a:defRPr sz="132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13760307035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15212" y="1485081"/>
            <a:ext cx="6726037" cy="785800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5182" y="4035460"/>
            <a:ext cx="6726037" cy="1401916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6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182" y="673543"/>
            <a:ext cx="6726037" cy="101031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15182" y="2020629"/>
            <a:ext cx="6726037" cy="7860115"/>
          </a:xfrm>
        </p:spPr>
        <p:txBody>
          <a:bodyPr vert="horz" lIns="101600" tIns="0" rIns="82550" bIns="0"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212" y="5938295"/>
            <a:ext cx="6726037" cy="974213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975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15208" y="7034276"/>
            <a:ext cx="6726037" cy="1680716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32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34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113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91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6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47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226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182" y="673543"/>
            <a:ext cx="6726037" cy="101031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15212" y="2020629"/>
            <a:ext cx="3274466" cy="7858002"/>
          </a:xfrm>
        </p:spPr>
        <p:txBody>
          <a:bodyPr vert="horz" lIns="101600" tIns="0" rIns="82550" bIns="0"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866753" y="2020629"/>
            <a:ext cx="3274466" cy="7858002"/>
          </a:xfrm>
        </p:spPr>
        <p:txBody>
          <a:bodyPr>
            <a:noAutofit/>
          </a:bodyPr>
          <a:lstStyle>
            <a:lvl1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182" y="673543"/>
            <a:ext cx="6726037" cy="101031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15212" y="2020629"/>
            <a:ext cx="3274466" cy="59403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55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77825" indent="0">
              <a:buNone/>
              <a:defRPr sz="1655" b="1"/>
            </a:lvl2pPr>
            <a:lvl3pPr marL="755650" indent="0">
              <a:buNone/>
              <a:defRPr sz="1485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15208" y="2789346"/>
            <a:ext cx="3274440" cy="7097513"/>
          </a:xfrm>
        </p:spPr>
        <p:txBody>
          <a:bodyPr vert="horz" lIns="101600" tIns="0" rIns="82550" bIns="0"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4815" y="2020629"/>
            <a:ext cx="3274466" cy="59403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5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77825" indent="0">
              <a:buNone/>
              <a:defRPr sz="1655" b="1"/>
            </a:lvl2pPr>
            <a:lvl3pPr marL="755650" indent="0">
              <a:buNone/>
              <a:defRPr sz="1485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4815" y="2789346"/>
            <a:ext cx="3274466" cy="7097513"/>
          </a:xfrm>
        </p:spPr>
        <p:txBody>
          <a:bodyPr vert="horz" lIns="101600" tIns="0" rIns="82550" bIns="0"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15212" y="2020629"/>
            <a:ext cx="3274466" cy="7858002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866783" y="2020629"/>
            <a:ext cx="3274466" cy="7858002"/>
          </a:xfrm>
        </p:spPr>
        <p:txBody>
          <a:bodyPr vert="horz" lIns="101600" tIns="0" rIns="82550" bIns="0" rtlCol="0">
            <a:norm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13760307035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51815" y="1485081"/>
            <a:ext cx="589404" cy="8401993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98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5208" y="1485069"/>
            <a:ext cx="6091295" cy="8401993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15182" y="673543"/>
            <a:ext cx="6726037" cy="101031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15182" y="2020629"/>
            <a:ext cx="6726037" cy="785800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545250" y="9900199"/>
            <a:ext cx="1673415" cy="49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51029" y="9900199"/>
            <a:ext cx="2454343" cy="49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13760307035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336708" y="9900199"/>
            <a:ext cx="1673415" cy="49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9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755650" rtl="0" eaLnBrk="1" fontAlgn="auto" latinLnBrk="0" hangingPunct="1">
        <a:lnSpc>
          <a:spcPct val="100000"/>
        </a:lnSpc>
        <a:spcBef>
          <a:spcPct val="0"/>
        </a:spcBef>
        <a:buNone/>
        <a:defRPr sz="2315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88595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66420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330325" algn="l"/>
        </a:tabLst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44245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22070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699895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077720" indent="-188595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5545" indent="-188595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33370" indent="-188595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11195" indent="-188595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3475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9125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695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4775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2260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686435" y="3966845"/>
            <a:ext cx="6182360" cy="199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r>
              <a:rPr lang="zh-CN" altLang="en-US" sz="32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Data </a:t>
            </a:r>
            <a:r>
              <a:rPr lang="en-US" altLang="zh-CN" sz="32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Sheet</a:t>
            </a:r>
            <a:endParaRPr lang="en-US" altLang="zh-CN" sz="3200" kern="1300" dirty="0">
              <a:solidFill>
                <a:schemeClr val="bg1"/>
              </a:solidFill>
              <a:uFillTx/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32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11AX Super Mesh Router</a:t>
            </a:r>
            <a:endParaRPr lang="en-US" altLang="zh-CN" sz="3200" kern="1300" dirty="0">
              <a:solidFill>
                <a:schemeClr val="bg1"/>
              </a:solidFill>
              <a:uFillTx/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</a:pPr>
            <a:r>
              <a:rPr lang="en-US" sz="18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Updated on 17th, May, 2021</a:t>
            </a:r>
            <a:r>
              <a:rPr lang="en-US" sz="32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3200" kern="1300" dirty="0">
              <a:solidFill>
                <a:schemeClr val="bg1"/>
              </a:solidFill>
              <a:uFillTx/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 descr="logo-白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769110"/>
            <a:ext cx="2313305" cy="8293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42340" y="9754235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76275" y="9799955"/>
            <a:ext cx="32893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8"/>
          <p:cNvSpPr txBox="1">
            <a:spLocks noGrp="1"/>
          </p:cNvSpPr>
          <p:nvPr/>
        </p:nvSpPr>
        <p:spPr>
          <a:xfrm>
            <a:off x="456565" y="822325"/>
            <a:ext cx="639254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1800" b="1" dirty="0">
                <a:solidFill>
                  <a:srgbClr val="0556A5"/>
                </a:solidFill>
                <a:uFillTx/>
                <a:latin typeface="Arial" panose="020B0604020202020204" pitchFamily="34" charset="0"/>
                <a:ea typeface="Noto Sans S Chinese Regular" panose="020B0500000000000000" charset="-122"/>
                <a:cs typeface="Arial" panose="020B0604020202020204" pitchFamily="34" charset="0"/>
              </a:rPr>
              <a:t>3.  Main router and slave router for villa </a:t>
            </a:r>
            <a:endParaRPr sz="1800" b="1" dirty="0">
              <a:solidFill>
                <a:srgbClr val="0556A5"/>
              </a:solidFill>
              <a:uFillTx/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21" name="矩形: 圆角 16"/>
          <p:cNvSpPr/>
          <p:nvPr/>
        </p:nvSpPr>
        <p:spPr>
          <a:xfrm>
            <a:off x="456565" y="194945"/>
            <a:ext cx="548640" cy="517525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05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05368" y="253695"/>
            <a:ext cx="28187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kern="1200" cap="none" spc="0" normalizeH="0" baseline="0" noProof="0" dirty="0">
                <a:solidFill>
                  <a:srgbClr val="2C6089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Application scenarios</a:t>
            </a:r>
            <a:endParaRPr kumimoji="0" sz="2000" b="1" i="0" kern="1200" cap="none" spc="0" normalizeH="0" baseline="0" noProof="0" dirty="0">
              <a:solidFill>
                <a:srgbClr val="2C6089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9010" y="9756140"/>
            <a:ext cx="54698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z="1600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object 8"/>
          <p:cNvSpPr txBox="1">
            <a:spLocks noGrp="1"/>
          </p:cNvSpPr>
          <p:nvPr/>
        </p:nvSpPr>
        <p:spPr>
          <a:xfrm>
            <a:off x="511810" y="5770976"/>
            <a:ext cx="639254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kern="900" dirty="0">
                <a:solidFill>
                  <a:srgbClr val="0556A5"/>
                </a:solidFill>
                <a:uFillTx/>
                <a:latin typeface="Arial" panose="020B0604020202020204" pitchFamily="34" charset="0"/>
                <a:ea typeface="Noto Sans S Chinese Regular" panose="020B0500000000000000" charset="-122"/>
                <a:cs typeface="Arial" panose="020B0604020202020204" pitchFamily="34" charset="0"/>
              </a:rPr>
              <a:t>4. Main router and slave router for  office </a:t>
            </a:r>
            <a:endParaRPr lang="en-US" altLang="zh-CN" sz="1800" b="1" kern="900" dirty="0">
              <a:solidFill>
                <a:srgbClr val="0556A5"/>
              </a:solidFill>
              <a:uFillTx/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</p:txBody>
      </p:sp>
      <p:pic>
        <p:nvPicPr>
          <p:cNvPr id="12" name="图片 5" descr="C:\Users\Administrator.SC-201906131817\Desktop\别墅.png别墅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07820" y="1044575"/>
            <a:ext cx="4264660" cy="4331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5" descr="C:\Users\Administrator.SC-201906131817\Desktop\别墅.png别墅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07820" y="1044575"/>
            <a:ext cx="4264660" cy="4331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C:\Users\Administrator.SC-201906131817\Desktop\公司.png公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7120" y="5766435"/>
            <a:ext cx="5382260" cy="3985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525145" y="591690"/>
            <a:ext cx="6504940" cy="567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lvl="0" indent="0" algn="just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 sz="2000" spc="-185" dirty="0">
              <a:solidFill>
                <a:srgbClr val="0070C0"/>
              </a:solidFill>
              <a:latin typeface="Noto Sans S Chinese Bold" panose="020B0800000000000000" charset="-122"/>
              <a:ea typeface="Noto Sans S Chinese Bold" panose="020B0800000000000000" charset="-122"/>
              <a:cs typeface="Noto Sans S Chinese Regular" panose="020B0500000000000000" charset="-122"/>
            </a:endParaRPr>
          </a:p>
          <a:p>
            <a:pPr marL="12700" lvl="0" indent="0" algn="just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 sz="2000" spc="-185" dirty="0">
              <a:solidFill>
                <a:srgbClr val="0070C0"/>
              </a:solidFill>
              <a:latin typeface="Noto Sans S Chinese Bold" panose="020B0800000000000000" charset="-122"/>
              <a:ea typeface="Noto Sans S Chinese Bold" panose="020B0800000000000000" charset="-122"/>
              <a:cs typeface="Noto Sans S Chinese Regular" panose="020B0500000000000000" charset="-122"/>
            </a:endParaRPr>
          </a:p>
          <a:p>
            <a:pPr marL="12700" lvl="0" indent="0" algn="just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 sz="2000" spc="-185" dirty="0">
              <a:solidFill>
                <a:srgbClr val="0070C0"/>
              </a:solidFill>
              <a:latin typeface="Noto Sans S Chinese Bold" panose="020B0800000000000000" charset="-122"/>
              <a:ea typeface="Noto Sans S Chinese Bold" panose="020B0800000000000000" charset="-122"/>
              <a:cs typeface="Noto Sans S Chinese Regular" panose="020B0500000000000000" charset="-122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12775" y="9823450"/>
            <a:ext cx="3124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: 圆角 16"/>
          <p:cNvSpPr/>
          <p:nvPr/>
        </p:nvSpPr>
        <p:spPr>
          <a:xfrm>
            <a:off x="567055" y="395605"/>
            <a:ext cx="548640" cy="517525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06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15858" y="454990"/>
            <a:ext cx="15925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Packing list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5125" y="4478655"/>
            <a:ext cx="132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M18</a:t>
            </a:r>
            <a:r>
              <a:rPr lang="zh-CN" altLang="en-US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</a:t>
            </a:r>
            <a:endParaRPr lang="en-US" altLang="zh-CN" dirty="0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7957" y="7635074"/>
            <a:ext cx="2865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User Manual</a:t>
            </a:r>
            <a:r>
              <a:rPr lang="zh-CN" altLang="en-US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</a:t>
            </a:r>
            <a:endParaRPr lang="en-US" altLang="zh-CN" dirty="0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" name="图片 7" descr="微信图片_202102251758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6521755"/>
            <a:ext cx="919480" cy="7315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870450" y="4201795"/>
            <a:ext cx="2159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</a:rPr>
              <a:t>Power adapter</a:t>
            </a: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</a:t>
            </a:r>
            <a:endParaRPr lang="en-US" altLang="zh-CN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12V1.5A)</a:t>
            </a:r>
            <a:endParaRPr lang="en-US" altLang="zh-CN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61280" y="7155180"/>
            <a:ext cx="18694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Cat 6 LAN Cable</a:t>
            </a: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</a:t>
            </a:r>
            <a:endParaRPr lang="en-US" altLang="zh-CN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（</a:t>
            </a:r>
            <a:r>
              <a:rPr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 meter</a:t>
            </a: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6" name="图片 25" descr="wangxian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5895340"/>
            <a:ext cx="1331595" cy="1269365"/>
          </a:xfrm>
          <a:prstGeom prst="rect">
            <a:avLst/>
          </a:prstGeom>
        </p:spPr>
      </p:pic>
      <p:pic>
        <p:nvPicPr>
          <p:cNvPr id="9" name="图片 8" descr="D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2717546"/>
            <a:ext cx="821055" cy="1291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0899" y="2750638"/>
            <a:ext cx="855416" cy="1524811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 noGrp="1"/>
          </p:cNvSpPr>
          <p:nvPr/>
        </p:nvSpPr>
        <p:spPr>
          <a:xfrm>
            <a:off x="506095" y="3119120"/>
            <a:ext cx="6392545" cy="360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zh-CN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Welcome to visit us for more info or quotation:</a:t>
            </a:r>
            <a:endParaRPr lang="zh-CN" altLang="en-US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zh-CN" altLang="en-US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en-US" altLang="zh-CN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16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SHENZHEN SHUOTIAN INFORMATION TECHNOLOGY CO.,LTD</a:t>
            </a:r>
            <a:endParaRPr lang="en-US" altLang="zh-CN" sz="16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F,Shenzhou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Building,Bantian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Street,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Longgang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District,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Shenzhen,Guangdong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Province, </a:t>
            </a:r>
            <a:endParaRPr lang="en-US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</a:t>
            </a:r>
            <a:r>
              <a:rPr lang="zh-CN" altLang="en-US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：www.s</a:t>
            </a:r>
            <a:r>
              <a:rPr lang="en-US" altLang="zh-CN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ailsky</a:t>
            </a:r>
            <a:r>
              <a:rPr lang="zh-CN" altLang="en-US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.com</a:t>
            </a:r>
            <a:endParaRPr lang="zh-CN" altLang="en-US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altLang="zh-CN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Email:lin@sskycn.com</a:t>
            </a:r>
            <a:endParaRPr lang="en-US" altLang="zh-CN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Tel</a:t>
            </a:r>
            <a:r>
              <a:rPr lang="zh-CN" altLang="en-US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86-13631482895      </a:t>
            </a:r>
            <a:r>
              <a:rPr lang="en-US" altLang="zh-CN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lang="zh-CN" altLang="en-US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518000</a:t>
            </a:r>
            <a:endParaRPr lang="en-US" altLang="zh-CN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657860" y="1520190"/>
            <a:ext cx="6445885" cy="675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spc="-185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</a:rPr>
              <a:t>D</a:t>
            </a:r>
            <a:r>
              <a:rPr lang="zh-CN" altLang="en-US" sz="3200" b="1" spc="-185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</a:rPr>
              <a:t>irectory</a:t>
            </a:r>
            <a:endParaRPr lang="zh-CN" altLang="en-US" sz="3200" b="1" spc="-185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zh-CN" altLang="en-US" sz="2400" spc="-185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1. Description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2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2. Main Features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··································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3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3. 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Hardware specifications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7</a:t>
            </a:r>
            <a:endParaRPr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4. Firmware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features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8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5. </a:t>
            </a:r>
            <a:r>
              <a:rPr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Application scenarios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9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6. 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Packing list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11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7. C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ontact information···························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12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en-US" altLang="zh-CN" sz="1800" spc="-185" dirty="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73741825" name="officeArt object" descr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" y="258445"/>
            <a:ext cx="1171575" cy="376555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4994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42340" y="9754235"/>
            <a:ext cx="54698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000" spc="-55" dirty="0">
                <a:solidFill>
                  <a:srgbClr val="0556A5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Calibri" panose="020F0502020204030204"/>
                <a:sym typeface="+mn-ea"/>
              </a:rPr>
              <a:t>www.sskycn.com</a:t>
            </a:r>
            <a:endParaRPr lang="zh-CN" altLang="zh-CN" sz="1000" spc="-55" dirty="0">
              <a:solidFill>
                <a:srgbClr val="0556A5"/>
              </a:solidFill>
              <a:latin typeface="Noto Sans S Chinese Medium" panose="020B0600000000000000" charset="-122"/>
              <a:ea typeface="Noto Sans S Chinese Medium" panose="020B0600000000000000" charset="-122"/>
              <a:cs typeface="Calibri" panose="020F0502020204030204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565785" y="395605"/>
            <a:ext cx="6504940" cy="891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0070C0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Wi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Fi</a:t>
            </a:r>
            <a:r>
              <a:rPr sz="3200" dirty="0">
                <a:solidFill>
                  <a:srgbClr val="0070C0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6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1800Mbps Mesh Router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M18 is an 11ax Wi-Fi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6</a:t>
            </a: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standard super mesh router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, dual band, 1800Mbps high speed, Gigabit WAN/LAN ports, easy mesh,</a:t>
            </a: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APP control, IPV6 and TR069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supported, best choice for ISP, retail and branded customers.</a:t>
            </a: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indent="457200" algn="just" fontAlgn="auto">
              <a:lnSpc>
                <a:spcPct val="150000"/>
              </a:lnSpc>
              <a:spcBef>
                <a:spcPts val="100"/>
              </a:spcBef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indent="457200" algn="just" fontAlgn="auto">
              <a:lnSpc>
                <a:spcPct val="150000"/>
              </a:lnSpc>
              <a:spcBef>
                <a:spcPts val="100"/>
              </a:spcBef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5629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565785" y="452120"/>
            <a:ext cx="549910" cy="518160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01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5695" y="511810"/>
            <a:ext cx="1713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Description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3765" y="2210435"/>
            <a:ext cx="3188970" cy="3188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565785" y="395605"/>
            <a:ext cx="6504940" cy="404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0070C0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1800Mbps 160MHz fast speed</a:t>
            </a:r>
            <a:endParaRPr sz="3200" dirty="0">
              <a:solidFill>
                <a:srgbClr val="0070C0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Comply the latest WiFi6 standard, dual band with 1800Mbps high speed. MU-MIMO, DL/UL-OFDMA modulation, 5G prior, all make users automatically selects the best connection, to keep the running ultra-fast.</a:t>
            </a: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indent="457200" algn="just" fontAlgn="auto">
              <a:lnSpc>
                <a:spcPct val="150000"/>
              </a:lnSpc>
              <a:spcBef>
                <a:spcPts val="100"/>
              </a:spcBef>
            </a:pP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5629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565785" y="452120"/>
            <a:ext cx="549910" cy="518160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02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5858" y="511505"/>
            <a:ext cx="22834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Special Features: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2931"/>
            <a:ext cx="7555379" cy="1069181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565785" y="395605"/>
            <a:ext cx="6504940" cy="404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0070C0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Seamless stable Mesh</a:t>
            </a:r>
            <a:endParaRPr sz="3200" dirty="0">
              <a:solidFill>
                <a:srgbClr val="0070C0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Simply to press the mesh button, 2~3PCS </a:t>
            </a: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wifi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router connect fast and provide whole home Wi-Fi coverage; 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Seamless roaming tech ensure your device switch to the strongest Wi-Fi signal always even move from room-to-room.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5629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565785" y="452120"/>
            <a:ext cx="549910" cy="518160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02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5858" y="511505"/>
            <a:ext cx="22834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Special Features: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图片 8" descr="漫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4347845"/>
            <a:ext cx="6843395" cy="4197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565785" y="395605"/>
            <a:ext cx="6504940" cy="3110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0070C0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APP easy control</a:t>
            </a:r>
            <a:endParaRPr sz="3200" dirty="0">
              <a:solidFill>
                <a:srgbClr val="0070C0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Download APP, auto search, found, setting, finish, your home networking in controlled in your mobile phone everywhere.</a:t>
            </a: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5629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565785" y="452120"/>
            <a:ext cx="549910" cy="518160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02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5858" y="511505"/>
            <a:ext cx="22834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Special Features: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图片 8" descr="C:\Users\Administrator.SC-201906131817\Desktop\APP.pngAP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6068" y="3803650"/>
            <a:ext cx="6983730" cy="4283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2145" y="9835515"/>
            <a:ext cx="12065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82575" y="911860"/>
          <a:ext cx="6990715" cy="872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245"/>
                <a:gridCol w="3760470"/>
              </a:tblGrid>
              <a:tr h="44323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zh-CN" sz="1600" b="1">
                          <a:latin typeface="Arial" panose="020B0604020202020204" pitchFamily="34" charset="0"/>
                          <a:ea typeface="Noto Sans S Chinese Bold" panose="020B0800000000000000" charset="-122"/>
                          <a:cs typeface="Arial" panose="020B0604020202020204" pitchFamily="34" charset="0"/>
                        </a:rPr>
                        <a:t>Hardware specifications</a:t>
                      </a:r>
                      <a:endParaRPr lang="zh-CN" altLang="zh-CN" sz="1600" b="1">
                        <a:latin typeface="Arial" panose="020B0604020202020204" pitchFamily="34" charset="0"/>
                        <a:ea typeface="Noto Sans S Chinese Bold" panose="020B08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Model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M18</a:t>
                      </a:r>
                      <a:endParaRPr 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CPU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MT7621DAT+MT7905N+MT7975DN</a:t>
                      </a:r>
                      <a:endParaRPr sz="160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Flash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sz="160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16MB</a:t>
                      </a:r>
                      <a:endParaRPr lang="en-US" sz="160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Memory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sz="160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128</a:t>
                      </a:r>
                      <a:r>
                        <a:rPr sz="160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MB DDR3</a:t>
                      </a:r>
                      <a:endParaRPr sz="160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Ethernet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000">
                          <a:solidFill>
                            <a:srgbClr val="0E071B"/>
                          </a:solidFill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1*</a:t>
                      </a:r>
                      <a:r>
                        <a:rPr lang="en-US"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10/100/1000Mbps</a:t>
                      </a:r>
                      <a:r>
                        <a:rPr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 WAN,</a:t>
                      </a:r>
                      <a:endParaRPr sz="160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defRPr sz="1000">
                          <a:solidFill>
                            <a:srgbClr val="0E071B"/>
                          </a:solidFill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2*</a:t>
                      </a:r>
                      <a:r>
                        <a:rPr lang="en-US"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 10/100/1000Mbps </a:t>
                      </a:r>
                      <a:r>
                        <a:rPr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LAN</a:t>
                      </a:r>
                      <a:endParaRPr sz="160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01955">
                <a:tc rowSpan="2"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Button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000">
                          <a:solidFill>
                            <a:srgbClr val="0E071B"/>
                          </a:solidFill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Reset button</a:t>
                      </a:r>
                      <a:endParaRPr sz="160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327660">
                <a:tc vMerge="1"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 </a:t>
                      </a:r>
                      <a:r>
                        <a:rPr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MESH Button</a:t>
                      </a:r>
                      <a:endParaRPr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-6350" marR="-6350" marT="-6350" marB="-6350" anchor="ctr" horzOverflow="overflow"/>
                </a:tc>
              </a:tr>
              <a:tr h="359410"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Switch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MESH+ LED Switc</a:t>
                      </a:r>
                      <a:r>
                        <a:rPr 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h</a:t>
                      </a:r>
                      <a:endParaRPr 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01955">
                <a:tc rowSpan="5"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LED Indicator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000">
                          <a:solidFill>
                            <a:srgbClr val="0E071B"/>
                          </a:solidFill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MESH+ Working Status (breathing light)</a:t>
                      </a:r>
                      <a:endParaRPr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01955">
                <a:tc vMerge="1"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2.4G Wi-Fi</a:t>
                      </a:r>
                      <a:endParaRPr lang="en-US" sz="160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</a:tr>
              <a:tr h="401955">
                <a:tc vMerge="1"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5.8G</a:t>
                      </a:r>
                      <a:r>
                        <a:rPr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Wi-Fi</a:t>
                      </a:r>
                      <a:endParaRPr 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1955">
                <a:tc vMerge="1"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System Status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1955">
                <a:tc vMerge="1"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Power Status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Antenna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Build in 5dBi MIMO Antenna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Power Consumption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15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DC Power Supply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12V/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1.5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A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579120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Working temperature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Working Temperature:-2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0℃～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55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℃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Storage temperature: -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0℃～70℃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Humidity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5%～95%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Dimensions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108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mm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X108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mm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X216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mm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195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Weight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TBD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: 圆角 16"/>
          <p:cNvSpPr/>
          <p:nvPr/>
        </p:nvSpPr>
        <p:spPr>
          <a:xfrm>
            <a:off x="282575" y="252095"/>
            <a:ext cx="548640" cy="517525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03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378" y="311480"/>
            <a:ext cx="31013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Hardware specifications</a:t>
            </a:r>
            <a:endParaRPr lang="zh-CN" altLang="en-US" sz="2000" b="1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05155" y="9835515"/>
            <a:ext cx="21463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: 圆角 16"/>
          <p:cNvSpPr/>
          <p:nvPr/>
        </p:nvSpPr>
        <p:spPr>
          <a:xfrm>
            <a:off x="282575" y="252095"/>
            <a:ext cx="548640" cy="517525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04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378" y="311480"/>
            <a:ext cx="24396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solidFill>
                  <a:srgbClr val="2C6089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Firmware Features</a:t>
            </a:r>
            <a:endParaRPr lang="en-US" altLang="zh-CN" sz="2000" b="1" noProof="0" dirty="0">
              <a:solidFill>
                <a:srgbClr val="2C6089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3" name="表格 9"/>
          <p:cNvGraphicFramePr/>
          <p:nvPr>
            <p:custDataLst>
              <p:tags r:id="rId1"/>
            </p:custDataLst>
          </p:nvPr>
        </p:nvGraphicFramePr>
        <p:xfrm>
          <a:off x="318135" y="783590"/>
          <a:ext cx="6702425" cy="85572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11045"/>
                <a:gridCol w="4691380"/>
              </a:tblGrid>
              <a:tr h="370840">
                <a:tc gridSpan="2">
                  <a:txBody>
                    <a:bodyPr/>
                    <a:lstStyle/>
                    <a:p>
                      <a:pPr algn="l" defTabSz="75565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WIFI6（802.11ax）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 hMerge="1">
                  <a:tcPr/>
                </a:tc>
              </a:tr>
              <a:tr h="36639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WiFi Standard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IEEE 802.11b/g/n/ac/ax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Frequency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2.4G: 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400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 - 2484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M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Hz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5.8G: 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5150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5850MHz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633730">
                <a:tc>
                  <a:txBody>
                    <a:bodyPr/>
                    <a:lstStyle/>
                    <a:p>
                      <a:pPr algn="l" defTabSz="755650"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Data Rate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600Mbps @ 2.4GHz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200Mbps @5.8GHz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368300">
                <a:tc>
                  <a:txBody>
                    <a:bodyPr/>
                    <a:lstStyle/>
                    <a:p>
                      <a:pPr algn="l" defTabSz="755650">
                        <a:defRPr sz="10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RF Power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≤ 18dBm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755650"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Access Users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100+ Clients</a:t>
                      </a:r>
                      <a:endParaRPr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IP Protocol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IPv4/IPv6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957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Operation mode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Router/Mesh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63436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Security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Open, WPA, WPA2PSK_TKIPAES, WAP2_EAP, 802.1x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, WPA3 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Wireless Functions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Multiple SSID functions: 2.4GHz: 4; 5.8GHz: 4.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957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Support SSID hidden 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Support seamless roaming, 802.11kvr standard.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940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Support 5G Prior for a faster Ethernet.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957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Support MAC filter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631190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Support client isolation to improve the wireless stability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957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VPN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sz="160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VPN Passthrough and VPN Client (L2TP PPTP)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45720" marR="45720" anchor="ctr" horzOverflow="overflow"/>
                </a:tc>
              </a:tr>
              <a:tr h="407670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Device Management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APP Control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10210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GUI web management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/>
                      </a:pP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Support firmware back-up, restore, reset, upgrade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5629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8"/>
          <p:cNvSpPr txBox="1">
            <a:spLocks noGrp="1"/>
          </p:cNvSpPr>
          <p:nvPr/>
        </p:nvSpPr>
        <p:spPr>
          <a:xfrm>
            <a:off x="456565" y="822325"/>
            <a:ext cx="6392545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1800" b="1" spc="-185" dirty="0">
                <a:latin typeface="Arial" panose="020B0604020202020204" pitchFamily="34" charset="0"/>
                <a:ea typeface="Noto Sans S Chinese Regular" panose="020B0500000000000000" charset="-122"/>
                <a:cs typeface="Arial" panose="020B0604020202020204" pitchFamily="34" charset="0"/>
              </a:rPr>
              <a:t>1. </a:t>
            </a:r>
            <a:r>
              <a:rPr lang="en-US" sz="1800" b="1" kern="800" spc="-80" dirty="0">
                <a:solidFill>
                  <a:srgbClr val="0556A5"/>
                </a:solidFill>
                <a:uFillTx/>
                <a:latin typeface="Arial" panose="020B0604020202020204" pitchFamily="34" charset="0"/>
                <a:ea typeface="Noto Sans S Chinese Regular" panose="020B0500000000000000" charset="-122"/>
                <a:cs typeface="Arial" panose="020B0604020202020204" pitchFamily="34" charset="0"/>
              </a:rPr>
              <a:t>1PC for small house (50~80 square meters) </a:t>
            </a:r>
            <a:endParaRPr sz="1800" b="1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kern="800" spc="-140" dirty="0">
              <a:solidFill>
                <a:srgbClr val="0556A5"/>
              </a:solidFill>
              <a:uFillTx/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21" name="矩形: 圆角 16"/>
          <p:cNvSpPr/>
          <p:nvPr/>
        </p:nvSpPr>
        <p:spPr>
          <a:xfrm>
            <a:off x="456565" y="194945"/>
            <a:ext cx="548640" cy="517525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阿里汉仪智能黑体" panose="00020600040101010101" pitchFamily="18" charset="-122"/>
                <a:cs typeface="Aharoni" panose="02010803020104030203" pitchFamily="2" charset="-79"/>
              </a:rPr>
              <a:t>05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阿里汉仪智能黑体" panose="00020600040101010101" pitchFamily="18" charset="-122"/>
              <a:cs typeface="Aharoni" panose="02010803020104030203" pitchFamily="2" charset="-79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05368" y="253695"/>
            <a:ext cx="28187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Application scenarios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www.sskycn.com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object 8"/>
          <p:cNvSpPr txBox="1">
            <a:spLocks noGrp="1"/>
          </p:cNvSpPr>
          <p:nvPr/>
        </p:nvSpPr>
        <p:spPr>
          <a:xfrm>
            <a:off x="581660" y="4982845"/>
            <a:ext cx="639254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kern="900" spc="-150" dirty="0">
                <a:solidFill>
                  <a:srgbClr val="0556A5"/>
                </a:solidFill>
                <a:uFillTx/>
                <a:latin typeface="Arial" panose="020B0604020202020204" pitchFamily="34" charset="0"/>
                <a:ea typeface="Noto Sans S Chinese Regular" panose="020B0500000000000000" charset="-122"/>
                <a:cs typeface="Arial" panose="020B0604020202020204" pitchFamily="34" charset="0"/>
              </a:rPr>
              <a:t>2. Main router and slave router for middle size house (80~130 square meters) </a:t>
            </a:r>
            <a:endParaRPr lang="zh-CN" altLang="en-US" sz="1800" b="1" kern="900" spc="-150" dirty="0">
              <a:solidFill>
                <a:srgbClr val="0556A5"/>
              </a:solidFill>
              <a:uFillTx/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</p:txBody>
      </p:sp>
      <p:pic>
        <p:nvPicPr>
          <p:cNvPr id="12" name="图片 11" descr="C:\Users\Administrator.SC-201906131817\Desktop\小户型.png小户型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64665" y="1106805"/>
            <a:ext cx="4029710" cy="3742055"/>
          </a:xfrm>
          <a:prstGeom prst="rect">
            <a:avLst/>
          </a:prstGeom>
        </p:spPr>
      </p:pic>
      <p:pic>
        <p:nvPicPr>
          <p:cNvPr id="13" name="图片 12" descr="C:\Users\Administrator.SC-201906131817\Desktop\大户型.png大户型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4135" y="4982845"/>
            <a:ext cx="5198110" cy="5197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8.xml><?xml version="1.0" encoding="utf-8"?>
<p:tagLst xmlns:p="http://schemas.openxmlformats.org/presentationml/2006/main">
  <p:tag name="KSO_WM_UNIT_TABLE_BEAUTIFY" val="smartTable{f09cb35d-94c1-4293-9fb7-e724de2b2260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f1d3c542-d66a-40e7-a422-9789342343db}"/>
  <p:tag name="TABLE_ENDDRAG_ORIGIN_RECT" val="527*673"/>
  <p:tag name="TABLE_ENDDRAG_RECT" val="25*61*527*673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6.xml><?xml version="1.0" encoding="utf-8"?>
<p:tagLst xmlns:p="http://schemas.openxmlformats.org/presentationml/2006/main">
  <p:tag name="KSO_DOCER_TEMPLATE_OPEN_ONCE_MARK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3389</Words>
  <Application>WPS 演示</Application>
  <PresentationFormat>自定义</PresentationFormat>
  <Paragraphs>330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Noto Sans S Chinese Bold</vt:lpstr>
      <vt:lpstr>Noto Sans S Chinese Medium</vt:lpstr>
      <vt:lpstr>Noto Sans S Chinese Regular</vt:lpstr>
      <vt:lpstr>阿里汉仪智能黑体</vt:lpstr>
      <vt:lpstr>黑体</vt:lpstr>
      <vt:lpstr>Aharoni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125</cp:revision>
  <dcterms:created xsi:type="dcterms:W3CDTF">2019-06-04T03:52:00Z</dcterms:created>
  <dcterms:modified xsi:type="dcterms:W3CDTF">2022-02-22T02:49:03Z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SaveFontToCloudKey">
    <vt:lpwstr>200094624_embed</vt:lpwstr>
  </property>
  <property fmtid="{D5CDD505-2E9C-101B-9397-08002B2CF9AE}" pid="4" name="ICV">
    <vt:lpwstr>370584EF02284E6A87C9B92257489E9A</vt:lpwstr>
  </property>
</Properties>
</file>