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7"/>
  </p:handoutMasterIdLst>
  <p:sldIdLst>
    <p:sldId id="267" r:id="rId3"/>
    <p:sldId id="290" r:id="rId5"/>
    <p:sldId id="292" r:id="rId6"/>
    <p:sldId id="274" r:id="rId7"/>
    <p:sldId id="293" r:id="rId8"/>
    <p:sldId id="294" r:id="rId9"/>
    <p:sldId id="295" r:id="rId10"/>
    <p:sldId id="296" r:id="rId11"/>
    <p:sldId id="297" r:id="rId12"/>
    <p:sldId id="303" r:id="rId13"/>
    <p:sldId id="298" r:id="rId14"/>
    <p:sldId id="299" r:id="rId15"/>
    <p:sldId id="281" r:id="rId16"/>
  </p:sldIdLst>
  <p:sldSz cx="7555865" cy="10691495"/>
  <p:notesSz cx="6858000" cy="9144000"/>
  <p:embeddedFontLst>
    <p:embeddedFont>
      <p:font typeface="微软雅黑" panose="020B0503020204020204" charset="-122"/>
      <p:regular r:id="rId21"/>
    </p:embeddedFont>
    <p:embeddedFont>
      <p:font typeface="Calibri" panose="020F0502020204030204"/>
      <p:regular r:id="rId22"/>
      <p:bold r:id="rId23"/>
      <p:italic r:id="rId24"/>
      <p:boldItalic r:id="rId25"/>
    </p:embeddedFont>
    <p:embeddedFont>
      <p:font typeface="Aharoni" panose="02010803020104030203" pitchFamily="2" charset="-79"/>
      <p:bold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95" userDrawn="1">
          <p15:clr>
            <a:srgbClr val="A4A3A4"/>
          </p15:clr>
        </p15:guide>
        <p15:guide id="2" pos="23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3395"/>
        <p:guide pos="233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87.xml"/><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8474" y="1143000"/>
            <a:ext cx="2181052"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415182" y="4035460"/>
            <a:ext cx="6726037" cy="1401916"/>
          </a:xfrm>
        </p:spPr>
        <p:txBody>
          <a:bodyPr lIns="101600" tIns="38100" rIns="25400" bIns="38100" anchor="t" anchorCtr="0">
            <a:noAutofit/>
          </a:bodyPr>
          <a:lstStyle>
            <a:lvl1pPr algn="ctr">
              <a:defRPr sz="446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415182" y="5560098"/>
            <a:ext cx="6726037" cy="1482705"/>
          </a:xfrm>
        </p:spPr>
        <p:txBody>
          <a:bodyPr lIns="101600" tIns="38100" rIns="76200" bIns="38100">
            <a:noAutofit/>
          </a:bodyPr>
          <a:lstStyle>
            <a:lvl1pPr marL="0" indent="0" algn="ctr" eaLnBrk="1" fontAlgn="auto" latinLnBrk="0" hangingPunct="1">
              <a:lnSpc>
                <a:spcPct val="100000"/>
              </a:lnSpc>
              <a:buNone/>
              <a:defRPr sz="1985" u="none" strike="noStrike" kern="1200" cap="none" spc="200" normalizeH="0" baseline="0">
                <a:solidFill>
                  <a:schemeClr val="tx1"/>
                </a:solidFill>
                <a:uFillTx/>
              </a:defRPr>
            </a:lvl1pPr>
            <a:lvl2pPr marL="377825" indent="0" algn="ctr">
              <a:buNone/>
              <a:defRPr sz="1655"/>
            </a:lvl2pPr>
            <a:lvl3pPr marL="755650" indent="0" algn="ctr">
              <a:buNone/>
              <a:defRPr sz="1485"/>
            </a:lvl3pPr>
            <a:lvl4pPr marL="1133475" indent="0" algn="ctr">
              <a:buNone/>
              <a:defRPr sz="1320"/>
            </a:lvl4pPr>
            <a:lvl5pPr marL="1511300" indent="0" algn="ctr">
              <a:buNone/>
              <a:defRPr sz="1320"/>
            </a:lvl5pPr>
            <a:lvl6pPr marL="1889125" indent="0" algn="ctr">
              <a:buNone/>
              <a:defRPr sz="1320"/>
            </a:lvl6pPr>
            <a:lvl7pPr marL="2266950" indent="0" algn="ctr">
              <a:buNone/>
              <a:defRPr sz="1320"/>
            </a:lvl7pPr>
            <a:lvl8pPr marL="2644775" indent="0" algn="ctr">
              <a:buNone/>
              <a:defRPr sz="1320"/>
            </a:lvl8pPr>
            <a:lvl9pPr marL="3022600" indent="0" algn="ctr">
              <a:buNone/>
              <a:defRPr sz="132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r>
              <a:rPr lang="zh-CN" altLang="en-US" dirty="0"/>
              <a:t>13760307035</a:t>
            </a:r>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13760307035</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15212" y="1485081"/>
            <a:ext cx="6726037" cy="785800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13760307035</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415182" y="4035460"/>
            <a:ext cx="6726037" cy="1401916"/>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46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182" y="673543"/>
            <a:ext cx="6726037" cy="1010315"/>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15182" y="2020629"/>
            <a:ext cx="6726037" cy="7860115"/>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13760307035</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212" y="5938295"/>
            <a:ext cx="6726037" cy="974213"/>
          </a:xfrm>
        </p:spPr>
        <p:txBody>
          <a:bodyPr lIns="101600" tIns="38100" rIns="63500" bIns="38100" anchor="t" anchorCtr="0">
            <a:noAutofit/>
          </a:bodyPr>
          <a:lstStyle>
            <a:lvl1pPr>
              <a:defRPr sz="2975"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415208" y="7034276"/>
            <a:ext cx="6726037" cy="1680716"/>
          </a:xfrm>
        </p:spPr>
        <p:txBody>
          <a:bodyPr lIns="101600" tIns="38100" rIns="76200" bIns="38100">
            <a:noAutofit/>
          </a:bodyPr>
          <a:lstStyle>
            <a:lvl1pPr marL="0" indent="0" eaLnBrk="1" fontAlgn="auto" latinLnBrk="0" hangingPunct="1">
              <a:buNone/>
              <a:defRPr kumimoji="0" lang="zh-CN" altLang="en-US" sz="1320" b="0" i="0" u="none" strike="noStrike" kern="1200" cap="none" spc="150" normalizeH="0" baseline="0" noProof="1">
                <a:solidFill>
                  <a:schemeClr val="tx1"/>
                </a:solidFill>
                <a:uFillTx/>
                <a:latin typeface="+mn-lt"/>
                <a:ea typeface="+mn-ea"/>
                <a:cs typeface="+mn-cs"/>
                <a:sym typeface="+mn-ea"/>
              </a:defRPr>
            </a:lvl1pPr>
            <a:lvl2pPr marL="377825" indent="0">
              <a:buNone/>
              <a:defRPr sz="1655">
                <a:solidFill>
                  <a:schemeClr val="tx1">
                    <a:tint val="75000"/>
                  </a:schemeClr>
                </a:solidFill>
              </a:defRPr>
            </a:lvl2pPr>
            <a:lvl3pPr marL="755650" indent="0">
              <a:buNone/>
              <a:defRPr sz="1485">
                <a:solidFill>
                  <a:schemeClr val="tx1">
                    <a:tint val="75000"/>
                  </a:schemeClr>
                </a:solidFill>
              </a:defRPr>
            </a:lvl3pPr>
            <a:lvl4pPr marL="1133475" indent="0">
              <a:buNone/>
              <a:defRPr sz="1320">
                <a:solidFill>
                  <a:schemeClr val="tx1">
                    <a:tint val="75000"/>
                  </a:schemeClr>
                </a:solidFill>
              </a:defRPr>
            </a:lvl4pPr>
            <a:lvl5pPr marL="1511300" indent="0">
              <a:buNone/>
              <a:defRPr sz="1320">
                <a:solidFill>
                  <a:schemeClr val="tx1">
                    <a:tint val="75000"/>
                  </a:schemeClr>
                </a:solidFill>
              </a:defRPr>
            </a:lvl5pPr>
            <a:lvl6pPr marL="1889125" indent="0">
              <a:buNone/>
              <a:defRPr sz="1320">
                <a:solidFill>
                  <a:schemeClr val="tx1">
                    <a:tint val="75000"/>
                  </a:schemeClr>
                </a:solidFill>
              </a:defRPr>
            </a:lvl6pPr>
            <a:lvl7pPr marL="2266950" indent="0">
              <a:buNone/>
              <a:defRPr sz="1320">
                <a:solidFill>
                  <a:schemeClr val="tx1">
                    <a:tint val="75000"/>
                  </a:schemeClr>
                </a:solidFill>
              </a:defRPr>
            </a:lvl7pPr>
            <a:lvl8pPr marL="2644775" indent="0">
              <a:buNone/>
              <a:defRPr sz="1320">
                <a:solidFill>
                  <a:schemeClr val="tx1">
                    <a:tint val="75000"/>
                  </a:schemeClr>
                </a:solidFill>
              </a:defRPr>
            </a:lvl8pPr>
            <a:lvl9pPr marL="3022600" indent="0">
              <a:buNone/>
              <a:defRPr sz="132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13760307035</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182" y="673543"/>
            <a:ext cx="6726037" cy="101031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15212" y="2020629"/>
            <a:ext cx="3274466" cy="7858002"/>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3866753" y="2020629"/>
            <a:ext cx="3274466" cy="7858002"/>
          </a:xfrm>
        </p:spPr>
        <p:txBody>
          <a:bodyPr>
            <a:noAutofit/>
          </a:bodyPr>
          <a:lstStyle>
            <a:lvl1pPr>
              <a:defRPr sz="1320">
                <a:solidFill>
                  <a:schemeClr val="tx1">
                    <a:lumMod val="75000"/>
                    <a:lumOff val="25000"/>
                  </a:schemeClr>
                </a:solidFill>
              </a:defRPr>
            </a:lvl1pPr>
            <a:lvl2pPr>
              <a:defRPr sz="1320">
                <a:solidFill>
                  <a:schemeClr val="tx1">
                    <a:lumMod val="75000"/>
                    <a:lumOff val="25000"/>
                  </a:schemeClr>
                </a:solidFill>
              </a:defRPr>
            </a:lvl2pPr>
            <a:lvl3pPr>
              <a:defRPr sz="1320">
                <a:solidFill>
                  <a:schemeClr val="tx1">
                    <a:lumMod val="75000"/>
                    <a:lumOff val="25000"/>
                  </a:schemeClr>
                </a:solidFill>
              </a:defRPr>
            </a:lvl3pPr>
            <a:lvl4pPr>
              <a:defRPr sz="1320">
                <a:solidFill>
                  <a:schemeClr val="tx1">
                    <a:lumMod val="75000"/>
                    <a:lumOff val="25000"/>
                  </a:schemeClr>
                </a:solidFill>
              </a:defRPr>
            </a:lvl4pPr>
            <a:lvl5pPr>
              <a:defRPr sz="132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13760307035</a:t>
            </a:r>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182" y="673543"/>
            <a:ext cx="6726037" cy="101031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15212" y="2020629"/>
            <a:ext cx="3274466" cy="594032"/>
          </a:xfrm>
        </p:spPr>
        <p:txBody>
          <a:bodyPr lIns="101600" tIns="38100" rIns="76200" bIns="38100" anchor="t" anchorCtr="0">
            <a:noAutofit/>
          </a:bodyPr>
          <a:lstStyle>
            <a:lvl1pPr marL="0" indent="0" eaLnBrk="1" fontAlgn="auto" latinLnBrk="0" hangingPunct="1">
              <a:lnSpc>
                <a:spcPct val="100000"/>
              </a:lnSpc>
              <a:spcAft>
                <a:spcPts val="0"/>
              </a:spcAft>
              <a:buNone/>
              <a:defRPr sz="1655" b="1" u="none" strike="noStrike" kern="1200" cap="none" spc="200" normalizeH="0" baseline="0">
                <a:solidFill>
                  <a:schemeClr val="tx1"/>
                </a:solidFill>
                <a:uFillTx/>
              </a:defRPr>
            </a:lvl1pPr>
            <a:lvl2pPr marL="377825" indent="0">
              <a:buNone/>
              <a:defRPr sz="1655" b="1"/>
            </a:lvl2pPr>
            <a:lvl3pPr marL="755650" indent="0">
              <a:buNone/>
              <a:defRPr sz="1485" b="1"/>
            </a:lvl3pPr>
            <a:lvl4pPr marL="1133475" indent="0">
              <a:buNone/>
              <a:defRPr sz="1320" b="1"/>
            </a:lvl4pPr>
            <a:lvl5pPr marL="1511300" indent="0">
              <a:buNone/>
              <a:defRPr sz="1320" b="1"/>
            </a:lvl5pPr>
            <a:lvl6pPr marL="1889125" indent="0">
              <a:buNone/>
              <a:defRPr sz="1320" b="1"/>
            </a:lvl6pPr>
            <a:lvl7pPr marL="2266950" indent="0">
              <a:buNone/>
              <a:defRPr sz="1320" b="1"/>
            </a:lvl7pPr>
            <a:lvl8pPr marL="2644775" indent="0">
              <a:buNone/>
              <a:defRPr sz="1320" b="1"/>
            </a:lvl8pPr>
            <a:lvl9pPr marL="3022600" indent="0">
              <a:buNone/>
              <a:defRPr sz="132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15208" y="2789346"/>
            <a:ext cx="3274440" cy="7097513"/>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3864815" y="2020629"/>
            <a:ext cx="3274466" cy="59403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655" b="1" i="0" u="none" strike="noStrike" kern="1200" cap="none" spc="200" normalizeH="0" baseline="0" noProof="1" dirty="0">
                <a:solidFill>
                  <a:schemeClr val="tx1"/>
                </a:solidFill>
                <a:uFillTx/>
                <a:latin typeface="+mn-lt"/>
                <a:ea typeface="+mn-ea"/>
                <a:cs typeface="+mn-cs"/>
                <a:sym typeface="+mn-ea"/>
              </a:defRPr>
            </a:lvl1pPr>
            <a:lvl2pPr marL="377825" indent="0">
              <a:buNone/>
              <a:defRPr sz="1655" b="1"/>
            </a:lvl2pPr>
            <a:lvl3pPr marL="755650" indent="0">
              <a:buNone/>
              <a:defRPr sz="1485" b="1"/>
            </a:lvl3pPr>
            <a:lvl4pPr marL="1133475" indent="0">
              <a:buNone/>
              <a:defRPr sz="1320" b="1"/>
            </a:lvl4pPr>
            <a:lvl5pPr marL="1511300" indent="0">
              <a:buNone/>
              <a:defRPr sz="1320" b="1"/>
            </a:lvl5pPr>
            <a:lvl6pPr marL="1889125" indent="0">
              <a:buNone/>
              <a:defRPr sz="1320" b="1"/>
            </a:lvl6pPr>
            <a:lvl7pPr marL="2266950" indent="0">
              <a:buNone/>
              <a:defRPr sz="1320" b="1"/>
            </a:lvl7pPr>
            <a:lvl8pPr marL="2644775" indent="0">
              <a:buNone/>
              <a:defRPr sz="1320" b="1"/>
            </a:lvl8pPr>
            <a:lvl9pPr marL="3022600" indent="0">
              <a:buNone/>
              <a:defRPr sz="132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3864815" y="2789346"/>
            <a:ext cx="3274466" cy="7097513"/>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r>
              <a:rPr lang="zh-CN" altLang="en-US"/>
              <a:t>13760307035</a:t>
            </a:r>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r>
              <a:rPr lang="zh-CN" altLang="en-US"/>
              <a:t>13760307035</a:t>
            </a:r>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r>
              <a:rPr lang="zh-CN" altLang="en-US"/>
              <a:t>13760307035</a:t>
            </a:r>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15212" y="2020629"/>
            <a:ext cx="3274466" cy="7858002"/>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3866783" y="2020629"/>
            <a:ext cx="3274466" cy="7858002"/>
          </a:xfrm>
        </p:spPr>
        <p:txBody>
          <a:bodyPr vert="horz" lIns="101600" tIns="0" rIns="82550" bIns="0" rtlCol="0">
            <a:norm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r>
              <a:rPr lang="zh-CN" altLang="en-US" dirty="0"/>
              <a:t>13760307035</a:t>
            </a:r>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6551815" y="1485081"/>
            <a:ext cx="589404" cy="8401993"/>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985"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415208" y="1485069"/>
            <a:ext cx="6091295" cy="8401993"/>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13760307035</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15182" y="673543"/>
            <a:ext cx="6726037" cy="1010315"/>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15182" y="2020629"/>
            <a:ext cx="6726037" cy="7858002"/>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545250" y="9900199"/>
            <a:ext cx="1673415" cy="493932"/>
          </a:xfrm>
          <a:prstGeom prst="rect">
            <a:avLst/>
          </a:prstGeom>
        </p:spPr>
        <p:txBody>
          <a:bodyPr vert="horz" lIns="91440" tIns="45720" rIns="91440" bIns="45720" rtlCol="0" anchor="ctr">
            <a:normAutofit/>
          </a:bodyPr>
          <a:lstStyle>
            <a:lvl1pPr algn="l">
              <a:defRPr sz="99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2551029" y="9900199"/>
            <a:ext cx="2454343" cy="493932"/>
          </a:xfrm>
          <a:prstGeom prst="rect">
            <a:avLst/>
          </a:prstGeom>
        </p:spPr>
        <p:txBody>
          <a:bodyPr vert="horz" lIns="91440" tIns="45720" rIns="91440" bIns="45720" rtlCol="0" anchor="ctr">
            <a:normAutofit/>
          </a:bodyPr>
          <a:lstStyle>
            <a:lvl1pPr algn="ctr">
              <a:defRPr sz="990">
                <a:solidFill>
                  <a:schemeClr val="tx1">
                    <a:tint val="75000"/>
                  </a:schemeClr>
                </a:solidFill>
              </a:defRPr>
            </a:lvl1pPr>
          </a:lstStyle>
          <a:p>
            <a:r>
              <a:rPr lang="zh-CN" altLang="en-US" dirty="0"/>
              <a:t>13760307035</a:t>
            </a:r>
            <a:endParaRPr lang="zh-CN" altLang="en-US" dirty="0"/>
          </a:p>
        </p:txBody>
      </p:sp>
      <p:sp>
        <p:nvSpPr>
          <p:cNvPr id="6" name="灯片编号占位符 5"/>
          <p:cNvSpPr>
            <a:spLocks noGrp="1"/>
          </p:cNvSpPr>
          <p:nvPr>
            <p:ph type="sldNum" sz="quarter" idx="4"/>
            <p:custDataLst>
              <p:tags r:id="rId16"/>
            </p:custDataLst>
          </p:nvPr>
        </p:nvSpPr>
        <p:spPr>
          <a:xfrm>
            <a:off x="5336708" y="9900199"/>
            <a:ext cx="1673415" cy="493932"/>
          </a:xfrm>
          <a:prstGeom prst="rect">
            <a:avLst/>
          </a:prstGeom>
        </p:spPr>
        <p:txBody>
          <a:bodyPr vert="horz" lIns="91440" tIns="45720" rIns="91440" bIns="45720" rtlCol="0" anchor="ctr">
            <a:normAutofit/>
          </a:bodyPr>
          <a:lstStyle>
            <a:lvl1pPr algn="r">
              <a:defRPr sz="99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9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755650" rtl="0" eaLnBrk="1" fontAlgn="auto" latinLnBrk="0" hangingPunct="1">
        <a:lnSpc>
          <a:spcPct val="100000"/>
        </a:lnSpc>
        <a:spcBef>
          <a:spcPct val="0"/>
        </a:spcBef>
        <a:buNone/>
        <a:defRPr sz="2315" b="1" u="none" strike="noStrike" kern="1200" cap="none" spc="200" normalizeH="0">
          <a:solidFill>
            <a:schemeClr val="tx1"/>
          </a:solidFill>
          <a:uFillTx/>
          <a:latin typeface="+mj-lt"/>
          <a:ea typeface="+mj-ea"/>
          <a:cs typeface="+mj-cs"/>
        </a:defRPr>
      </a:lvl1pPr>
    </p:titleStyle>
    <p:bodyStyle>
      <a:lvl1pPr marL="188595"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1pPr>
      <a:lvl2pPr marL="566420" indent="-188595" algn="l" defTabSz="755650" rtl="0" eaLnBrk="1" fontAlgn="auto" latinLnBrk="0" hangingPunct="1">
        <a:lnSpc>
          <a:spcPct val="130000"/>
        </a:lnSpc>
        <a:spcBef>
          <a:spcPts val="0"/>
        </a:spcBef>
        <a:spcAft>
          <a:spcPts val="1000"/>
        </a:spcAft>
        <a:buFont typeface="Arial" panose="020B0604020202020204" pitchFamily="34" charset="0"/>
        <a:buChar char="•"/>
        <a:tabLst>
          <a:tab pos="1330325" algn="l"/>
        </a:tabLst>
        <a:defRPr sz="1320" u="none" strike="noStrike" kern="1200" cap="none" spc="150" normalizeH="0" baseline="0">
          <a:solidFill>
            <a:schemeClr val="tx1"/>
          </a:solidFill>
          <a:uFillTx/>
          <a:latin typeface="+mn-lt"/>
          <a:ea typeface="+mn-ea"/>
          <a:cs typeface="+mn-cs"/>
        </a:defRPr>
      </a:lvl2pPr>
      <a:lvl3pPr marL="944245"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3pPr>
      <a:lvl4pPr marL="1322070"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4pPr>
      <a:lvl5pPr marL="1699895"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5pPr>
      <a:lvl6pPr marL="2077720"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6pPr>
      <a:lvl7pPr marL="2455545"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7pPr>
      <a:lvl8pPr marL="2833370"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8pPr>
      <a:lvl9pPr marL="3211195"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9pPr>
    </p:bodyStyle>
    <p:otherStyle>
      <a:defPPr>
        <a:defRPr lang="zh-CN"/>
      </a:defPPr>
      <a:lvl1pPr marL="0" algn="l" defTabSz="755650" rtl="0" eaLnBrk="1" latinLnBrk="0" hangingPunct="1">
        <a:defRPr sz="1485" kern="1200">
          <a:solidFill>
            <a:schemeClr val="tx1"/>
          </a:solidFill>
          <a:latin typeface="+mn-lt"/>
          <a:ea typeface="+mn-ea"/>
          <a:cs typeface="+mn-cs"/>
        </a:defRPr>
      </a:lvl1pPr>
      <a:lvl2pPr marL="377825" algn="l" defTabSz="755650" rtl="0" eaLnBrk="1" latinLnBrk="0" hangingPunct="1">
        <a:defRPr sz="1485" kern="1200">
          <a:solidFill>
            <a:schemeClr val="tx1"/>
          </a:solidFill>
          <a:latin typeface="+mn-lt"/>
          <a:ea typeface="+mn-ea"/>
          <a:cs typeface="+mn-cs"/>
        </a:defRPr>
      </a:lvl2pPr>
      <a:lvl3pPr marL="755650" algn="l" defTabSz="755650" rtl="0" eaLnBrk="1" latinLnBrk="0" hangingPunct="1">
        <a:defRPr sz="1485" kern="1200">
          <a:solidFill>
            <a:schemeClr val="tx1"/>
          </a:solidFill>
          <a:latin typeface="+mn-lt"/>
          <a:ea typeface="+mn-ea"/>
          <a:cs typeface="+mn-cs"/>
        </a:defRPr>
      </a:lvl3pPr>
      <a:lvl4pPr marL="1133475" algn="l" defTabSz="755650" rtl="0" eaLnBrk="1" latinLnBrk="0" hangingPunct="1">
        <a:defRPr sz="1485" kern="1200">
          <a:solidFill>
            <a:schemeClr val="tx1"/>
          </a:solidFill>
          <a:latin typeface="+mn-lt"/>
          <a:ea typeface="+mn-ea"/>
          <a:cs typeface="+mn-cs"/>
        </a:defRPr>
      </a:lvl4pPr>
      <a:lvl5pPr marL="1511300" algn="l" defTabSz="755650" rtl="0" eaLnBrk="1" latinLnBrk="0" hangingPunct="1">
        <a:defRPr sz="1485" kern="1200">
          <a:solidFill>
            <a:schemeClr val="tx1"/>
          </a:solidFill>
          <a:latin typeface="+mn-lt"/>
          <a:ea typeface="+mn-ea"/>
          <a:cs typeface="+mn-cs"/>
        </a:defRPr>
      </a:lvl5pPr>
      <a:lvl6pPr marL="1889125" algn="l" defTabSz="755650" rtl="0" eaLnBrk="1" latinLnBrk="0" hangingPunct="1">
        <a:defRPr sz="1485" kern="1200">
          <a:solidFill>
            <a:schemeClr val="tx1"/>
          </a:solidFill>
          <a:latin typeface="+mn-lt"/>
          <a:ea typeface="+mn-ea"/>
          <a:cs typeface="+mn-cs"/>
        </a:defRPr>
      </a:lvl6pPr>
      <a:lvl7pPr marL="2266950" algn="l" defTabSz="755650" rtl="0" eaLnBrk="1" latinLnBrk="0" hangingPunct="1">
        <a:defRPr sz="1485" kern="1200">
          <a:solidFill>
            <a:schemeClr val="tx1"/>
          </a:solidFill>
          <a:latin typeface="+mn-lt"/>
          <a:ea typeface="+mn-ea"/>
          <a:cs typeface="+mn-cs"/>
        </a:defRPr>
      </a:lvl7pPr>
      <a:lvl8pPr marL="2644775" algn="l" defTabSz="755650" rtl="0" eaLnBrk="1" latinLnBrk="0" hangingPunct="1">
        <a:defRPr sz="1485" kern="1200">
          <a:solidFill>
            <a:schemeClr val="tx1"/>
          </a:solidFill>
          <a:latin typeface="+mn-lt"/>
          <a:ea typeface="+mn-ea"/>
          <a:cs typeface="+mn-cs"/>
        </a:defRPr>
      </a:lvl8pPr>
      <a:lvl9pPr marL="3022600" algn="l" defTabSz="75565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6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ags" Target="../tags/tag77.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image" Target="../media/image12.jpeg"/><Relationship Id="rId1" Type="http://schemas.openxmlformats.org/officeDocument/2006/relationships/tags" Target="../tags/tag8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63.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66.xml"/><Relationship Id="rId2" Type="http://schemas.openxmlformats.org/officeDocument/2006/relationships/image" Target="../media/image5.png"/><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68.xml"/><Relationship Id="rId4" Type="http://schemas.openxmlformats.org/officeDocument/2006/relationships/image" Target="../media/image5.png"/><Relationship Id="rId3" Type="http://schemas.openxmlformats.org/officeDocument/2006/relationships/tags" Target="../tags/tag6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69.xml"/><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71.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ags" Target="../tags/tag70.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tags" Target="../tags/tag7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object 8"/>
          <p:cNvSpPr txBox="1">
            <a:spLocks noGrp="1"/>
          </p:cNvSpPr>
          <p:nvPr/>
        </p:nvSpPr>
        <p:spPr>
          <a:xfrm>
            <a:off x="687070" y="3952240"/>
            <a:ext cx="6182360" cy="278765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gn="l" fontAlgn="auto">
              <a:lnSpc>
                <a:spcPct val="150000"/>
              </a:lnSpc>
              <a:spcBef>
                <a:spcPts val="100"/>
              </a:spcBef>
            </a:pPr>
            <a:r>
              <a:rPr lang="en-US" altLang="zh-CN" sz="32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rPr>
              <a:t>Datasheet</a:t>
            </a:r>
            <a:endParaRPr lang="zh-CN" altLang="en-US" sz="32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endParaRPr>
          </a:p>
          <a:p>
            <a:pPr marL="12700" algn="l" fontAlgn="auto">
              <a:lnSpc>
                <a:spcPct val="150000"/>
              </a:lnSpc>
              <a:spcBef>
                <a:spcPts val="100"/>
              </a:spcBef>
            </a:pPr>
            <a:r>
              <a:rPr lang="en-US" sz="24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rPr>
              <a:t>BL series</a:t>
            </a:r>
            <a:endParaRPr lang="zh-CN" altLang="en-US" sz="24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endParaRPr>
          </a:p>
          <a:p>
            <a:pPr marL="12700" algn="l" fontAlgn="auto">
              <a:lnSpc>
                <a:spcPct val="150000"/>
              </a:lnSpc>
              <a:spcBef>
                <a:spcPts val="100"/>
              </a:spcBef>
            </a:pPr>
            <a:r>
              <a:rPr lang="en-US" altLang="zh-CN" sz="24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rPr>
              <a:t>BL608X</a:t>
            </a:r>
            <a:endParaRPr lang="en-US" altLang="zh-CN" sz="24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endParaRPr>
          </a:p>
          <a:p>
            <a:pPr marL="12700" algn="l" fontAlgn="auto">
              <a:lnSpc>
                <a:spcPct val="150000"/>
              </a:lnSpc>
              <a:spcBef>
                <a:spcPts val="100"/>
              </a:spcBef>
            </a:pPr>
            <a:endParaRPr lang="zh-CN" altLang="en-US" sz="20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endParaRPr>
          </a:p>
          <a:p>
            <a:pPr marL="12700" algn="l" fontAlgn="auto">
              <a:lnSpc>
                <a:spcPct val="150000"/>
              </a:lnSpc>
              <a:spcBef>
                <a:spcPts val="100"/>
              </a:spcBef>
            </a:pPr>
            <a:r>
              <a:rPr lang="en-US" altLang="zh-CN" sz="18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rPr>
              <a:t>File  version: V1.0</a:t>
            </a:r>
            <a:endParaRPr lang="en-US" altLang="zh-CN" sz="18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endParaRPr>
          </a:p>
        </p:txBody>
      </p:sp>
      <p:sp>
        <p:nvSpPr>
          <p:cNvPr id="3" name="文本框 2"/>
          <p:cNvSpPr txBox="1"/>
          <p:nvPr/>
        </p:nvSpPr>
        <p:spPr>
          <a:xfrm>
            <a:off x="164465" y="10144760"/>
            <a:ext cx="7228205" cy="275590"/>
          </a:xfrm>
          <a:prstGeom prst="rect">
            <a:avLst/>
          </a:prstGeom>
          <a:noFill/>
        </p:spPr>
        <p:txBody>
          <a:bodyPr wrap="square" rtlCol="0" anchor="t">
            <a:spAutoFit/>
          </a:bodyPr>
          <a:p>
            <a:pPr algn="l"/>
            <a:r>
              <a:rPr altLang="zh-CN" sz="1200">
                <a:latin typeface="微软雅黑" panose="020B0503020204020204" charset="-122"/>
                <a:ea typeface="微软雅黑" panose="020B0503020204020204" charset="-122"/>
                <a:cs typeface="微软雅黑" panose="020B0503020204020204" charset="-122"/>
                <a:sym typeface="+mn-ea"/>
              </a:rPr>
              <a:t>Copyright©2020 SHENZHEN SHUOTIAN INFORMATION TECHNOLOGY CO., LTD., all rights reserved</a:t>
            </a:r>
            <a:endParaRPr altLang="zh-CN" sz="1200">
              <a:latin typeface="微软雅黑" panose="020B0503020204020204" charset="-122"/>
              <a:ea typeface="微软雅黑" panose="020B0503020204020204" charset="-122"/>
              <a:cs typeface="微软雅黑" panose="020B0503020204020204" charset="-122"/>
              <a:sym typeface="+mn-ea"/>
            </a:endParaRPr>
          </a:p>
        </p:txBody>
      </p:sp>
      <p:pic>
        <p:nvPicPr>
          <p:cNvPr id="5" name="图片 4" descr="logo-白色"/>
          <p:cNvPicPr>
            <a:picLocks noChangeAspect="1"/>
          </p:cNvPicPr>
          <p:nvPr/>
        </p:nvPicPr>
        <p:blipFill>
          <a:blip r:embed="rId2"/>
          <a:stretch>
            <a:fillRect/>
          </a:stretch>
        </p:blipFill>
        <p:spPr>
          <a:xfrm>
            <a:off x="686435" y="1769110"/>
            <a:ext cx="2313305" cy="829310"/>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03885" y="9848215"/>
            <a:ext cx="21717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graphicFrame>
        <p:nvGraphicFramePr>
          <p:cNvPr id="2" name="表格 1"/>
          <p:cNvGraphicFramePr/>
          <p:nvPr>
            <p:custDataLst>
              <p:tags r:id="rId1"/>
            </p:custDataLst>
          </p:nvPr>
        </p:nvGraphicFramePr>
        <p:xfrm>
          <a:off x="396240" y="983615"/>
          <a:ext cx="6703060" cy="6510020"/>
        </p:xfrm>
        <a:graphic>
          <a:graphicData uri="http://schemas.openxmlformats.org/drawingml/2006/table">
            <a:tbl>
              <a:tblPr firstRow="1" bandRow="1">
                <a:tableStyleId>{5C22544A-7EE6-4342-B048-85BDC9FD1C3A}</a:tableStyleId>
              </a:tblPr>
              <a:tblGrid>
                <a:gridCol w="3351530"/>
                <a:gridCol w="3351530"/>
              </a:tblGrid>
              <a:tr h="530225">
                <a:tc gridSpan="2">
                  <a:txBody>
                    <a:bodyPr/>
                    <a:p>
                      <a:pPr algn="l">
                        <a:buNone/>
                      </a:pPr>
                      <a:r>
                        <a:rPr lang="zh-CN" altLang="zh-CN" b="1">
                          <a:latin typeface="Noto Sans S Chinese Bold" panose="020B0800000000000000" charset="-122"/>
                          <a:ea typeface="Noto Sans S Chinese Bold" panose="020B0800000000000000" charset="-122"/>
                        </a:rPr>
                        <a:t>Radio</a:t>
                      </a:r>
                      <a:endParaRPr lang="zh-CN" altLang="zh-CN" b="1">
                        <a:latin typeface="Noto Sans S Chinese Bold" panose="020B0800000000000000" charset="-122"/>
                        <a:ea typeface="Noto Sans S Chinese Bold" panose="020B0800000000000000" charset="-122"/>
                      </a:endParaRPr>
                    </a:p>
                  </a:txBody>
                  <a:tcPr anchor="ctr" anchorCtr="0"/>
                </a:tc>
                <a:tc hMerge="1">
                  <a:tcPr/>
                </a:tc>
              </a:tr>
              <a:tr h="5979795">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1x2x2a/n/ac5GHz</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radio subsystem</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PCI-e module</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-IEEE802.11a/n/ac/ax MIMO 2x2</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5.15~5.850GHz</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-modulation</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IEEE802.11a/n:</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OFDM (bpsk, qpsk, 16-qam, 64-qam)</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IEEE802.11ac</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OFDM (bpsk, qpsk, 16-qam, 64-qam, 256-qam)</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IEEE802.11ax:</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OFDM (bpsk, qpsk, 16-qam, 64-qam, 256-qam, 1024-qam)</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 channel</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IEEE802.11a: Operation in 36-165 channels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IEEE802.11n: HT20 and HT40</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IEEE802.11ac: HT20, HT40 and HT80</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IEEE802.11ax: HT20, HT40 and HT80</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 Data rate:</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IEEE11a: 54/48/36/24/18/12/9/6Mbps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IEEE11n:</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20MHz: 6.5Mbps~144.44Mbps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40MHz: 13.5Mbps~300Mbps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11ac:</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20MHz: 6.5Mbps~173.3Mbps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40MHz: 13.5Mbps~400Mbps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80MHz: 29.3Mbps~867Mbps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IEEE11ax:</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20MHz: 8.6Mbps~286.8Mbps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40MHz: 17.2Mbps~573.5Mbps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80MHz: 36Mbps~1201Mbps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 TX power: 17dBm (maximum) (see table for details)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bl>
          </a:graphicData>
        </a:graphic>
      </p:graphicFrame>
      <p:sp>
        <p:nvSpPr>
          <p:cNvPr id="21" name="矩形: 圆角 16"/>
          <p:cNvSpPr/>
          <p:nvPr/>
        </p:nvSpPr>
        <p:spPr>
          <a:xfrm>
            <a:off x="396240" y="285750"/>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06</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2" name="文本框 21"/>
          <p:cNvSpPr txBox="1"/>
          <p:nvPr/>
        </p:nvSpPr>
        <p:spPr>
          <a:xfrm>
            <a:off x="945043" y="345135"/>
            <a:ext cx="885825"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Radio</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3" name="文本框 2"/>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03885" y="9848215"/>
            <a:ext cx="21717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www.sskycn.com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
        <p:nvSpPr>
          <p:cNvPr id="6" name="矩形: 圆角 16"/>
          <p:cNvSpPr/>
          <p:nvPr/>
        </p:nvSpPr>
        <p:spPr>
          <a:xfrm>
            <a:off x="282575" y="252095"/>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07</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10" name="文本框 9"/>
          <p:cNvSpPr txBox="1"/>
          <p:nvPr/>
        </p:nvSpPr>
        <p:spPr>
          <a:xfrm>
            <a:off x="831378" y="311480"/>
            <a:ext cx="656590"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LED</a:t>
            </a:r>
            <a:endPar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graphicFrame>
        <p:nvGraphicFramePr>
          <p:cNvPr id="4" name="表格 3"/>
          <p:cNvGraphicFramePr/>
          <p:nvPr>
            <p:custDataLst>
              <p:tags r:id="rId1"/>
            </p:custDataLst>
          </p:nvPr>
        </p:nvGraphicFramePr>
        <p:xfrm>
          <a:off x="313055" y="888365"/>
          <a:ext cx="6703200" cy="2214245"/>
        </p:xfrm>
        <a:graphic>
          <a:graphicData uri="http://schemas.openxmlformats.org/drawingml/2006/table">
            <a:tbl>
              <a:tblPr firstRow="1" bandRow="1">
                <a:tableStyleId>{5C22544A-7EE6-4342-B048-85BDC9FD1C3A}</a:tableStyleId>
              </a:tblPr>
              <a:tblGrid>
                <a:gridCol w="3351600"/>
                <a:gridCol w="3351600"/>
              </a:tblGrid>
              <a:tr h="443230">
                <a:tc gridSpan="2">
                  <a:txBody>
                    <a:bodyPr/>
                    <a:p>
                      <a:pPr algn="l">
                        <a:buNone/>
                      </a:pPr>
                      <a:r>
                        <a:rPr lang="en-US" altLang="zh-CN" b="1">
                          <a:latin typeface="Noto Sans S Chinese Bold" panose="020B0800000000000000" charset="-122"/>
                          <a:ea typeface="Noto Sans S Chinese Bold" panose="020B0800000000000000" charset="-122"/>
                        </a:rPr>
                        <a:t>LED</a:t>
                      </a:r>
                      <a:endParaRPr lang="en-US" altLang="zh-CN" b="1">
                        <a:latin typeface="Noto Sans S Chinese Bold" panose="020B0800000000000000" charset="-122"/>
                        <a:ea typeface="Noto Sans S Chinese Bold" panose="020B0800000000000000" charset="-122"/>
                      </a:endParaRPr>
                    </a:p>
                  </a:txBody>
                  <a:tcPr anchor="ctr" anchorCtr="0"/>
                </a:tc>
                <a:tc hMerge="1">
                  <a:tcP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WAN/LAN port indicator</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2*</a:t>
                      </a: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Green LED</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LED</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Wifi light ,system light </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Tuya module</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Reserve ZS3L module, using UART3</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595">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power consumption</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a:solidFill>
                            <a:srgbClr val="0E071B"/>
                          </a:solidFill>
                          <a:sym typeface="+mn-ea"/>
                        </a:rPr>
                        <a:t>≤19.5W</a:t>
                      </a:r>
                      <a:endPar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bl>
          </a:graphicData>
        </a:graphic>
      </p:graphicFrame>
      <p:sp>
        <p:nvSpPr>
          <p:cNvPr id="2" name="矩形: 圆角 16"/>
          <p:cNvSpPr/>
          <p:nvPr/>
        </p:nvSpPr>
        <p:spPr>
          <a:xfrm>
            <a:off x="282575" y="3671570"/>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08</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5" name="矩形: 圆角 16"/>
          <p:cNvSpPr/>
          <p:nvPr/>
        </p:nvSpPr>
        <p:spPr>
          <a:xfrm>
            <a:off x="272415" y="5998845"/>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09</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7" name="文本框 6"/>
          <p:cNvSpPr txBox="1"/>
          <p:nvPr/>
        </p:nvSpPr>
        <p:spPr>
          <a:xfrm>
            <a:off x="831378" y="3730320"/>
            <a:ext cx="1828800"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Power supply</a:t>
            </a:r>
            <a:endPar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8" name="文本框 7"/>
          <p:cNvSpPr txBox="1"/>
          <p:nvPr/>
        </p:nvSpPr>
        <p:spPr>
          <a:xfrm>
            <a:off x="821218" y="6057595"/>
            <a:ext cx="3439160"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Environmental parameters</a:t>
            </a:r>
            <a:endPar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graphicFrame>
        <p:nvGraphicFramePr>
          <p:cNvPr id="9" name="表格 8"/>
          <p:cNvGraphicFramePr/>
          <p:nvPr>
            <p:custDataLst>
              <p:tags r:id="rId2"/>
            </p:custDataLst>
          </p:nvPr>
        </p:nvGraphicFramePr>
        <p:xfrm>
          <a:off x="316865" y="4277995"/>
          <a:ext cx="6703200" cy="1329055"/>
        </p:xfrm>
        <a:graphic>
          <a:graphicData uri="http://schemas.openxmlformats.org/drawingml/2006/table">
            <a:tbl>
              <a:tblPr firstRow="1" bandRow="1">
                <a:tableStyleId>{5C22544A-7EE6-4342-B048-85BDC9FD1C3A}</a:tableStyleId>
              </a:tblPr>
              <a:tblGrid>
                <a:gridCol w="3351600"/>
                <a:gridCol w="3351600"/>
              </a:tblGrid>
              <a:tr h="443230">
                <a:tc gridSpan="2">
                  <a:txBody>
                    <a:bodyPr/>
                    <a:p>
                      <a:pPr algn="l">
                        <a:buNone/>
                      </a:pPr>
                      <a:r>
                        <a:rPr lang="en-US" altLang="zh-CN" b="1">
                          <a:latin typeface="Noto Sans S Chinese Bold" panose="020B0800000000000000" charset="-122"/>
                          <a:ea typeface="Noto Sans S Chinese Bold" panose="020B0800000000000000" charset="-122"/>
                        </a:rPr>
                        <a:t>LED</a:t>
                      </a:r>
                      <a:endParaRPr lang="en-US" altLang="zh-CN" b="1">
                        <a:latin typeface="Noto Sans S Chinese Bold" panose="020B0800000000000000" charset="-122"/>
                        <a:ea typeface="Noto Sans S Chinese Bold" panose="020B0800000000000000" charset="-122"/>
                      </a:endParaRPr>
                    </a:p>
                  </a:txBody>
                  <a:tcPr anchor="ctr" anchorCtr="0"/>
                </a:tc>
                <a:tc hMerge="1">
                  <a:tcPr/>
                </a:tc>
              </a:tr>
              <a:tr h="442800">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DC power adapter</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100~240VAC, 50/60Hz input, Output: 12V/1.5A</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PoE</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802.3at 48VDC PoE</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bl>
          </a:graphicData>
        </a:graphic>
      </p:graphicFrame>
      <p:graphicFrame>
        <p:nvGraphicFramePr>
          <p:cNvPr id="13" name="表格 12"/>
          <p:cNvGraphicFramePr/>
          <p:nvPr>
            <p:custDataLst>
              <p:tags r:id="rId3"/>
            </p:custDataLst>
          </p:nvPr>
        </p:nvGraphicFramePr>
        <p:xfrm>
          <a:off x="365760" y="6611620"/>
          <a:ext cx="6703200" cy="2656840"/>
        </p:xfrm>
        <a:graphic>
          <a:graphicData uri="http://schemas.openxmlformats.org/drawingml/2006/table">
            <a:tbl>
              <a:tblPr firstRow="1" bandRow="1">
                <a:tableStyleId>{5C22544A-7EE6-4342-B048-85BDC9FD1C3A}</a:tableStyleId>
              </a:tblPr>
              <a:tblGrid>
                <a:gridCol w="3351600"/>
                <a:gridCol w="3351600"/>
              </a:tblGrid>
              <a:tr h="443230">
                <a:tc gridSpan="2">
                  <a:txBody>
                    <a:bodyPr/>
                    <a:p>
                      <a:pPr algn="l">
                        <a:buNone/>
                      </a:pPr>
                      <a:r>
                        <a:rPr lang="en-US" altLang="zh-CN" b="1">
                          <a:latin typeface="Noto Sans S Chinese Bold" panose="020B0800000000000000" charset="-122"/>
                          <a:ea typeface="Noto Sans S Chinese Bold" panose="020B0800000000000000" charset="-122"/>
                        </a:rPr>
                        <a:t>Environmental parameters</a:t>
                      </a:r>
                      <a:endParaRPr lang="en-US" altLang="zh-CN" b="1">
                        <a:latin typeface="Noto Sans S Chinese Bold" panose="020B0800000000000000" charset="-122"/>
                        <a:ea typeface="Noto Sans S Chinese Bold" panose="020B0800000000000000" charset="-122"/>
                      </a:endParaRPr>
                    </a:p>
                  </a:txBody>
                  <a:tcPr anchor="ctr" anchorCtr="0"/>
                </a:tc>
                <a:tc hMerge="1">
                  <a:tcP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EMI</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rPr>
                        <a:t>-</a:t>
                      </a:r>
                      <a:r>
                        <a:rPr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rPr>
                        <a:t>FCC part 15 Class B</a:t>
                      </a:r>
                      <a:endParaRPr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endParaRPr>
                    </a:p>
                    <a:p>
                      <a:pPr indent="0">
                        <a:buNone/>
                      </a:pPr>
                      <a:r>
                        <a:rPr lang="en-US"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rPr>
                        <a:t>-</a:t>
                      </a:r>
                      <a:r>
                        <a:rPr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rPr>
                        <a:t>CE</a:t>
                      </a:r>
                      <a:endParaRPr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endParaRPr>
                    </a:p>
                  </a:txBody>
                  <a:tcPr marL="50800" marR="50800" marT="50800" marB="50800" vert="horz" anchor="ct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Safety</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a:solidFill>
                            <a:srgbClr val="0E071B"/>
                          </a:solidFill>
                          <a:sym typeface="+mn-ea"/>
                        </a:rPr>
                        <a:t>-</a:t>
                      </a:r>
                      <a:r>
                        <a:rPr sz="1000">
                          <a:solidFill>
                            <a:srgbClr val="0E071B"/>
                          </a:solidFill>
                          <a:sym typeface="+mn-ea"/>
                        </a:rPr>
                        <a:t>ul60950-1</a:t>
                      </a:r>
                      <a:endParaRPr sz="1000" b="0">
                        <a:solidFill>
                          <a:srgbClr val="0E071B"/>
                        </a:solidFill>
                      </a:endParaRPr>
                    </a:p>
                    <a:p>
                      <a:pPr indent="0">
                        <a:buNone/>
                      </a:pPr>
                      <a:r>
                        <a:rPr lang="en-US" sz="1000">
                          <a:solidFill>
                            <a:srgbClr val="0E071B"/>
                          </a:solidFill>
                          <a:sym typeface="+mn-ea"/>
                        </a:rPr>
                        <a:t>-</a:t>
                      </a:r>
                      <a:r>
                        <a:rPr sz="1000">
                          <a:solidFill>
                            <a:srgbClr val="0E071B"/>
                          </a:solidFill>
                          <a:sym typeface="+mn-ea"/>
                        </a:rPr>
                        <a:t>EN60601</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800">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Temperature</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rPr>
                        <a:t>-10 to 45 degrees Celsius (operating temperature)</a:t>
                      </a:r>
                      <a:endParaRPr lang="en-US"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endParaRPr>
                    </a:p>
                    <a:p>
                      <a:pPr indent="0">
                        <a:buNone/>
                      </a:pPr>
                      <a:r>
                        <a:rPr lang="en-US"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rPr>
                        <a:t>-40 to 85 degrees Celsius (storage temperature)</a:t>
                      </a:r>
                      <a:endParaRPr lang="en-US"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endParaRPr>
                    </a:p>
                  </a:txBody>
                  <a:tcPr marL="50800" marR="50800" marT="50800" marB="50800" vert="horz" anchor="ctr"/>
                </a:tc>
              </a:tr>
              <a:tr h="442595">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Operating humidity</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sz="1000">
                          <a:solidFill>
                            <a:srgbClr val="0E071B"/>
                          </a:solidFill>
                          <a:sym typeface="+mn-ea"/>
                        </a:rPr>
                        <a:t>0% ~ 100% 无凝结</a:t>
                      </a:r>
                      <a:endParaRPr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endParaRPr>
                    </a:p>
                  </a:txBody>
                  <a:tcPr marL="50800" marR="50800" marT="50800" marB="50800" vert="horz" anchor="ctr"/>
                </a:tc>
              </a:tr>
              <a:tr h="442595">
                <a:tc>
                  <a:txBody>
                    <a:bodyPr/>
                    <a:p>
                      <a:pPr indent="0" algn="l">
                        <a:buNone/>
                      </a:pPr>
                      <a:r>
                        <a:rPr lang="zh-CN" altLang="en-US" sz="1000">
                          <a:solidFill>
                            <a:srgbClr val="0E071B"/>
                          </a:solidFill>
                          <a:cs typeface="Arial" panose="020B0604020202020204" pitchFamily="34" charset="0"/>
                          <a:sym typeface="+mn-ea"/>
                        </a:rPr>
                        <a:t>air pressure requirements</a:t>
                      </a:r>
                      <a:endParaRPr lang="zh-CN" altLang="en-US" sz="1000">
                        <a:solidFill>
                          <a:srgbClr val="0E071B"/>
                        </a:solidFill>
                        <a:cs typeface="Arial" panose="020B0604020202020204" pitchFamily="34" charset="0"/>
                        <a:sym typeface="+mn-ea"/>
                      </a:endParaRPr>
                    </a:p>
                  </a:txBody>
                  <a:tcPr marL="50800" marR="50800" marT="50800" marB="50800" vert="horz" anchor="ctr"/>
                </a:tc>
                <a:tc>
                  <a:txBody>
                    <a:bodyPr/>
                    <a:p>
                      <a:pPr indent="0">
                        <a:buNone/>
                      </a:pPr>
                      <a:r>
                        <a:rPr lang="en-US"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Altitude 3000m</a:t>
                      </a:r>
                      <a:endParaRPr lang="en-US"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bl>
          </a:graphicData>
        </a:graphic>
      </p:graphicFrame>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59130" y="9835515"/>
            <a:ext cx="30988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graphicFrame>
        <p:nvGraphicFramePr>
          <p:cNvPr id="2" name="表格 1"/>
          <p:cNvGraphicFramePr/>
          <p:nvPr>
            <p:custDataLst>
              <p:tags r:id="rId1"/>
            </p:custDataLst>
          </p:nvPr>
        </p:nvGraphicFramePr>
        <p:xfrm>
          <a:off x="327660" y="935990"/>
          <a:ext cx="6969760" cy="857250"/>
        </p:xfrm>
        <a:graphic>
          <a:graphicData uri="http://schemas.openxmlformats.org/drawingml/2006/table">
            <a:tbl>
              <a:tblPr firstRow="1" bandRow="1">
                <a:tableStyleId>{5C22544A-7EE6-4342-B048-85BDC9FD1C3A}</a:tableStyleId>
              </a:tblPr>
              <a:tblGrid>
                <a:gridCol w="3220720"/>
                <a:gridCol w="3749040"/>
              </a:tblGrid>
              <a:tr h="443230">
                <a:tc gridSpan="2">
                  <a:txBody>
                    <a:bodyPr/>
                    <a:p>
                      <a:pPr algn="l">
                        <a:buNone/>
                      </a:pPr>
                      <a:r>
                        <a:rPr lang="zh-CN" altLang="zh-CN" b="1">
                          <a:latin typeface="Noto Sans S Chinese Bold" panose="020B0800000000000000" charset="-122"/>
                          <a:ea typeface="Noto Sans S Chinese Bold" panose="020B0800000000000000" charset="-122"/>
                        </a:rPr>
                        <a:t>Authentication</a:t>
                      </a:r>
                      <a:endParaRPr lang="zh-CN" altLang="zh-CN" b="1">
                        <a:latin typeface="Noto Sans S Chinese Bold" panose="020B0800000000000000" charset="-122"/>
                        <a:ea typeface="Noto Sans S Chinese Bold" panose="020B0800000000000000" charset="-122"/>
                      </a:endParaRPr>
                    </a:p>
                  </a:txBody>
                  <a:tcPr anchor="ctr" anchorCtr="0"/>
                </a:tc>
                <a:tc hMerge="1">
                  <a:tcPr/>
                </a:tc>
              </a:tr>
              <a:tr h="414020">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Authentication</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b="0">
                          <a:solidFill>
                            <a:srgbClr val="0E071B"/>
                          </a:solidFill>
                          <a:latin typeface="Noto Sans S Chinese Medium" panose="020B0600000000000000" charset="-122"/>
                          <a:ea typeface="Noto Sans S Chinese Medium" panose="020B0600000000000000" charset="-122"/>
                          <a:cs typeface="Noto Sans S Chinese Medium" panose="020B0600000000000000" charset="-122"/>
                        </a:rPr>
                        <a:t>CCC，SRRC，CE，FCC</a:t>
                      </a:r>
                      <a:endParaRPr lang="en-US" sz="1000" b="0">
                        <a:solidFill>
                          <a:srgbClr val="0E071B"/>
                        </a:solidFill>
                        <a:latin typeface="Noto Sans S Chinese Medium" panose="020B0600000000000000" charset="-122"/>
                        <a:ea typeface="Noto Sans S Chinese Medium" panose="020B0600000000000000" charset="-122"/>
                        <a:cs typeface="Noto Sans S Chinese Medium" panose="020B0600000000000000" charset="-122"/>
                      </a:endParaRPr>
                    </a:p>
                  </a:txBody>
                  <a:tcPr marL="50800" marR="50800" marT="50800" marB="50800" vert="horz" anchor="ctr"/>
                </a:tc>
              </a:tr>
            </a:tbl>
          </a:graphicData>
        </a:graphic>
      </p:graphicFrame>
      <p:sp>
        <p:nvSpPr>
          <p:cNvPr id="3" name="object 8"/>
          <p:cNvSpPr txBox="1">
            <a:spLocks noGrp="1"/>
          </p:cNvSpPr>
          <p:nvPr/>
        </p:nvSpPr>
        <p:spPr>
          <a:xfrm>
            <a:off x="481330" y="6810375"/>
            <a:ext cx="6392545" cy="283845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lvl="0" algn="l">
              <a:lnSpc>
                <a:spcPct val="100000"/>
              </a:lnSpc>
              <a:spcBef>
                <a:spcPts val="100"/>
              </a:spcBef>
            </a:pPr>
            <a:r>
              <a:rPr lang="en-US" altLang="zh-CN" sz="2380" spc="-185" dirty="0">
                <a:solidFill>
                  <a:schemeClr val="bg1">
                    <a:lumMod val="50000"/>
                  </a:schemeClr>
                </a:solidFill>
                <a:latin typeface="微软雅黑" panose="020B0503020204020204" charset="-122"/>
                <a:ea typeface="微软雅黑" panose="020B0503020204020204" charset="-122"/>
                <a:cs typeface="微软雅黑" panose="020B0503020204020204" charset="-122"/>
              </a:rPr>
              <a:t> </a:t>
            </a:r>
            <a:r>
              <a:rPr lang="en-US" altLang="zh-CN" sz="1990" spc="-185" dirty="0">
                <a:solidFill>
                  <a:schemeClr val="bg1">
                    <a:lumMod val="50000"/>
                  </a:schemeClr>
                </a:solidFill>
                <a:latin typeface="微软雅黑" panose="020B0503020204020204" charset="-122"/>
                <a:ea typeface="微软雅黑" panose="020B0503020204020204" charset="-122"/>
                <a:cs typeface="微软雅黑" panose="020B0503020204020204" charset="-122"/>
              </a:rPr>
              <a:t>   </a:t>
            </a:r>
            <a:r>
              <a:rPr lang="en-US" altLang="zh-CN" sz="1190" spc="-185" dirty="0">
                <a:solidFill>
                  <a:schemeClr val="bg1">
                    <a:lumMod val="50000"/>
                  </a:schemeClr>
                </a:solidFill>
                <a:latin typeface="微软雅黑" panose="020B0503020204020204" charset="-122"/>
                <a:ea typeface="微软雅黑" panose="020B0503020204020204" charset="-122"/>
                <a:cs typeface="微软雅黑" panose="020B0503020204020204" charset="-122"/>
              </a:rPr>
              <a:t>     </a:t>
            </a:r>
            <a:r>
              <a:rPr lang="en-US" altLang="zh-CN" sz="1190" spc="-185" dirty="0">
                <a:solidFill>
                  <a:schemeClr val="bg1">
                    <a:lumMod val="50000"/>
                  </a:schemeClr>
                </a:solidFill>
                <a:latin typeface="Noto Sans S Chinese Medium" panose="020B0600000000000000" charset="-122"/>
                <a:ea typeface="Noto Sans S Chinese Medium" panose="020B0600000000000000" charset="-122"/>
                <a:cs typeface="Noto Sans S Chinese Medium" panose="020B0600000000000000" charset="-122"/>
              </a:rPr>
              <a:t>  </a:t>
            </a:r>
            <a:r>
              <a:rPr lang="zh-CN" altLang="en-US"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National Customer Service Number ：</a:t>
            </a:r>
            <a:r>
              <a:rPr lang="en-US" altLang="zh-CN"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0755 - 27209470</a:t>
            </a:r>
            <a:endParaRPr lang="zh-CN" altLang="en-US"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endParaRPr>
          </a:p>
          <a:p>
            <a:pPr marL="12700" lvl="0" algn="l">
              <a:lnSpc>
                <a:spcPct val="100000"/>
              </a:lnSpc>
              <a:spcBef>
                <a:spcPts val="100"/>
              </a:spcBef>
            </a:pPr>
            <a:endParaRPr lang="zh-CN" altLang="en-US"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endParaRPr>
          </a:p>
          <a:p>
            <a:pPr marL="12700" lvl="0" algn="l">
              <a:lnSpc>
                <a:spcPct val="100000"/>
              </a:lnSpc>
              <a:spcBef>
                <a:spcPts val="100"/>
              </a:spcBef>
            </a:pPr>
            <a:r>
              <a:rPr lang="zh-CN" altLang="en-US"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Shenzhen Shuotian Information Technology Co., Ltd</a:t>
            </a:r>
            <a:endParaRPr lang="zh-CN" altLang="en-US"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endParaRPr>
          </a:p>
          <a:p>
            <a:pPr marL="12700" lvl="0" algn="l" fontAlgn="auto">
              <a:lnSpc>
                <a:spcPct val="150000"/>
              </a:lnSpc>
              <a:spcBef>
                <a:spcPts val="100"/>
              </a:spcBef>
            </a:pPr>
            <a:r>
              <a:rPr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5B-18, Shenzhou Computer Building, No.2 Beier Road, Longgang District, Shenzhen</a:t>
            </a:r>
            <a:endParaRPr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endParaRPr>
          </a:p>
          <a:p>
            <a:pPr marL="12700" lvl="0" algn="l" fontAlgn="auto">
              <a:lnSpc>
                <a:spcPct val="150000"/>
              </a:lnSpc>
              <a:spcBef>
                <a:spcPts val="100"/>
              </a:spcBef>
            </a:pPr>
            <a:r>
              <a:rPr lang="en-US"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Web</a:t>
            </a:r>
            <a:r>
              <a:rPr lang="zh-CN"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：www.sskycn.com</a:t>
            </a:r>
            <a:endParaRPr lang="zh-CN"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endParaRPr>
          </a:p>
          <a:p>
            <a:pPr marL="12700" lvl="0" algn="l" fontAlgn="auto">
              <a:lnSpc>
                <a:spcPct val="150000"/>
              </a:lnSpc>
              <a:spcBef>
                <a:spcPts val="100"/>
              </a:spcBef>
            </a:pPr>
            <a:r>
              <a:rPr lang="en-US" altLang="zh-CN"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E-mail</a:t>
            </a:r>
            <a:r>
              <a:rPr lang="zh-CN" altLang="en-US"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a:t>
            </a:r>
            <a:r>
              <a:rPr lang="en-US" altLang="zh-CN"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lin@sskycn.com</a:t>
            </a:r>
            <a:endParaRPr lang="en-US" altLang="zh-CN"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endParaRPr>
          </a:p>
          <a:p>
            <a:pPr marL="12700" lvl="0" algn="l" fontAlgn="auto">
              <a:lnSpc>
                <a:spcPct val="150000"/>
              </a:lnSpc>
              <a:spcBef>
                <a:spcPts val="100"/>
              </a:spcBef>
            </a:pPr>
            <a:r>
              <a:rPr lang="en-US" altLang="zh-CN"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Tel</a:t>
            </a:r>
            <a:r>
              <a:rPr lang="zh-CN" altLang="en-US"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a:t>
            </a:r>
            <a:r>
              <a:rPr lang="en-US" altLang="zh-CN"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+86-</a:t>
            </a:r>
            <a:r>
              <a:rPr lang="en-US"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13631482895    </a:t>
            </a:r>
            <a:endParaRPr lang="en-US"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endParaRPr>
          </a:p>
          <a:p>
            <a:pPr marL="12700" lvl="0" algn="l" fontAlgn="auto">
              <a:lnSpc>
                <a:spcPct val="150000"/>
              </a:lnSpc>
              <a:spcBef>
                <a:spcPts val="100"/>
              </a:spcBef>
            </a:pPr>
            <a:r>
              <a:rPr lang="en-US" altLang="zh-CN"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PC</a:t>
            </a:r>
            <a:r>
              <a:rPr lang="zh-CN" altLang="en-US"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a:t>
            </a:r>
            <a:r>
              <a:rPr lang="en-US" altLang="zh-CN"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518000</a:t>
            </a:r>
            <a:endParaRPr lang="en-US" altLang="zh-CN"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endParaRPr>
          </a:p>
        </p:txBody>
      </p:sp>
      <p:pic>
        <p:nvPicPr>
          <p:cNvPr id="8" name="图片 7" descr="src=http___bpic.588ku.com_element_origin_min_pic_01_36_17_11573c0944bbfab.jpg&amp;refer=http___bpic.588ku"/>
          <p:cNvPicPr>
            <a:picLocks noChangeAspect="1"/>
          </p:cNvPicPr>
          <p:nvPr/>
        </p:nvPicPr>
        <p:blipFill>
          <a:blip r:embed="rId2"/>
          <a:stretch>
            <a:fillRect/>
          </a:stretch>
        </p:blipFill>
        <p:spPr>
          <a:xfrm>
            <a:off x="481330" y="6882765"/>
            <a:ext cx="349885" cy="292100"/>
          </a:xfrm>
          <a:prstGeom prst="rect">
            <a:avLst/>
          </a:prstGeom>
          <a:solidFill>
            <a:schemeClr val="tx1">
              <a:lumMod val="50000"/>
              <a:lumOff val="50000"/>
            </a:schemeClr>
          </a:solidFill>
        </p:spPr>
      </p:pic>
      <p:sp>
        <p:nvSpPr>
          <p:cNvPr id="21" name="文本框 20"/>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
        <p:nvSpPr>
          <p:cNvPr id="7" name="矩形: 圆角 16"/>
          <p:cNvSpPr/>
          <p:nvPr/>
        </p:nvSpPr>
        <p:spPr>
          <a:xfrm>
            <a:off x="282575" y="252095"/>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10</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4" name="文本框 3"/>
          <p:cNvSpPr txBox="1"/>
          <p:nvPr/>
        </p:nvSpPr>
        <p:spPr>
          <a:xfrm>
            <a:off x="831378" y="311480"/>
            <a:ext cx="1997075"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Authentication</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5" name="矩形: 圆角 16"/>
          <p:cNvSpPr/>
          <p:nvPr/>
        </p:nvSpPr>
        <p:spPr>
          <a:xfrm>
            <a:off x="282575" y="2355850"/>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11</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6" name="文本框 5"/>
          <p:cNvSpPr txBox="1"/>
          <p:nvPr/>
        </p:nvSpPr>
        <p:spPr>
          <a:xfrm>
            <a:off x="831378" y="2414600"/>
            <a:ext cx="3806190"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Other connectors and designs</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graphicFrame>
        <p:nvGraphicFramePr>
          <p:cNvPr id="11" name="表格 10"/>
          <p:cNvGraphicFramePr/>
          <p:nvPr>
            <p:custDataLst>
              <p:tags r:id="rId3"/>
            </p:custDataLst>
          </p:nvPr>
        </p:nvGraphicFramePr>
        <p:xfrm>
          <a:off x="311785" y="3063240"/>
          <a:ext cx="6969760" cy="2099310"/>
        </p:xfrm>
        <a:graphic>
          <a:graphicData uri="http://schemas.openxmlformats.org/drawingml/2006/table">
            <a:tbl>
              <a:tblPr firstRow="1" bandRow="1">
                <a:tableStyleId>{5C22544A-7EE6-4342-B048-85BDC9FD1C3A}</a:tableStyleId>
              </a:tblPr>
              <a:tblGrid>
                <a:gridCol w="3220720"/>
                <a:gridCol w="3749040"/>
              </a:tblGrid>
              <a:tr h="443230">
                <a:tc gridSpan="2">
                  <a:txBody>
                    <a:bodyPr/>
                    <a:p>
                      <a:pPr algn="l">
                        <a:buNone/>
                      </a:pPr>
                      <a:r>
                        <a:rPr lang="zh-CN" altLang="zh-CN" b="1">
                          <a:latin typeface="Noto Sans S Chinese Bold" panose="020B0800000000000000" charset="-122"/>
                          <a:ea typeface="Noto Sans S Chinese Bold" panose="020B0800000000000000" charset="-122"/>
                        </a:rPr>
                        <a:t>Other connectors and designs</a:t>
                      </a:r>
                      <a:endParaRPr lang="zh-CN" altLang="zh-CN" b="1">
                        <a:latin typeface="Noto Sans S Chinese Bold" panose="020B0800000000000000" charset="-122"/>
                        <a:ea typeface="Noto Sans S Chinese Bold" panose="020B0800000000000000" charset="-122"/>
                      </a:endParaRPr>
                    </a:p>
                  </a:txBody>
                  <a:tcPr anchor="ctr" anchorCtr="0"/>
                </a:tc>
                <a:tc hMerge="1">
                  <a:tcPr/>
                </a:tc>
              </a:tr>
              <a:tr h="41402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Reset/WPS Key</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SW reset</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1402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Size</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260mm*220mm*45mm</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1402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Weight</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0.65kg</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bl>
          </a:graphicData>
        </a:graphic>
      </p:graphicFrame>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文本框 4"/>
          <p:cNvSpPr txBox="1"/>
          <p:nvPr/>
        </p:nvSpPr>
        <p:spPr>
          <a:xfrm>
            <a:off x="1778000" y="9916160"/>
            <a:ext cx="4047490" cy="275590"/>
          </a:xfrm>
          <a:prstGeom prst="rect">
            <a:avLst/>
          </a:prstGeom>
          <a:noFill/>
        </p:spPr>
        <p:txBody>
          <a:bodyPr wrap="none" rtlCol="0" anchor="t">
            <a:spAutoFit/>
          </a:bodyPr>
          <a:p>
            <a:r>
              <a:rPr lang="en-US" altLang="zh-CN" sz="1200">
                <a:latin typeface="微软雅黑" panose="020B0503020204020204" charset="-122"/>
                <a:ea typeface="微软雅黑" panose="020B0503020204020204" charset="-122"/>
                <a:cs typeface="微软雅黑" panose="020B0503020204020204" charset="-122"/>
                <a:sym typeface="+mn-ea"/>
              </a:rPr>
              <a:t>Copyright©2020 </a:t>
            </a:r>
            <a:r>
              <a:rPr lang="zh-CN" altLang="zh-CN" sz="1200">
                <a:latin typeface="微软雅黑" panose="020B0503020204020204" charset="-122"/>
                <a:ea typeface="微软雅黑" panose="020B0503020204020204" charset="-122"/>
                <a:cs typeface="微软雅黑" panose="020B0503020204020204" charset="-122"/>
                <a:sym typeface="+mn-ea"/>
              </a:rPr>
              <a:t>硕天信息技术有限公司，保留所有权利</a:t>
            </a:r>
            <a:endParaRPr lang="zh-CN" altLang="zh-CN" sz="1200">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3741825" name="officeArt object" descr="图片 3"/>
          <p:cNvPicPr>
            <a:picLocks noChangeAspect="1"/>
          </p:cNvPicPr>
          <p:nvPr/>
        </p:nvPicPr>
        <p:blipFill>
          <a:blip r:embed="rId1"/>
          <a:stretch>
            <a:fillRect/>
          </a:stretch>
        </p:blipFill>
        <p:spPr>
          <a:xfrm>
            <a:off x="381635" y="103505"/>
            <a:ext cx="1171575" cy="376555"/>
          </a:xfrm>
          <a:prstGeom prst="rect">
            <a:avLst/>
          </a:prstGeom>
          <a:ln w="12700" cap="flat">
            <a:noFill/>
            <a:miter lim="400000"/>
            <a:headEnd/>
            <a:tailEnd/>
          </a:ln>
          <a:effectLst/>
        </p:spPr>
      </p:pic>
      <p:pic>
        <p:nvPicPr>
          <p:cNvPr id="11" name="图片 10" descr="图片1"/>
          <p:cNvPicPr>
            <a:picLocks noChangeAspect="1"/>
          </p:cNvPicPr>
          <p:nvPr/>
        </p:nvPicPr>
        <p:blipFill>
          <a:blip r:embed="rId2"/>
          <a:stretch>
            <a:fillRect/>
          </a:stretch>
        </p:blipFill>
        <p:spPr>
          <a:xfrm>
            <a:off x="480060" y="2466340"/>
            <a:ext cx="586740" cy="185420"/>
          </a:xfrm>
          <a:prstGeom prst="rect">
            <a:avLst/>
          </a:prstGeom>
        </p:spPr>
      </p:pic>
      <p:sp>
        <p:nvSpPr>
          <p:cNvPr id="12" name="object 8"/>
          <p:cNvSpPr txBox="1">
            <a:spLocks noGrp="1"/>
          </p:cNvSpPr>
          <p:nvPr/>
        </p:nvSpPr>
        <p:spPr>
          <a:xfrm>
            <a:off x="478790" y="741045"/>
            <a:ext cx="6641465" cy="736854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fontAlgn="auto">
              <a:lnSpc>
                <a:spcPct val="150000"/>
              </a:lnSpc>
              <a:spcBef>
                <a:spcPts val="100"/>
              </a:spcBef>
            </a:pPr>
            <a:r>
              <a:rPr lang="zh-CN" altLang="en-US" sz="2000" b="1" spc="-185" dirty="0">
                <a:latin typeface="Noto Sans S Chinese Regular" panose="020B0500000000000000" charset="-122"/>
                <a:ea typeface="Noto Sans S Chinese Regular" panose="020B0500000000000000" charset="-122"/>
                <a:cs typeface="Noto Sans S Chinese Regular" panose="020B0500000000000000" charset="-122"/>
              </a:rPr>
              <a:t>Power and responsibility statement</a:t>
            </a:r>
            <a:endParaRPr lang="zh-CN" altLang="en-US" sz="2000" b="1"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gn="just" fontAlgn="auto">
              <a:lnSpc>
                <a:spcPct val="150000"/>
              </a:lnSpc>
              <a:spcBef>
                <a:spcPts val="100"/>
              </a:spcBef>
            </a:pPr>
            <a:r>
              <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No content of this publication may be reproduced, disseminated, transcribed, stored in a retrieval system, or translated into any human or computer language, in any form or by any means, without the written permission of the Company. The use of unauthorized copies of products not only infringes copyright but may prevent Shuotian Information Technology from providing accurate and up-to-date information to users and operators.</a:t>
            </a:r>
            <a:endPar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endParaRPr>
          </a:p>
          <a:p>
            <a:pPr marL="12700" algn="just" fontAlgn="auto">
              <a:lnSpc>
                <a:spcPct val="150000"/>
              </a:lnSpc>
              <a:spcBef>
                <a:spcPts val="100"/>
              </a:spcBef>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i</a:t>
            </a:r>
            <a:r>
              <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s the trademark of Shenzhen Shuotian Information Technology Co., Ltd. All other trademarks, product logos and trade names mentioned in this manual are the property of their respective owners.</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12700" algn="just" fontAlgn="auto">
              <a:lnSpc>
                <a:spcPct val="150000"/>
              </a:lnSpc>
              <a:spcBef>
                <a:spcPts val="100"/>
              </a:spcBef>
            </a:pPr>
            <a:r>
              <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The content of this manual is subject to change due to product version upgrade or other reasons. S</a:t>
            </a:r>
            <a:r>
              <a:rPr lang="en-US" altLang="zh-CN"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h</a:t>
            </a:r>
            <a:r>
              <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uotian Information Technology Co., Ltd. reserves the right to modify the content of this manual without any notice or prompt. In laws and regulations allow range, day to recognize </a:t>
            </a:r>
            <a:r>
              <a:rPr lang="en-US" altLang="zh-CN"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Shuotian</a:t>
            </a:r>
            <a:r>
              <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 information technology co., LTD., in any case, all wrong because of the use of this product manual or this website content and cause of the accident, negligence, contract damage, defamation, copyright or intellectual property infringement and any special, incidental, indirect, secondary loss compensation, no any profits, data, and to compensate the loss of goodwill or anticipated savings, also does not assume any legal liability.</a:t>
            </a:r>
            <a:endPar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endParaRPr>
          </a:p>
          <a:p>
            <a:pPr marL="12700" fontAlgn="auto">
              <a:lnSpc>
                <a:spcPct val="150000"/>
              </a:lnSpc>
              <a:spcBef>
                <a:spcPts val="100"/>
              </a:spcBef>
            </a:pPr>
            <a:endParaRPr lang="zh-CN" altLang="en-US" sz="1400">
              <a:solidFill>
                <a:schemeClr val="tx1">
                  <a:lumMod val="75000"/>
                  <a:lumOff val="25000"/>
                </a:schemeClr>
              </a:solidFill>
              <a:latin typeface="Noto Sans S Chinese Regular" panose="020B0500000000000000" charset="-122"/>
              <a:ea typeface="Noto Sans S Chinese Regular" panose="020B0500000000000000" charset="-122"/>
              <a:cs typeface="Noto Sans S Chinese Regular" panose="020B0500000000000000" charset="-122"/>
              <a:sym typeface="+mn-ea"/>
            </a:endParaRPr>
          </a:p>
          <a:p>
            <a:pPr marL="12700" fontAlgn="auto">
              <a:lnSpc>
                <a:spcPct val="150000"/>
              </a:lnSpc>
              <a:spcBef>
                <a:spcPts val="100"/>
              </a:spcBef>
            </a:pPr>
            <a:r>
              <a:rPr lang="zh-CN" altLang="en-US" sz="2000" spc="-185" dirty="0">
                <a:latin typeface="Noto Sans S Chinese Medium" panose="020B0600000000000000" charset="-122"/>
                <a:ea typeface="Noto Sans S Chinese Medium" panose="020B0600000000000000" charset="-122"/>
                <a:sym typeface="+mn-ea"/>
              </a:rPr>
              <a:t>Security statement</a:t>
            </a:r>
            <a:endParaRPr lang="zh-CN" altLang="en-US" sz="2000" spc="-185" dirty="0">
              <a:latin typeface="Noto Sans S Chinese Medium" panose="020B0600000000000000" charset="-122"/>
              <a:ea typeface="Noto Sans S Chinese Medium" panose="020B0600000000000000" charset="-122"/>
              <a:sym typeface="+mn-ea"/>
            </a:endParaRPr>
          </a:p>
          <a:p>
            <a:pPr marL="12700" fontAlgn="auto">
              <a:lnSpc>
                <a:spcPct val="150000"/>
              </a:lnSpc>
              <a:spcBef>
                <a:spcPts val="100"/>
              </a:spcBef>
            </a:pPr>
            <a:r>
              <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rPr>
              <a:t>Please read the safety and compatibility information of the product before powering it up.</a:t>
            </a:r>
            <a:endPar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endParaRPr>
          </a:p>
          <a:p>
            <a:pPr marL="12700" fontAlgn="auto">
              <a:lnSpc>
                <a:spcPct val="150000"/>
              </a:lnSpc>
              <a:spcBef>
                <a:spcPts val="100"/>
              </a:spcBef>
            </a:pPr>
            <a:endParaRPr lang="zh-CN" altLang="en-US" sz="1400">
              <a:solidFill>
                <a:schemeClr val="tx1"/>
              </a:solidFill>
              <a:latin typeface="Noto Sans S Chinese Regular" panose="020B0500000000000000" charset="-122"/>
              <a:ea typeface="Noto Sans S Chinese Regular" panose="020B0500000000000000" charset="-122"/>
            </a:endParaRPr>
          </a:p>
          <a:p>
            <a:pPr marL="12700" fontAlgn="auto">
              <a:lnSpc>
                <a:spcPct val="150000"/>
              </a:lnSpc>
              <a:spcBef>
                <a:spcPts val="100"/>
              </a:spcBef>
            </a:pPr>
            <a:r>
              <a:rPr lang="zh-CN" altLang="en-US" sz="2000" spc="-185" dirty="0">
                <a:latin typeface="Noto Sans S Chinese Medium" panose="020B0600000000000000" charset="-122"/>
                <a:ea typeface="Noto Sans S Chinese Medium" panose="020B0600000000000000" charset="-122"/>
                <a:sym typeface="+mn-ea"/>
              </a:rPr>
              <a:t>Environmental statement</a:t>
            </a:r>
            <a:endParaRPr lang="zh-CN" altLang="en-US" sz="2000" spc="-185" dirty="0">
              <a:latin typeface="Noto Sans S Chinese Medium" panose="020B0600000000000000" charset="-122"/>
              <a:ea typeface="Noto Sans S Chinese Medium" panose="020B0600000000000000" charset="-122"/>
              <a:sym typeface="+mn-ea"/>
            </a:endParaRPr>
          </a:p>
          <a:p>
            <a:pPr marL="12700" algn="just" fontAlgn="auto">
              <a:lnSpc>
                <a:spcPct val="150000"/>
              </a:lnSpc>
              <a:spcBef>
                <a:spcPts val="100"/>
              </a:spcBef>
            </a:pPr>
            <a:r>
              <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rPr>
              <a:t>The product conforms to the design requirements of environmental protection. The storage, use and disposal of the product shall comply with the requirements of relevant national laws and regulations.</a:t>
            </a:r>
            <a:endPar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endParaRPr>
          </a:p>
          <a:p>
            <a:pPr marL="12700" algn="just" fontAlgn="auto">
              <a:lnSpc>
                <a:spcPct val="150000"/>
              </a:lnSpc>
              <a:spcBef>
                <a:spcPts val="100"/>
              </a:spcBef>
            </a:pPr>
            <a:endParaRPr lang="zh-CN" altLang="en-US" sz="1000" spc="-185" dirty="0">
              <a:solidFill>
                <a:schemeClr val="tx1">
                  <a:lumMod val="75000"/>
                  <a:lumOff val="25000"/>
                </a:schemeClr>
              </a:solidFill>
              <a:latin typeface="Noto Sans S Chinese Bold" panose="020B0800000000000000" charset="-122"/>
              <a:ea typeface="Noto Sans S Chinese Bold" panose="020B0800000000000000" charset="-122"/>
              <a:sym typeface="+mn-ea"/>
            </a:endParaRPr>
          </a:p>
          <a:p>
            <a:pPr marL="12700" algn="just" fontAlgn="auto">
              <a:lnSpc>
                <a:spcPct val="150000"/>
              </a:lnSpc>
              <a:spcBef>
                <a:spcPts val="100"/>
              </a:spcBef>
            </a:pPr>
            <a:r>
              <a:rPr lang="en-US" altLang="zh-CN" sz="2000" spc="-185" dirty="0">
                <a:latin typeface="Noto Sans S Chinese Medium" panose="020B0600000000000000" charset="-122"/>
                <a:ea typeface="Noto Sans S Chinese Medium" panose="020B0600000000000000" charset="-122"/>
                <a:sym typeface="+mn-ea"/>
              </a:rPr>
              <a:t>R</a:t>
            </a:r>
            <a:r>
              <a:rPr lang="zh-CN" altLang="en-US" sz="2000" spc="-185" dirty="0">
                <a:latin typeface="Noto Sans S Chinese Medium" panose="020B0600000000000000" charset="-122"/>
                <a:ea typeface="Noto Sans S Chinese Medium" panose="020B0600000000000000" charset="-122"/>
                <a:sym typeface="+mn-ea"/>
              </a:rPr>
              <a:t>evision record</a:t>
            </a:r>
            <a:endParaRPr lang="zh-CN" altLang="en-US" sz="2000" spc="-185" dirty="0">
              <a:latin typeface="Noto Sans S Chinese Medium" panose="020B0600000000000000" charset="-122"/>
              <a:ea typeface="Noto Sans S Chinese Medium" panose="020B0600000000000000" charset="-122"/>
              <a:sym typeface="+mn-ea"/>
            </a:endParaRPr>
          </a:p>
          <a:p>
            <a:pPr marL="12700" algn="just" fontAlgn="auto">
              <a:lnSpc>
                <a:spcPct val="150000"/>
              </a:lnSpc>
              <a:spcBef>
                <a:spcPts val="100"/>
              </a:spcBef>
            </a:pPr>
            <a:r>
              <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rPr>
              <a:t>The revision record accumulates the notes for each manual update, and the latest version of the manual contains all previous manual updates.</a:t>
            </a:r>
            <a:endPar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endParaRPr>
          </a:p>
        </p:txBody>
      </p:sp>
      <p:sp>
        <p:nvSpPr>
          <p:cNvPr id="2" name="文本框 1"/>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
        <p:nvSpPr>
          <p:cNvPr id="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4"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5" name="object 24"/>
          <p:cNvSpPr txBox="1">
            <a:spLocks noGrp="1"/>
          </p:cNvSpPr>
          <p:nvPr/>
        </p:nvSpPr>
        <p:spPr>
          <a:xfrm>
            <a:off x="657339" y="983499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object 8"/>
          <p:cNvSpPr txBox="1">
            <a:spLocks noGrp="1"/>
          </p:cNvSpPr>
          <p:nvPr/>
        </p:nvSpPr>
        <p:spPr>
          <a:xfrm>
            <a:off x="657860" y="1520190"/>
            <a:ext cx="6375400" cy="570103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gn="ctr">
              <a:lnSpc>
                <a:spcPct val="100000"/>
              </a:lnSpc>
              <a:spcBef>
                <a:spcPts val="100"/>
              </a:spcBef>
            </a:pPr>
            <a:r>
              <a:rPr lang="en-US" altLang="zh-CN" sz="2800" b="1" spc="-185" dirty="0">
                <a:latin typeface="Noto Sans S Chinese Bold" panose="020B0800000000000000" charset="-122"/>
                <a:ea typeface="Noto Sans S Chinese Bold" panose="020B0800000000000000" charset="-122"/>
              </a:rPr>
              <a:t>D</a:t>
            </a:r>
            <a:r>
              <a:rPr lang="zh-CN" altLang="en-US" sz="2800" b="1" spc="-185" dirty="0">
                <a:latin typeface="Noto Sans S Chinese Bold" panose="020B0800000000000000" charset="-122"/>
                <a:ea typeface="Noto Sans S Chinese Bold" panose="020B0800000000000000" charset="-122"/>
              </a:rPr>
              <a:t>irectory</a:t>
            </a:r>
            <a:endParaRPr lang="zh-CN" altLang="en-US" sz="2800" b="1" spc="-185" dirty="0">
              <a:latin typeface="Noto Sans S Chinese Bold" panose="020B0800000000000000" charset="-122"/>
              <a:ea typeface="Noto Sans S Chinese Bold" panose="020B0800000000000000" charset="-122"/>
            </a:endParaRPr>
          </a:p>
          <a:p>
            <a:pPr marL="12700" fontAlgn="auto">
              <a:lnSpc>
                <a:spcPct val="150000"/>
              </a:lnSpc>
              <a:spcBef>
                <a:spcPts val="100"/>
              </a:spcBef>
            </a:pPr>
            <a:endParaRPr lang="zh-CN" altLang="en-US" sz="1200" spc="-185" dirty="0">
              <a:latin typeface="微软雅黑" panose="020B0503020204020204" charset="-122"/>
              <a:ea typeface="微软雅黑" panose="020B0503020204020204" charset="-122"/>
              <a:cs typeface="微软雅黑" panose="020B0503020204020204" charset="-122"/>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     </a:t>
            </a:r>
            <a:r>
              <a:rPr lang="zh-CN" altLang="en-US" sz="1600">
                <a:latin typeface="Noto Sans S Chinese Medium" panose="020B0600000000000000" charset="-122"/>
                <a:ea typeface="Noto Sans S Chinese Medium" panose="020B0600000000000000" charset="-122"/>
                <a:cs typeface="微软雅黑" panose="020B0503020204020204" charset="-122"/>
                <a:sym typeface="+mn-ea"/>
              </a:rPr>
              <a:t>Product characteristics</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4</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2.     </a:t>
            </a:r>
            <a:r>
              <a:rPr lang="zh-CN" altLang="en-US" sz="1600">
                <a:latin typeface="Noto Sans S Chinese Medium" panose="020B0600000000000000" charset="-122"/>
                <a:ea typeface="Noto Sans S Chinese Medium" panose="020B0600000000000000" charset="-122"/>
                <a:cs typeface="微软雅黑" panose="020B0503020204020204" charset="-122"/>
                <a:sym typeface="+mn-ea"/>
              </a:rPr>
              <a:t>Packing list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5</a:t>
            </a:r>
            <a:endParaRPr lang="zh-CN" altLang="en-US"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3.     </a:t>
            </a:r>
            <a:r>
              <a:rPr sz="1600">
                <a:latin typeface="Noto Sans S Chinese Medium" panose="020B0600000000000000" charset="-122"/>
                <a:ea typeface="Noto Sans S Chinese Medium" panose="020B0600000000000000" charset="-122"/>
                <a:cs typeface="微软雅黑" panose="020B0503020204020204" charset="-122"/>
                <a:sym typeface="+mn-ea"/>
              </a:rPr>
              <a:t>Application scenarios</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6</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4.     System information </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8</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5.     Gigabit Ethernet port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8</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6.     Radio</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9</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7.     LED</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11</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8.     Power supply</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11</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9.     Environmental parameters </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11</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10.   Certification</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12</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11.   Other connectors and designs </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12</a:t>
            </a:r>
            <a:endParaRPr lang="zh-CN" altLang="en-US"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12.    C</a:t>
            </a:r>
            <a:r>
              <a:rPr lang="zh-CN" altLang="en-US" sz="1600">
                <a:latin typeface="Noto Sans S Chinese Medium" panose="020B0600000000000000" charset="-122"/>
                <a:ea typeface="Noto Sans S Chinese Medium" panose="020B0600000000000000" charset="-122"/>
                <a:cs typeface="微软雅黑" panose="020B0503020204020204" charset="-122"/>
                <a:sym typeface="+mn-ea"/>
              </a:rPr>
              <a:t>ontact information</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12</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endParaRPr lang="en-US" altLang="zh-CN" sz="1600" spc="-185" dirty="0">
              <a:latin typeface="Noto Sans S Chinese Medium" panose="020B0600000000000000" charset="-122"/>
              <a:ea typeface="Noto Sans S Chinese Medium" panose="020B0600000000000000" charset="-122"/>
              <a:cs typeface="微软雅黑" panose="020B0503020204020204" charset="-122"/>
              <a:sym typeface="+mn-ea"/>
            </a:endParaRPr>
          </a:p>
        </p:txBody>
      </p:sp>
      <p:pic>
        <p:nvPicPr>
          <p:cNvPr id="1073741825" name="officeArt object" descr="图片 3"/>
          <p:cNvPicPr>
            <a:picLocks noChangeAspect="1"/>
          </p:cNvPicPr>
          <p:nvPr/>
        </p:nvPicPr>
        <p:blipFill>
          <a:blip r:embed="rId1"/>
          <a:stretch>
            <a:fillRect/>
          </a:stretch>
        </p:blipFill>
        <p:spPr>
          <a:xfrm>
            <a:off x="358140" y="258445"/>
            <a:ext cx="1171575" cy="376555"/>
          </a:xfrm>
          <a:prstGeom prst="rect">
            <a:avLst/>
          </a:prstGeom>
          <a:ln w="12700" cap="flat">
            <a:noFill/>
            <a:miter lim="400000"/>
            <a:headEnd/>
            <a:tailEnd/>
          </a:ln>
          <a:effectLst/>
        </p:spPr>
      </p:pic>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57339" y="983499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1" name="文本框 20"/>
          <p:cNvSpPr txBox="1"/>
          <p:nvPr/>
        </p:nvSpPr>
        <p:spPr>
          <a:xfrm>
            <a:off x="942340" y="9754235"/>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p:sp>
        <p:nvSpPr>
          <p:cNvPr id="10" name="object 8"/>
          <p:cNvSpPr txBox="1">
            <a:spLocks noGrp="1"/>
          </p:cNvSpPr>
          <p:nvPr/>
        </p:nvSpPr>
        <p:spPr>
          <a:xfrm>
            <a:off x="565785" y="395605"/>
            <a:ext cx="6504940" cy="1165669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gn="just" fontAlgn="auto">
              <a:lnSpc>
                <a:spcPct val="150000"/>
              </a:lnSpc>
              <a:spcBef>
                <a:spcPts val="100"/>
              </a:spcBef>
            </a:pPr>
            <a:r>
              <a:rPr lang="en-US" altLang="zh-CN" sz="2000" dirty="0">
                <a:solidFill>
                  <a:srgbClr val="0070C0"/>
                </a:solidFill>
                <a:latin typeface="Noto Sans S Chinese Bold" panose="020B0800000000000000" charset="-122"/>
                <a:ea typeface="Noto Sans S Chinese Bold" panose="020B0800000000000000" charset="-122"/>
                <a:cs typeface="Noto Sans S Chinese Bold" panose="020B0800000000000000" charset="-122"/>
                <a:sym typeface="+mn-ea"/>
              </a:rPr>
              <a:t>BL608X - Wireless Access Point</a:t>
            </a:r>
            <a:endParaRPr lang="zh-CN" altLang="en-US" sz="1600" b="1" dirty="0">
              <a:solidFill>
                <a:srgbClr val="0070C0"/>
              </a:solidFill>
              <a:latin typeface="Noto Sans S Chinese Regular" panose="020B0500000000000000" charset="-122"/>
              <a:ea typeface="Noto Sans S Chinese Regular" panose="020B0500000000000000" charset="-122"/>
              <a:cs typeface="Noto Sans S Chinese Regular" panose="020B0500000000000000" charset="-122"/>
              <a:sym typeface="+mn-ea"/>
            </a:endParaRPr>
          </a:p>
          <a:p>
            <a:pPr marL="12700" lvl="0" indent="0" algn="just" fontAlgn="auto">
              <a:lnSpc>
                <a:spcPct val="150000"/>
              </a:lnSpc>
              <a:spcBef>
                <a:spcPts val="100"/>
              </a:spcBef>
              <a:buNone/>
            </a:pPr>
            <a:r>
              <a:rPr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BL</a:t>
            </a:r>
            <a:r>
              <a:rPr 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608</a:t>
            </a:r>
            <a:r>
              <a:rPr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X is a high-performance, high-speed indoor 11ax dual-band ceiling AP. It uses a professional industrial-grade Qualcomm chip to provide 2.4GHz and 5.8GHz dual-band wireless services. It comes with 2 Gigabit WAN/LAN ports ( SFP is optional), the maximum wireless rate can reach 3000Mbps, the wireless environment is cleaner, the wireless access is more stable, the wireless access users are more, and the wireless rate is faster. Access provides a great solution. The 2.4G and 5G dual-band WIFI of this PCB board are equipped with 2 sets of independent signal amplifiers (PA and LNA) respectively, using an omnidirectional 5dBi high-gain antenna, which has a longer wireless coverage distance and a stronger ability to penetrate walls; it also supports intelligent channel analysis. And automatically select the optimal channel, reduce interference and delay, and provide a stable wireless network signal. In addition, BL</a:t>
            </a:r>
            <a:r>
              <a:rPr 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608</a:t>
            </a:r>
            <a:r>
              <a:rPr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X supports IEEE 802.3at standard PoE, which can realize 80-100 meters of network cable power supply, and the ceiling-mounted shell design is convenient for installation. BL</a:t>
            </a:r>
            <a:r>
              <a:rPr 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608</a:t>
            </a:r>
            <a:r>
              <a:rPr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X supports Wave 2 of MU-MIMO (Multiple User Multiple Input Multiple Output) technology and supports Mesh networking.</a:t>
            </a:r>
            <a:endParaRPr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p:txBody>
      </p:sp>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57339" y="9835629"/>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18" name="矩形: 圆角 16"/>
          <p:cNvSpPr/>
          <p:nvPr/>
        </p:nvSpPr>
        <p:spPr>
          <a:xfrm>
            <a:off x="565785" y="452120"/>
            <a:ext cx="549910" cy="518160"/>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01</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19" name="文本框 18"/>
          <p:cNvSpPr txBox="1"/>
          <p:nvPr/>
        </p:nvSpPr>
        <p:spPr>
          <a:xfrm>
            <a:off x="1250478" y="511505"/>
            <a:ext cx="2973070"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a:solidFill>
                  <a:schemeClr val="accent2"/>
                </a:solidFill>
                <a:latin typeface="Noto Sans S Chinese Medium" panose="020B0600000000000000" charset="-122"/>
                <a:ea typeface="Noto Sans S Chinese Medium" panose="020B0600000000000000" charset="-122"/>
                <a:cs typeface="微软雅黑" panose="020B0503020204020204" charset="-122"/>
                <a:sym typeface="+mn-ea"/>
              </a:rPr>
              <a:t>Product characteristics</a:t>
            </a:r>
            <a:endParaRPr kumimoji="0" lang="zh-CN" altLang="en-US" sz="2000" b="1" i="0" u="none" strike="noStrike" kern="1200" cap="none" spc="0" normalizeH="0" baseline="0" noProof="0" dirty="0">
              <a:ln>
                <a:noFill/>
              </a:ln>
              <a:solidFill>
                <a:schemeClr val="accent2"/>
              </a:solidFill>
              <a:effectLst/>
              <a:uLnTx/>
              <a:uFillTx/>
              <a:latin typeface="Noto Sans S Chinese Medium" panose="020B0600000000000000" charset="-122"/>
              <a:ea typeface="Noto Sans S Chinese Medium" panose="020B0600000000000000" charset="-122"/>
              <a:cs typeface="微软雅黑" panose="020B0503020204020204" charset="-122"/>
              <a:sym typeface="+mn-ea"/>
            </a:endParaRPr>
          </a:p>
        </p:txBody>
      </p:sp>
      <p:sp>
        <p:nvSpPr>
          <p:cNvPr id="27" name="文本框 26"/>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微软雅黑" panose="020B0503020204020204" charset="-122"/>
                <a:ea typeface="微软雅黑" panose="020B0503020204020204" charset="-122"/>
                <a:cs typeface="Calibri" panose="020F0502020204030204"/>
                <a:sym typeface="+mn-ea"/>
              </a:rPr>
              <a:t>www.sailskywifi.com</a:t>
            </a:r>
            <a:endParaRPr lang="zh-CN" altLang="zh-CN" sz="1000" spc="-55" dirty="0">
              <a:solidFill>
                <a:srgbClr val="0556A5"/>
              </a:solidFill>
              <a:latin typeface="微软雅黑" panose="020B0503020204020204" charset="-122"/>
              <a:ea typeface="微软雅黑" panose="020B0503020204020204" charset="-122"/>
              <a:cs typeface="Calibri" panose="020F0502020204030204"/>
              <a:sym typeface="+mn-ea"/>
            </a:endParaRPr>
          </a:p>
        </p:txBody>
      </p:sp>
      <p:pic>
        <p:nvPicPr>
          <p:cNvPr id="20" name="Picture 16" descr="C:\Users\Administrator.SC-201906131817\Desktop\图片5.png图片5"/>
          <p:cNvPicPr>
            <a:picLocks noChangeAspect="1" noChangeArrowheads="1"/>
          </p:cNvPicPr>
          <p:nvPr>
            <p:custDataLst>
              <p:tags r:id="rId1"/>
            </p:custDataLst>
          </p:nvPr>
        </p:nvPicPr>
        <p:blipFill>
          <a:blip r:embed="rId2"/>
          <a:srcRect/>
          <a:stretch>
            <a:fillRect/>
          </a:stretch>
        </p:blipFill>
        <p:spPr>
          <a:xfrm>
            <a:off x="1568450" y="1577975"/>
            <a:ext cx="2517775" cy="1995805"/>
          </a:xfrm>
          <a:prstGeom prst="rect">
            <a:avLst/>
          </a:prstGeom>
          <a:noFill/>
          <a:ln w="1">
            <a:noFill/>
            <a:miter lim="800000"/>
            <a:headEnd/>
            <a:tailEnd type="none" w="med" len="med"/>
          </a:ln>
          <a:effectLst/>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object 8"/>
          <p:cNvSpPr txBox="1">
            <a:spLocks noGrp="1"/>
          </p:cNvSpPr>
          <p:nvPr/>
        </p:nvSpPr>
        <p:spPr>
          <a:xfrm>
            <a:off x="565785" y="395605"/>
            <a:ext cx="6504940" cy="567817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en-US" altLang="zh-CN" sz="1400">
              <a:latin typeface="微软雅黑" panose="020B0503020204020204" charset="-122"/>
              <a:ea typeface="微软雅黑" panose="020B0503020204020204" charset="-122"/>
              <a:cs typeface="微软雅黑" panose="020B0503020204020204" charset="-122"/>
              <a:sym typeface="+mn-ea"/>
            </a:endParaRPr>
          </a:p>
          <a:p>
            <a:pPr marL="12700">
              <a:lnSpc>
                <a:spcPct val="100000"/>
              </a:lnSpc>
              <a:spcBef>
                <a:spcPts val="100"/>
              </a:spcBef>
            </a:pPr>
            <a:endParaRPr lang="en-US" altLang="zh-CN" sz="1400">
              <a:latin typeface="微软雅黑" panose="020B0503020204020204" charset="-122"/>
              <a:ea typeface="微软雅黑" panose="020B0503020204020204" charset="-122"/>
              <a:cs typeface="微软雅黑" panose="020B0503020204020204" charset="-122"/>
              <a:sym typeface="+mn-ea"/>
            </a:endParaRPr>
          </a:p>
          <a:p>
            <a:pPr marL="12700">
              <a:lnSpc>
                <a:spcPct val="100000"/>
              </a:lnSpc>
              <a:spcBef>
                <a:spcPts val="100"/>
              </a:spcBef>
            </a:pPr>
            <a:endParaRPr lang="en-US" altLang="zh-CN" sz="1400">
              <a:latin typeface="微软雅黑" panose="020B0503020204020204" charset="-122"/>
              <a:ea typeface="微软雅黑" panose="020B0503020204020204" charset="-122"/>
              <a:cs typeface="微软雅黑" panose="020B0503020204020204" charset="-122"/>
              <a:sym typeface="+mn-ea"/>
            </a:endParaRPr>
          </a:p>
          <a:p>
            <a:pPr marL="12700">
              <a:lnSpc>
                <a:spcPct val="100000"/>
              </a:lnSpc>
              <a:spcBef>
                <a:spcPts val="100"/>
              </a:spcBef>
            </a:pPr>
            <a:endParaRPr lang="en-US" altLang="zh-CN" sz="1400">
              <a:latin typeface="微软雅黑" panose="020B0503020204020204" charset="-122"/>
              <a:ea typeface="微软雅黑" panose="020B0503020204020204" charset="-122"/>
              <a:cs typeface="微软雅黑" panose="020B0503020204020204" charset="-122"/>
              <a:sym typeface="+mn-ea"/>
            </a:endParaRPr>
          </a:p>
          <a:p>
            <a:pPr marL="12700">
              <a:lnSpc>
                <a:spcPct val="100000"/>
              </a:lnSpc>
              <a:spcBef>
                <a:spcPts val="100"/>
              </a:spcBef>
            </a:pPr>
            <a:endParaRPr lang="en-US" altLang="zh-CN" sz="1400">
              <a:latin typeface="微软雅黑" panose="020B0503020204020204" charset="-122"/>
              <a:ea typeface="微软雅黑" panose="020B0503020204020204" charset="-122"/>
              <a:cs typeface="微软雅黑" panose="020B0503020204020204" charset="-122"/>
              <a:sym typeface="+mn-ea"/>
            </a:endParaRPr>
          </a:p>
          <a:p>
            <a:pPr marL="12700">
              <a:lnSpc>
                <a:spcPct val="100000"/>
              </a:lnSpc>
              <a:spcBef>
                <a:spcPts val="100"/>
              </a:spcBef>
            </a:pPr>
            <a:endParaRPr lang="en-US" altLang="zh-CN" sz="1400">
              <a:latin typeface="微软雅黑" panose="020B0503020204020204" charset="-122"/>
              <a:ea typeface="微软雅黑" panose="020B0503020204020204" charset="-122"/>
              <a:cs typeface="微软雅黑" panose="020B0503020204020204" charset="-122"/>
              <a:sym typeface="+mn-ea"/>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p:txBody>
      </p:sp>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57339" y="9835629"/>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1" name="矩形: 圆角 16"/>
          <p:cNvSpPr/>
          <p:nvPr/>
        </p:nvSpPr>
        <p:spPr>
          <a:xfrm>
            <a:off x="567055" y="395605"/>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02</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2" name="文本框 21"/>
          <p:cNvSpPr txBox="1"/>
          <p:nvPr/>
        </p:nvSpPr>
        <p:spPr>
          <a:xfrm>
            <a:off x="1115858" y="454990"/>
            <a:ext cx="1567815"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Packing list</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pic>
        <p:nvPicPr>
          <p:cNvPr id="26" name="图片 25" descr="wangxian-1"/>
          <p:cNvPicPr>
            <a:picLocks noChangeAspect="1"/>
          </p:cNvPicPr>
          <p:nvPr/>
        </p:nvPicPr>
        <p:blipFill>
          <a:blip r:embed="rId1"/>
          <a:stretch>
            <a:fillRect/>
          </a:stretch>
        </p:blipFill>
        <p:spPr>
          <a:xfrm>
            <a:off x="1115695" y="5634990"/>
            <a:ext cx="1522095" cy="1450975"/>
          </a:xfrm>
          <a:prstGeom prst="rect">
            <a:avLst/>
          </a:prstGeom>
        </p:spPr>
      </p:pic>
      <p:sp>
        <p:nvSpPr>
          <p:cNvPr id="27" name="文本框 26"/>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
        <p:nvSpPr>
          <p:cNvPr id="2" name="文本框 1"/>
          <p:cNvSpPr txBox="1"/>
          <p:nvPr/>
        </p:nvSpPr>
        <p:spPr>
          <a:xfrm>
            <a:off x="1143000" y="3817620"/>
            <a:ext cx="1555750" cy="368300"/>
          </a:xfrm>
          <a:prstGeom prst="rect">
            <a:avLst/>
          </a:prstGeom>
          <a:noFill/>
        </p:spPr>
        <p:txBody>
          <a:bodyPr wrap="square" rtlCol="0">
            <a:spAutoFit/>
          </a:bodyPr>
          <a:p>
            <a:r>
              <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rPr>
              <a:t>BL608X</a:t>
            </a:r>
            <a:r>
              <a:rPr lang="zh-CN"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rPr>
              <a:t> </a:t>
            </a:r>
            <a:r>
              <a:rPr lang="zh-CN" altLang="en-US">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a:t>
            </a:r>
            <a:r>
              <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1</a:t>
            </a:r>
            <a:endPar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endParaRPr>
          </a:p>
        </p:txBody>
      </p:sp>
      <p:sp>
        <p:nvSpPr>
          <p:cNvPr id="5" name="文本框 4"/>
          <p:cNvSpPr txBox="1"/>
          <p:nvPr/>
        </p:nvSpPr>
        <p:spPr>
          <a:xfrm>
            <a:off x="1143000" y="7267575"/>
            <a:ext cx="1292860" cy="645160"/>
          </a:xfrm>
          <a:prstGeom prst="rect">
            <a:avLst/>
          </a:prstGeom>
          <a:noFill/>
        </p:spPr>
        <p:txBody>
          <a:bodyPr wrap="square" rtlCol="0">
            <a:spAutoFit/>
          </a:bodyPr>
          <a:p>
            <a:pPr algn="ctr"/>
            <a:r>
              <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Cable</a:t>
            </a:r>
            <a:r>
              <a:rPr lang="zh-CN" altLang="en-US">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a:t>
            </a:r>
            <a:r>
              <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1</a:t>
            </a:r>
            <a:endPar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endParaRPr>
          </a:p>
          <a:p>
            <a:pPr algn="ctr"/>
            <a:r>
              <a:rPr lang="zh-CN" altLang="en-US">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a:t>
            </a:r>
            <a:r>
              <a:rPr>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1 meter</a:t>
            </a:r>
            <a:r>
              <a:rPr lang="zh-CN" altLang="en-US">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a:t>
            </a:r>
            <a:endParaRPr lang="zh-CN" altLang="en-US">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endParaRPr>
          </a:p>
        </p:txBody>
      </p:sp>
      <p:sp>
        <p:nvSpPr>
          <p:cNvPr id="7" name="文本框 6"/>
          <p:cNvSpPr txBox="1"/>
          <p:nvPr/>
        </p:nvSpPr>
        <p:spPr>
          <a:xfrm>
            <a:off x="3637280" y="7267575"/>
            <a:ext cx="3007995" cy="368300"/>
          </a:xfrm>
          <a:prstGeom prst="rect">
            <a:avLst/>
          </a:prstGeom>
          <a:noFill/>
        </p:spPr>
        <p:txBody>
          <a:bodyPr wrap="square" rtlCol="0">
            <a:spAutoFit/>
          </a:bodyPr>
          <a:p>
            <a:r>
              <a:rPr lang="zh-CN" altLang="en-US">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Product specification×</a:t>
            </a:r>
            <a:r>
              <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1</a:t>
            </a:r>
            <a:endPar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endParaRPr>
          </a:p>
        </p:txBody>
      </p:sp>
      <p:pic>
        <p:nvPicPr>
          <p:cNvPr id="8" name="图片 7" descr="微信图片_20210225175845"/>
          <p:cNvPicPr>
            <a:picLocks noChangeAspect="1"/>
          </p:cNvPicPr>
          <p:nvPr/>
        </p:nvPicPr>
        <p:blipFill>
          <a:blip r:embed="rId2"/>
          <a:stretch>
            <a:fillRect/>
          </a:stretch>
        </p:blipFill>
        <p:spPr>
          <a:xfrm>
            <a:off x="4632325" y="6275705"/>
            <a:ext cx="1019175" cy="810260"/>
          </a:xfrm>
          <a:prstGeom prst="rect">
            <a:avLst/>
          </a:prstGeom>
        </p:spPr>
      </p:pic>
      <p:pic>
        <p:nvPicPr>
          <p:cNvPr id="20" name="Picture 16" descr="C:\Users\Administrator.SC-201906131817\Desktop\图片5.png图片5"/>
          <p:cNvPicPr>
            <a:picLocks noChangeAspect="1" noChangeArrowheads="1"/>
          </p:cNvPicPr>
          <p:nvPr>
            <p:custDataLst>
              <p:tags r:id="rId3"/>
            </p:custDataLst>
          </p:nvPr>
        </p:nvPicPr>
        <p:blipFill>
          <a:blip r:embed="rId4"/>
          <a:srcRect/>
          <a:stretch>
            <a:fillRect/>
          </a:stretch>
        </p:blipFill>
        <p:spPr>
          <a:xfrm>
            <a:off x="969010" y="1577975"/>
            <a:ext cx="2517775" cy="1995805"/>
          </a:xfrm>
          <a:prstGeom prst="rect">
            <a:avLst/>
          </a:prstGeom>
          <a:noFill/>
          <a:ln w="1">
            <a:noFill/>
            <a:miter lim="800000"/>
            <a:headEnd/>
            <a:tailEnd type="none" w="med" len="med"/>
          </a:ln>
          <a:effectLst/>
        </p:spPr>
      </p:pic>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57974" y="984896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 name="object 8"/>
          <p:cNvSpPr txBox="1">
            <a:spLocks noGrp="1"/>
          </p:cNvSpPr>
          <p:nvPr/>
        </p:nvSpPr>
        <p:spPr>
          <a:xfrm>
            <a:off x="455295" y="1120140"/>
            <a:ext cx="6392545" cy="25844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1.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Office, classroom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and</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 other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indoor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places</a:t>
            </a:r>
            <a:endParaRPr lang="zh-CN" altLang="en-US" sz="1600" spc="-185" dirty="0">
              <a:latin typeface="Noto Sans S Chinese Bold" panose="020B0800000000000000" charset="-122"/>
              <a:ea typeface="Noto Sans S Chinese Bold" panose="020B0800000000000000" charset="-122"/>
              <a:cs typeface="Noto Sans S Chinese Regular" panose="020B0500000000000000" charset="-122"/>
            </a:endParaRPr>
          </a:p>
        </p:txBody>
      </p:sp>
      <p:sp>
        <p:nvSpPr>
          <p:cNvPr id="21" name="矩形: 圆角 16"/>
          <p:cNvSpPr/>
          <p:nvPr/>
        </p:nvSpPr>
        <p:spPr>
          <a:xfrm>
            <a:off x="456565" y="433070"/>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03</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2" name="文本框 21"/>
          <p:cNvSpPr txBox="1"/>
          <p:nvPr/>
        </p:nvSpPr>
        <p:spPr>
          <a:xfrm>
            <a:off x="1116493" y="491820"/>
            <a:ext cx="2787015"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Application scenarios</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7" name="object 8"/>
          <p:cNvSpPr txBox="1">
            <a:spLocks noGrp="1"/>
          </p:cNvSpPr>
          <p:nvPr/>
        </p:nvSpPr>
        <p:spPr>
          <a:xfrm>
            <a:off x="456565" y="5551170"/>
            <a:ext cx="6392545" cy="25844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2.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Shopping malls, supermarkets</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 and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other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places</a:t>
            </a:r>
            <a:endParaRPr lang="zh-CN" altLang="en-US" sz="1600" spc="-185" dirty="0">
              <a:latin typeface="Noto Sans S Chinese Bold" panose="020B0800000000000000" charset="-122"/>
              <a:ea typeface="Noto Sans S Chinese Bold" panose="020B0800000000000000" charset="-122"/>
              <a:cs typeface="Noto Sans S Chinese Regular" panose="020B0500000000000000" charset="-122"/>
            </a:endParaRPr>
          </a:p>
        </p:txBody>
      </p:sp>
      <p:sp>
        <p:nvSpPr>
          <p:cNvPr id="9" name="文本框 8"/>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pic>
        <p:nvPicPr>
          <p:cNvPr id="3" name="图片 2" descr="src=http___ccwhkj.com_uploadfiles_ccpz_images_20200301_205909.jpg&amp;refer=http___ccwhkj"/>
          <p:cNvPicPr>
            <a:picLocks noChangeAspect="1"/>
          </p:cNvPicPr>
          <p:nvPr/>
        </p:nvPicPr>
        <p:blipFill>
          <a:blip r:embed="rId1"/>
          <a:stretch>
            <a:fillRect/>
          </a:stretch>
        </p:blipFill>
        <p:spPr>
          <a:xfrm>
            <a:off x="1353185" y="1544955"/>
            <a:ext cx="4701540" cy="3526155"/>
          </a:xfrm>
          <a:prstGeom prst="rect">
            <a:avLst/>
          </a:prstGeom>
        </p:spPr>
      </p:pic>
      <p:pic>
        <p:nvPicPr>
          <p:cNvPr id="8" name="图片 7" descr="u=3888095686,588881261&amp;fm=26&amp;gp=0"/>
          <p:cNvPicPr>
            <a:picLocks noChangeAspect="1"/>
          </p:cNvPicPr>
          <p:nvPr/>
        </p:nvPicPr>
        <p:blipFill>
          <a:blip r:embed="rId2"/>
          <a:stretch>
            <a:fillRect/>
          </a:stretch>
        </p:blipFill>
        <p:spPr>
          <a:xfrm>
            <a:off x="1355090" y="5941060"/>
            <a:ext cx="4700905" cy="3319145"/>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57339" y="983499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5" name="object 8"/>
          <p:cNvSpPr txBox="1">
            <a:spLocks noGrp="1"/>
          </p:cNvSpPr>
          <p:nvPr/>
        </p:nvSpPr>
        <p:spPr>
          <a:xfrm>
            <a:off x="455295" y="375920"/>
            <a:ext cx="6392545" cy="25844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3 .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Restaurants, cafes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and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other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places</a:t>
            </a:r>
            <a:endParaRPr lang="zh-CN" altLang="en-US" sz="1600" spc="-185" dirty="0">
              <a:latin typeface="Noto Sans S Chinese Bold" panose="020B0800000000000000" charset="-122"/>
              <a:ea typeface="Noto Sans S Chinese Bold" panose="020B0800000000000000" charset="-122"/>
              <a:cs typeface="Noto Sans S Chinese Regular" panose="020B0500000000000000" charset="-122"/>
            </a:endParaRPr>
          </a:p>
        </p:txBody>
      </p:sp>
      <p:sp>
        <p:nvSpPr>
          <p:cNvPr id="9" name="object 8"/>
          <p:cNvSpPr txBox="1">
            <a:spLocks noGrp="1"/>
          </p:cNvSpPr>
          <p:nvPr/>
        </p:nvSpPr>
        <p:spPr>
          <a:xfrm>
            <a:off x="508000" y="4911090"/>
            <a:ext cx="6392545" cy="25844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4. Hotel</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and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other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places</a:t>
            </a:r>
            <a:endParaRPr lang="zh-CN" altLang="en-US" sz="1600" spc="-185" dirty="0">
              <a:latin typeface="Noto Sans S Chinese Bold" panose="020B0800000000000000" charset="-122"/>
              <a:ea typeface="Noto Sans S Chinese Bold" panose="020B0800000000000000" charset="-122"/>
              <a:cs typeface="Noto Sans S Chinese Regular" panose="020B0500000000000000" charset="-122"/>
            </a:endParaRPr>
          </a:p>
        </p:txBody>
      </p:sp>
      <p:sp>
        <p:nvSpPr>
          <p:cNvPr id="21" name="文本框 20"/>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pic>
        <p:nvPicPr>
          <p:cNvPr id="2" name="图片 1" descr="u=2636567453,951069137&amp;fm=26&amp;gp=0"/>
          <p:cNvPicPr>
            <a:picLocks noChangeAspect="1"/>
          </p:cNvPicPr>
          <p:nvPr>
            <p:custDataLst>
              <p:tags r:id="rId1"/>
            </p:custDataLst>
          </p:nvPr>
        </p:nvPicPr>
        <p:blipFill>
          <a:blip r:embed="rId2"/>
          <a:stretch>
            <a:fillRect/>
          </a:stretch>
        </p:blipFill>
        <p:spPr>
          <a:xfrm>
            <a:off x="1270000" y="741680"/>
            <a:ext cx="4762500" cy="3771900"/>
          </a:xfrm>
          <a:prstGeom prst="rect">
            <a:avLst/>
          </a:prstGeom>
        </p:spPr>
      </p:pic>
      <p:pic>
        <p:nvPicPr>
          <p:cNvPr id="4" name="图片 3" descr="src=http___www.kangyesh.com_upload_Image_20180102_20180102142501_17014.jpg&amp;refer=http___www.kangyesh"/>
          <p:cNvPicPr>
            <a:picLocks noChangeAspect="1"/>
          </p:cNvPicPr>
          <p:nvPr/>
        </p:nvPicPr>
        <p:blipFill>
          <a:blip r:embed="rId3"/>
          <a:stretch>
            <a:fillRect/>
          </a:stretch>
        </p:blipFill>
        <p:spPr>
          <a:xfrm>
            <a:off x="1270000" y="5309235"/>
            <a:ext cx="4763135" cy="3649345"/>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03885" y="9835515"/>
            <a:ext cx="21717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graphicFrame>
        <p:nvGraphicFramePr>
          <p:cNvPr id="2" name="表格 1"/>
          <p:cNvGraphicFramePr/>
          <p:nvPr>
            <p:custDataLst>
              <p:tags r:id="rId1"/>
            </p:custDataLst>
          </p:nvPr>
        </p:nvGraphicFramePr>
        <p:xfrm>
          <a:off x="419735" y="1328420"/>
          <a:ext cx="6703060" cy="3100890"/>
        </p:xfrm>
        <a:graphic>
          <a:graphicData uri="http://schemas.openxmlformats.org/drawingml/2006/table">
            <a:tbl>
              <a:tblPr firstRow="1" bandRow="1">
                <a:tableStyleId>{5C22544A-7EE6-4342-B048-85BDC9FD1C3A}</a:tableStyleId>
              </a:tblPr>
              <a:tblGrid>
                <a:gridCol w="3351530"/>
                <a:gridCol w="3351530"/>
              </a:tblGrid>
              <a:tr h="443230">
                <a:tc gridSpan="2">
                  <a:txBody>
                    <a:bodyPr/>
                    <a:p>
                      <a:pPr algn="l">
                        <a:buNone/>
                      </a:pPr>
                      <a:r>
                        <a:rPr lang="zh-CN" altLang="zh-CN" b="1">
                          <a:latin typeface="Noto Sans S Chinese Bold" panose="020B0800000000000000" charset="-122"/>
                          <a:ea typeface="Noto Sans S Chinese Bold" panose="020B0800000000000000" charset="-122"/>
                        </a:rPr>
                        <a:t>System information</a:t>
                      </a:r>
                      <a:endParaRPr lang="zh-CN" altLang="zh-CN" b="1">
                        <a:latin typeface="Noto Sans S Chinese Bold" panose="020B0800000000000000" charset="-122"/>
                        <a:ea typeface="Noto Sans S Chinese Bold" panose="020B0800000000000000" charset="-122"/>
                      </a:endParaRPr>
                    </a:p>
                  </a:txBody>
                  <a:tcPr anchor="ctr" anchorCtr="0"/>
                </a:tc>
                <a:tc hMerge="1">
                  <a:tcPr/>
                </a:tc>
              </a:tr>
              <a:tr h="442800">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Product Description</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IEEE2x211n/ac/ax Dual Band Dual Concurrent Access Point</a:t>
                      </a:r>
                      <a:endPar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CPU</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a:solidFill>
                            <a:srgbClr val="0E071B"/>
                          </a:solidFill>
                          <a:cs typeface="Arial" panose="020B0604020202020204" pitchFamily="34" charset="0"/>
                          <a:sym typeface="+mn-ea"/>
                        </a:rPr>
                        <a:t>IPQ5018+6102+8337</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Frequency</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altLang="zh-CN" sz="1000">
                          <a:solidFill>
                            <a:srgbClr val="0E071B"/>
                          </a:solidFill>
                          <a:sym typeface="+mn-ea"/>
                        </a:rPr>
                        <a:t>2.4g&amp;5g：</a:t>
                      </a:r>
                      <a:endParaRPr lang="en-US" altLang="zh-CN" sz="1000" b="0">
                        <a:solidFill>
                          <a:srgbClr val="0E071B"/>
                        </a:solidFill>
                        <a:latin typeface="Noto Sans S Chinese Medium" panose="020B0600000000000000" charset="-122"/>
                        <a:ea typeface="Noto Sans S Chinese Medium" panose="020B0600000000000000" charset="-122"/>
                        <a:cs typeface="Noto Sans S Chinese Medium" panose="020B0600000000000000" charset="-122"/>
                      </a:endParaRPr>
                    </a:p>
                  </a:txBody>
                  <a:tcPr marL="50800" marR="50800" marT="50800" marB="50800" vert="horz" anchor="ctr"/>
                </a:tc>
              </a:tr>
              <a:tr h="442800">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Flash Memory</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a:solidFill>
                            <a:srgbClr val="0E071B"/>
                          </a:solidFill>
                          <a:sym typeface="+mn-ea"/>
                        </a:rPr>
                        <a:t>SPI-NAND 128MB</a:t>
                      </a:r>
                      <a:endPar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323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DDR Memory</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altLang="zh-CN" sz="1000">
                          <a:solidFill>
                            <a:srgbClr val="0E071B"/>
                          </a:solidFill>
                          <a:cs typeface="Arial" panose="020B0604020202020204" pitchFamily="34" charset="0"/>
                          <a:sym typeface="+mn-ea"/>
                        </a:rPr>
                        <a:t>DDR3 512MB</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323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Power consumption</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500mW</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bl>
          </a:graphicData>
        </a:graphic>
      </p:graphicFrame>
      <p:sp>
        <p:nvSpPr>
          <p:cNvPr id="21" name="矩形: 圆角 16"/>
          <p:cNvSpPr/>
          <p:nvPr/>
        </p:nvSpPr>
        <p:spPr>
          <a:xfrm>
            <a:off x="396240" y="571500"/>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04</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2" name="文本框 21"/>
          <p:cNvSpPr txBox="1"/>
          <p:nvPr/>
        </p:nvSpPr>
        <p:spPr>
          <a:xfrm>
            <a:off x="945043" y="630885"/>
            <a:ext cx="2585085"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System information</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3" name="文本框 2"/>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
        <p:nvSpPr>
          <p:cNvPr id="4" name="矩形: 圆角 16"/>
          <p:cNvSpPr/>
          <p:nvPr/>
        </p:nvSpPr>
        <p:spPr>
          <a:xfrm>
            <a:off x="396240" y="5306695"/>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05</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5" name="文本框 4"/>
          <p:cNvSpPr txBox="1"/>
          <p:nvPr/>
        </p:nvSpPr>
        <p:spPr>
          <a:xfrm>
            <a:off x="945043" y="5365445"/>
            <a:ext cx="2752725"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Gigabit Ethernet port</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graphicFrame>
        <p:nvGraphicFramePr>
          <p:cNvPr id="6" name="表格 5"/>
          <p:cNvGraphicFramePr/>
          <p:nvPr>
            <p:custDataLst>
              <p:tags r:id="rId2"/>
            </p:custDataLst>
          </p:nvPr>
        </p:nvGraphicFramePr>
        <p:xfrm>
          <a:off x="451485" y="6015355"/>
          <a:ext cx="6703200" cy="3100070"/>
        </p:xfrm>
        <a:graphic>
          <a:graphicData uri="http://schemas.openxmlformats.org/drawingml/2006/table">
            <a:tbl>
              <a:tblPr firstRow="1" bandRow="1">
                <a:tableStyleId>{5C22544A-7EE6-4342-B048-85BDC9FD1C3A}</a:tableStyleId>
              </a:tblPr>
              <a:tblGrid>
                <a:gridCol w="3351600"/>
                <a:gridCol w="3351600"/>
              </a:tblGrid>
              <a:tr h="443230">
                <a:tc gridSpan="2">
                  <a:txBody>
                    <a:bodyPr/>
                    <a:p>
                      <a:pPr algn="l">
                        <a:buNone/>
                      </a:pPr>
                      <a:r>
                        <a:rPr lang="zh-CN" altLang="zh-CN" b="1">
                          <a:latin typeface="Noto Sans S Chinese Bold" panose="020B0800000000000000" charset="-122"/>
                          <a:ea typeface="Noto Sans S Chinese Bold" panose="020B0800000000000000" charset="-122"/>
                        </a:rPr>
                        <a:t>Gigabit Ethernet port</a:t>
                      </a:r>
                      <a:endParaRPr lang="zh-CN" altLang="zh-CN" b="1">
                        <a:latin typeface="Noto Sans S Chinese Bold" panose="020B0800000000000000" charset="-122"/>
                        <a:ea typeface="Noto Sans S Chinese Bold" panose="020B0800000000000000" charset="-122"/>
                      </a:endParaRPr>
                    </a:p>
                  </a:txBody>
                  <a:tcPr anchor="ctr" anchorCtr="0"/>
                </a:tc>
                <a:tc hMerge="1">
                  <a:tcPr/>
                </a:tc>
              </a:tr>
              <a:tr h="442800">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Gigabit Ethernet</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LAN1: 10/100/1000 auto-sensing (MDI/MDX) RJ-45 (SFP optional)</a:t>
                      </a:r>
                      <a:endPar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WAN1: 10/100/1000 auto-sensing (MDI/MDX) RJ-45</a:t>
                      </a:r>
                      <a:endPar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POE</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LAN1 and WAN1: Gigabit ports operate as Powered Equipment (PD) within a standard 802.3at/af power supply (Ethernet) from a mid- or end-span Power Supply Equipment (PSE).</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bl>
          </a:graphicData>
        </a:graphic>
      </p:graphicFrame>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03885" y="9848215"/>
            <a:ext cx="21717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graphicFrame>
        <p:nvGraphicFramePr>
          <p:cNvPr id="2" name="表格 1"/>
          <p:cNvGraphicFramePr/>
          <p:nvPr>
            <p:custDataLst>
              <p:tags r:id="rId1"/>
            </p:custDataLst>
          </p:nvPr>
        </p:nvGraphicFramePr>
        <p:xfrm>
          <a:off x="396240" y="983615"/>
          <a:ext cx="6703060" cy="6510020"/>
        </p:xfrm>
        <a:graphic>
          <a:graphicData uri="http://schemas.openxmlformats.org/drawingml/2006/table">
            <a:tbl>
              <a:tblPr firstRow="1" bandRow="1">
                <a:tableStyleId>{5C22544A-7EE6-4342-B048-85BDC9FD1C3A}</a:tableStyleId>
              </a:tblPr>
              <a:tblGrid>
                <a:gridCol w="3351530"/>
                <a:gridCol w="3351530"/>
              </a:tblGrid>
              <a:tr h="530225">
                <a:tc gridSpan="2">
                  <a:txBody>
                    <a:bodyPr/>
                    <a:p>
                      <a:pPr algn="l">
                        <a:buNone/>
                      </a:pPr>
                      <a:r>
                        <a:rPr lang="zh-CN" altLang="zh-CN" b="1">
                          <a:latin typeface="Noto Sans S Chinese Bold" panose="020B0800000000000000" charset="-122"/>
                          <a:ea typeface="Noto Sans S Chinese Bold" panose="020B0800000000000000" charset="-122"/>
                        </a:rPr>
                        <a:t>Radio</a:t>
                      </a:r>
                      <a:endParaRPr lang="zh-CN" altLang="zh-CN" b="1">
                        <a:latin typeface="Noto Sans S Chinese Bold" panose="020B0800000000000000" charset="-122"/>
                        <a:ea typeface="Noto Sans S Chinese Bold" panose="020B0800000000000000" charset="-122"/>
                      </a:endParaRPr>
                    </a:p>
                  </a:txBody>
                  <a:tcPr anchor="ctr" anchorCtr="0"/>
                </a:tc>
                <a:tc hMerge="1">
                  <a:tcPr/>
                </a:tc>
              </a:tr>
              <a:tr h="5979795">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1x2x2bg, 2.4GHz radio subsystem</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IEEE802.11b/g/n/ac/ax MIMO 2x2</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2.4~2.4835GHz</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-modulation</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IEEE802.11b/g:</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dsss (dbpsk, dqpsk, cck)</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OFDM (bpsk, qpsk, 16-qam, 64-qam)</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IEEE802.11n:</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OFDM (bpsk, qpsk, 16-qam, 64-qam)</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IEEE802.11ac:</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OFDM (bpsk, qpsk, 16-qam, 64-qam, 256-qam)</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IEEE802.11ax:</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OFDM (bpsk, qpsk, 16-qam, 64-qam, 256-qam, 1024-qam)</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 channel</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IEEE802.11b/g: Operation in channels 1-14</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IEEE802.11n: HT20 and HT40.</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-Data rate:</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IEEE11b: 11/5.5/2/1Mbps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IEEE11g: 54/48/36/24/18/12/9/6Mbps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IEEE11n:</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20MHz: 6.5Mbps~144.44Mbps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40MHz: 13.5Mbps~300Mbps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IEEE11ac:</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20MHz: 6.5Mbps~173.3Mbps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40MHz: 13.5Mbps~400Mbps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IEEE11ax:</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20MHz: 8.6Mbps~286.8Mbps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40MHz: 17.2Mbps~573.5Mbps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TX power: 19dBm (maximum) (see table for details)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bl>
          </a:graphicData>
        </a:graphic>
      </p:graphicFrame>
      <p:sp>
        <p:nvSpPr>
          <p:cNvPr id="21" name="矩形: 圆角 16"/>
          <p:cNvSpPr/>
          <p:nvPr/>
        </p:nvSpPr>
        <p:spPr>
          <a:xfrm>
            <a:off x="396240" y="285750"/>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06</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2" name="文本框 21"/>
          <p:cNvSpPr txBox="1"/>
          <p:nvPr/>
        </p:nvSpPr>
        <p:spPr>
          <a:xfrm>
            <a:off x="945043" y="345135"/>
            <a:ext cx="885825"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Radio</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3" name="文本框 2"/>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www.sskycn.com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PLACING_PICTURE_USER_VIEWPORT" val="{&quot;height&quot;:5940,&quot;width&quot;:7500}"/>
</p:tagLst>
</file>

<file path=ppt/tags/tag7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2.xml><?xml version="1.0" encoding="utf-8"?>
<p:tagLst xmlns:p="http://schemas.openxmlformats.org/presentationml/2006/main">
  <p:tag name="KSO_WM_UNIT_TABLE_BEAUTIFY" val="smartTable{f09cb35d-94c1-4293-9fb7-e724de2b2260}"/>
</p:tagLst>
</file>

<file path=ppt/tags/tag73.xml><?xml version="1.0" encoding="utf-8"?>
<p:tagLst xmlns:p="http://schemas.openxmlformats.org/presentationml/2006/main">
  <p:tag name="KSO_WM_UNIT_TABLE_BEAUTIFY" val="smartTable{bd59e7ab-0c73-4d09-ac25-c20c9ea5df87}"/>
</p:tagLst>
</file>

<file path=ppt/tags/tag7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5.xml><?xml version="1.0" encoding="utf-8"?>
<p:tagLst xmlns:p="http://schemas.openxmlformats.org/presentationml/2006/main">
  <p:tag name="KSO_WM_UNIT_TABLE_BEAUTIFY" val="smartTable{f09cb35d-94c1-4293-9fb7-e724de2b2260}"/>
  <p:tag name="TABLE_ENDDRAG_ORIGIN_RECT" val="527*512"/>
  <p:tag name="TABLE_ENDDRAG_RECT" val="31*77*527*512"/>
</p:tagLst>
</file>

<file path=ppt/tags/tag7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7.xml><?xml version="1.0" encoding="utf-8"?>
<p:tagLst xmlns:p="http://schemas.openxmlformats.org/presentationml/2006/main">
  <p:tag name="KSO_WM_UNIT_TABLE_BEAUTIFY" val="smartTable{f09cb35d-94c1-4293-9fb7-e724de2b2260}"/>
  <p:tag name="TABLE_ENDDRAG_ORIGIN_RECT" val="527*512"/>
  <p:tag name="TABLE_ENDDRAG_RECT" val="31*77*527*512"/>
</p:tagLst>
</file>

<file path=ppt/tags/tag7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9.xml><?xml version="1.0" encoding="utf-8"?>
<p:tagLst xmlns:p="http://schemas.openxmlformats.org/presentationml/2006/main">
  <p:tag name="KSO_WM_UNIT_TABLE_BEAUTIFY" val="smartTable{f09cb35d-94c1-4293-9fb7-e724de2b226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TABLE_BEAUTIFY" val="smartTable{8bc79bc6-93fe-4c26-9265-cec42a884643}"/>
</p:tagLst>
</file>

<file path=ppt/tags/tag81.xml><?xml version="1.0" encoding="utf-8"?>
<p:tagLst xmlns:p="http://schemas.openxmlformats.org/presentationml/2006/main">
  <p:tag name="KSO_WM_UNIT_TABLE_BEAUTIFY" val="smartTable{df6130e2-ce91-4c7b-a13e-52c9560dab9c}"/>
</p:tagLst>
</file>

<file path=ppt/tags/tag8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3.xml><?xml version="1.0" encoding="utf-8"?>
<p:tagLst xmlns:p="http://schemas.openxmlformats.org/presentationml/2006/main">
  <p:tag name="KSO_WM_UNIT_TABLE_BEAUTIFY" val="smartTable{f09cb35d-94c1-4293-9fb7-e724de2b2260}"/>
</p:tagLst>
</file>

<file path=ppt/tags/tag84.xml><?xml version="1.0" encoding="utf-8"?>
<p:tagLst xmlns:p="http://schemas.openxmlformats.org/presentationml/2006/main">
  <p:tag name="KSO_WM_UNIT_TABLE_BEAUTIFY" val="smartTable{0df95ef9-d837-45c0-b6e9-f9662df4f6b6}"/>
</p:tagLst>
</file>

<file path=ppt/tags/tag8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7.xml><?xml version="1.0" encoding="utf-8"?>
<p:tagLst xmlns:p="http://schemas.openxmlformats.org/presentationml/2006/main">
  <p:tag name="KSO_DOCER_TEMPLATE_OPEN_ONCE_MARK" val="1"/>
  <p:tag name="COMMONDATA" val="eyJoZGlkIjoiNjhkNTZlNmUyNDg1ZmMwYjU4ZDUxMmY5MTdiYTJhZGUifQ=="/>
  <p:tag name="KSO_WPP_MARK_KEY" val="b5689417-2436-418a-a3d2-a9b8dfea646e"/>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7943</Words>
  <Application>WPS 演示</Application>
  <PresentationFormat>宽屏</PresentationFormat>
  <Paragraphs>395</Paragraphs>
  <Slides>13</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宋体</vt:lpstr>
      <vt:lpstr>Wingdings</vt:lpstr>
      <vt:lpstr>微软雅黑</vt:lpstr>
      <vt:lpstr>Calibri</vt:lpstr>
      <vt:lpstr>Noto Sans S Chinese Bold</vt:lpstr>
      <vt:lpstr>Noto Sans S Chinese Regular</vt:lpstr>
      <vt:lpstr>Noto Sans S Chinese Medium</vt:lpstr>
      <vt:lpstr>Aharoni</vt:lpstr>
      <vt:lpstr>阿里汉仪智能黑体</vt:lpstr>
      <vt:lpstr>黑体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83</cp:revision>
  <dcterms:created xsi:type="dcterms:W3CDTF">2022-11-29T07:34:00Z</dcterms:created>
  <dcterms:modified xsi:type="dcterms:W3CDTF">2023-04-13T08:20:03Z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KSOSaveFontToCloudKey">
    <vt:lpwstr>200094624_embed</vt:lpwstr>
  </property>
  <property fmtid="{D5CDD505-2E9C-101B-9397-08002B2CF9AE}" pid="4" name="ICV">
    <vt:lpwstr>BEDB5CAF1D9F4EDCAD3342BE73243204_13</vt:lpwstr>
  </property>
</Properties>
</file>