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67" r:id="rId3"/>
    <p:sldId id="272" r:id="rId5"/>
    <p:sldId id="274" r:id="rId6"/>
    <p:sldId id="292" r:id="rId7"/>
    <p:sldId id="312" r:id="rId8"/>
    <p:sldId id="262" r:id="rId9"/>
    <p:sldId id="288" r:id="rId10"/>
    <p:sldId id="306" r:id="rId11"/>
    <p:sldId id="301" r:id="rId12"/>
    <p:sldId id="281" r:id="rId13"/>
  </p:sldIdLst>
  <p:sldSz cx="7556500" cy="10691495"/>
  <p:notesSz cx="6858000" cy="9144000"/>
  <p:embeddedFontLst>
    <p:embeddedFont>
      <p:font typeface="微软雅黑" panose="020B0503020204020204" charset="-122"/>
      <p:regular r:id="rId18"/>
    </p:embeddedFont>
    <p:embeddedFont>
      <p:font typeface="Calibri" panose="020F0502020204030204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24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EEE"/>
          </a:solidFill>
        </a:fill>
      </a:tcStyle>
    </a:wholeTbl>
    <a:band2H>
      <a:tcStyle>
        <a:tcBdr/>
        <a:fill>
          <a:solidFill>
            <a:srgbClr val="EAEFF7"/>
          </a:solidFill>
        </a:fill>
      </a:tcStyle>
    </a:band2H>
    <a:firstCol>
      <a:tcTxStyle b="on"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904" y="200"/>
      </p:cViewPr>
      <p:guideLst>
        <p:guide orient="horz" pos="3317"/>
        <p:guide pos="240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79.xml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474" y="1143000"/>
            <a:ext cx="218105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15182" y="4035460"/>
            <a:ext cx="6726037" cy="1401916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46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15182" y="5560098"/>
            <a:ext cx="6726037" cy="148270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98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85"/>
            </a:lvl3pPr>
            <a:lvl4pPr marL="1133475" indent="0" algn="ctr">
              <a:buNone/>
              <a:defRPr sz="1320"/>
            </a:lvl4pPr>
            <a:lvl5pPr marL="1511300" indent="0" algn="ctr">
              <a:buNone/>
              <a:defRPr sz="1320"/>
            </a:lvl5pPr>
            <a:lvl6pPr marL="1889125" indent="0" algn="ctr">
              <a:buNone/>
              <a:defRPr sz="1320"/>
            </a:lvl6pPr>
            <a:lvl7pPr marL="2266950" indent="0" algn="ctr">
              <a:buNone/>
              <a:defRPr sz="1320"/>
            </a:lvl7pPr>
            <a:lvl8pPr marL="2644775" indent="0" algn="ctr">
              <a:buNone/>
              <a:defRPr sz="1320"/>
            </a:lvl8pPr>
            <a:lvl9pPr marL="3022600" indent="0" algn="ctr">
              <a:buNone/>
              <a:defRPr sz="132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13760307035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15212" y="1485081"/>
            <a:ext cx="6726037" cy="785800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5182" y="4035460"/>
            <a:ext cx="6726037" cy="1401916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6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182" y="673543"/>
            <a:ext cx="6726037" cy="101031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15182" y="2020629"/>
            <a:ext cx="6726037" cy="7860115"/>
          </a:xfrm>
        </p:spPr>
        <p:txBody>
          <a:bodyPr vert="horz" lIns="101600" tIns="0" rIns="82550" bIns="0"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212" y="5938295"/>
            <a:ext cx="6726037" cy="974213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97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5208" y="7034276"/>
            <a:ext cx="6726037" cy="1680716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32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34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113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91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6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477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226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182" y="673543"/>
            <a:ext cx="6726037" cy="101031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15212" y="2020629"/>
            <a:ext cx="3274466" cy="7858002"/>
          </a:xfrm>
        </p:spPr>
        <p:txBody>
          <a:bodyPr vert="horz" lIns="101600" tIns="0" rIns="82550" bIns="0"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866753" y="2020629"/>
            <a:ext cx="3274466" cy="7858002"/>
          </a:xfrm>
        </p:spPr>
        <p:txBody>
          <a:bodyPr>
            <a:noAutofit/>
          </a:bodyPr>
          <a:lstStyle>
            <a:lvl1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2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182" y="673543"/>
            <a:ext cx="6726037" cy="101031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15212" y="2020629"/>
            <a:ext cx="3274466" cy="59403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5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77825" indent="0">
              <a:buNone/>
              <a:defRPr sz="1655" b="1"/>
            </a:lvl2pPr>
            <a:lvl3pPr marL="755650" indent="0">
              <a:buNone/>
              <a:defRPr sz="1485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15208" y="2789346"/>
            <a:ext cx="3274440" cy="7097513"/>
          </a:xfrm>
        </p:spPr>
        <p:txBody>
          <a:bodyPr vert="horz" lIns="101600" tIns="0" rIns="82550" bIns="0"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4815" y="2020629"/>
            <a:ext cx="3274466" cy="59403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5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77825" indent="0">
              <a:buNone/>
              <a:defRPr sz="1655" b="1"/>
            </a:lvl2pPr>
            <a:lvl3pPr marL="755650" indent="0">
              <a:buNone/>
              <a:defRPr sz="1485" b="1"/>
            </a:lvl3pPr>
            <a:lvl4pPr marL="1133475" indent="0">
              <a:buNone/>
              <a:defRPr sz="1320" b="1"/>
            </a:lvl4pPr>
            <a:lvl5pPr marL="1511300" indent="0">
              <a:buNone/>
              <a:defRPr sz="1320" b="1"/>
            </a:lvl5pPr>
            <a:lvl6pPr marL="1889125" indent="0">
              <a:buNone/>
              <a:defRPr sz="1320" b="1"/>
            </a:lvl6pPr>
            <a:lvl7pPr marL="2266950" indent="0">
              <a:buNone/>
              <a:defRPr sz="1320" b="1"/>
            </a:lvl7pPr>
            <a:lvl8pPr marL="2644775" indent="0">
              <a:buNone/>
              <a:defRPr sz="1320" b="1"/>
            </a:lvl8pPr>
            <a:lvl9pPr marL="3022600" indent="0">
              <a:buNone/>
              <a:defRPr sz="132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4815" y="2789346"/>
            <a:ext cx="3274466" cy="7097513"/>
          </a:xfrm>
        </p:spPr>
        <p:txBody>
          <a:bodyPr vert="horz" lIns="101600" tIns="0" rIns="82550" bIns="0" rtlCol="0">
            <a:no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15212" y="2020629"/>
            <a:ext cx="3274466" cy="7858002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6420" marR="0" lvl="1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245" marR="0" lvl="2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070" marR="0" lvl="3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99895" marR="0" lvl="4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866783" y="2020629"/>
            <a:ext cx="3274466" cy="7858002"/>
          </a:xfrm>
        </p:spPr>
        <p:txBody>
          <a:bodyPr vert="horz" lIns="101600" tIns="0" rIns="82550" bIns="0" rtlCol="0">
            <a:normAutofit/>
          </a:bodyPr>
          <a:lstStyle>
            <a:lvl1pPr marL="188595" marR="0" lvl="0" indent="-1885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/>
              <a:t>13760307035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51815" y="1485081"/>
            <a:ext cx="589404" cy="8401993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8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5208" y="1485069"/>
            <a:ext cx="6091295" cy="8401993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13760307035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15182" y="673543"/>
            <a:ext cx="6726037" cy="101031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15182" y="2020629"/>
            <a:ext cx="6726037" cy="785800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45250" y="9900199"/>
            <a:ext cx="1673415" cy="49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1029" y="9900199"/>
            <a:ext cx="2454343" cy="49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13760307035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336708" y="9900199"/>
            <a:ext cx="1673415" cy="49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9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755650" rtl="0" eaLnBrk="1" fontAlgn="auto" latinLnBrk="0" hangingPunct="1">
        <a:lnSpc>
          <a:spcPct val="100000"/>
        </a:lnSpc>
        <a:spcBef>
          <a:spcPct val="0"/>
        </a:spcBef>
        <a:buNone/>
        <a:defRPr sz="2315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88595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66420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30325" algn="l"/>
        </a:tabLst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44245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22070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699895" indent="-188595" algn="l" defTabSz="7556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077720" indent="-188595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5545" indent="-188595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33370" indent="-188595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11195" indent="-188595" algn="l" defTabSz="755650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3475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1130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9125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695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4775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22600" algn="l" defTabSz="75565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7.xml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ags" Target="../tags/tag7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686435" y="3966845"/>
            <a:ext cx="6182360" cy="199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lang="zh-CN" altLang="en-US" sz="32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Data </a:t>
            </a:r>
            <a:r>
              <a:rPr lang="en-US" altLang="zh-CN" sz="32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Sheet</a:t>
            </a:r>
            <a:endParaRPr lang="en-US" altLang="zh-CN" sz="3200" kern="1300" dirty="0">
              <a:solidFill>
                <a:schemeClr val="bg1"/>
              </a:solidFill>
              <a:uFillTx/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32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11N 300Mbps Outdoor LTE CPE</a:t>
            </a:r>
            <a:endParaRPr lang="en-US" altLang="zh-CN" sz="3200" kern="1300" dirty="0">
              <a:solidFill>
                <a:schemeClr val="bg1"/>
              </a:solidFill>
              <a:uFillTx/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</a:pPr>
            <a:r>
              <a:rPr lang="en-US" sz="18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Updated on 24th, May, 2023</a:t>
            </a:r>
            <a:r>
              <a:rPr lang="en-US" sz="3200" kern="1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 </a:t>
            </a:r>
            <a:endParaRPr lang="en-US" altLang="zh-CN" sz="3200" kern="1300" dirty="0">
              <a:solidFill>
                <a:schemeClr val="bg1"/>
              </a:solidFill>
              <a:uFillTx/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" name="图片 4" descr="logo-白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1769110"/>
            <a:ext cx="2313305" cy="8293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42340" y="9754235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 noGrp="1"/>
          </p:cNvSpPr>
          <p:nvPr/>
        </p:nvSpPr>
        <p:spPr>
          <a:xfrm>
            <a:off x="408305" y="3077210"/>
            <a:ext cx="6490335" cy="322199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Welcome to visit us for more info or quotation:</a:t>
            </a:r>
            <a:endParaRPr lang="zh-CN" altLang="en-US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zh-CN" altLang="en-US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>
              <a:lnSpc>
                <a:spcPct val="100000"/>
              </a:lnSpc>
              <a:spcBef>
                <a:spcPts val="100"/>
              </a:spcBef>
            </a:pPr>
            <a:endParaRPr lang="en-US" altLang="zh-CN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16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SHENZHEN SHUOTIAN INFORMATION TECHNOLOGY CO.,LTD</a:t>
            </a:r>
            <a:endParaRPr lang="en-US" altLang="zh-CN" sz="16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5/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F,Shenzhou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Building,Bantian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Street,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Longgang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District, 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Shenzhen,Guangdong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Province, 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altLang="zh-CN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website </a:t>
            </a:r>
            <a:r>
              <a:rPr lang="zh-CN" altLang="en-US" sz="180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：www.sailskywifi.com</a:t>
            </a:r>
            <a:endParaRPr lang="zh-CN" altLang="en-US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657860" y="1520190"/>
            <a:ext cx="6445885" cy="731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b="1" spc="-185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</a:rPr>
              <a:t>D</a:t>
            </a:r>
            <a:r>
              <a:rPr lang="zh-CN" altLang="en-US" sz="3200" b="1" spc="-185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</a:rPr>
              <a:t>irectory</a:t>
            </a:r>
            <a:endParaRPr lang="zh-CN" altLang="en-US" sz="3200" b="1" spc="-185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zh-CN" altLang="en-US" sz="2400" spc="-185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1. Description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3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2. Main Features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··································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4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3. 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Hardware specifications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5</a:t>
            </a:r>
            <a:endParaRPr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4. Firmware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features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6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5. 4G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features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7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6. </a:t>
            </a:r>
            <a:r>
              <a:rPr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Application scenarios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8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7. 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Packing list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······································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10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8. C</a:t>
            </a:r>
            <a:r>
              <a:rPr lang="zh-CN" altLang="en-US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ontact information···························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11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fontAlgn="auto">
              <a:lnSpc>
                <a:spcPct val="150000"/>
              </a:lnSpc>
              <a:spcBef>
                <a:spcPts val="100"/>
              </a:spcBef>
            </a:pPr>
            <a:endParaRPr lang="en-US" altLang="zh-CN" sz="1800" spc="-185" dirty="0">
              <a:solidFill>
                <a:schemeClr val="tx1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4994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42340" y="9754235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565785" y="395605"/>
            <a:ext cx="6504940" cy="941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Arial" panose="020B0604020202020204" pitchFamily="34" charset="0"/>
              <a:ea typeface="Noto Sans S Chinese Regular" panose="020B0500000000000000" charset="-122"/>
              <a:cs typeface="Arial" panose="020B0604020202020204" pitchFamily="34" charset="0"/>
            </a:endParaRPr>
          </a:p>
          <a:p>
            <a:pPr marL="12700" algn="just" fontAlgn="auto">
              <a:lnSpc>
                <a:spcPct val="15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High Speed Outdoor LTE CPE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 algn="l" fontAlgn="auto">
              <a:lnSpc>
                <a:spcPct val="150000"/>
              </a:lnSpc>
              <a:spcBef>
                <a:spcPts val="100"/>
              </a:spcBef>
            </a:pP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XM207 is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wide-use</a:t>
            </a: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out</a:t>
            </a: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door 4G CPE supports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with 50~100 meters wireless range</a:t>
            </a: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; Comply with IEEE 802.11b/g/n MIMO standard, the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Wi-Fi </a:t>
            </a: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data rate up to 300Mbps, more than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32</a:t>
            </a:r>
            <a:r>
              <a: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 end users can access into it; With SIM card slot, it support FDD-LTE/TDD-LTE for worldwide use with 150Mbps downlink speed. </a:t>
            </a: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 indent="457200" algn="just" fontAlgn="auto">
              <a:lnSpc>
                <a:spcPct val="150000"/>
              </a:lnSpc>
              <a:spcBef>
                <a:spcPts val="100"/>
              </a:spcBef>
            </a:pPr>
            <a:endParaRPr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5629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565785" y="452120"/>
            <a:ext cx="549910" cy="518160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01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5695" y="511810"/>
            <a:ext cx="1713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Description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685" y="1819910"/>
            <a:ext cx="3688715" cy="3688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456565" y="452120"/>
            <a:ext cx="6504940" cy="830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Outdoor industrial design, 300M wireless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It adopts an outdoor IP65 windproof, rainproof, dustproof, and sunscreen protection grade shell design, which can easily adapt to various harsh outdoor environments. Built-in professional wireless processor, wireless rate up to 300Mpbs, barrier-free transmission distance of about 100 meters, independent professional power amplifier and low-noise amplifier, stable and smooth with 30 units, no freeze, no drop.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Powerful never crash system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Dual SOC hardware design, self-contained system detection mechanism, self-contained 4G network detection mechanism, self-contained intelligent recovery mechanism, long-term stable operation, never crash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．</a:t>
            </a: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Easy to set up, one machine is flexible and multi-purpose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．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Default 4G access mode, plug and play. Support 4G mode, router mode, AP mode switching, built-in quick setup wizard to guide customers to complete the configuration easily. Router mode supports wired broadband access; AP mode easily converts wired network into wireless WiFi network. It supports 4G and wired broadband access methods, and supports China Mobile Unicom Telecom 4G/3G/2G network cards. It has the advantage of 4G Internet access in places where wired bandwidth cannot reach, and it is easy to access the Internet.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5629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565785" y="452120"/>
            <a:ext cx="549910" cy="518160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02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5858" y="511505"/>
            <a:ext cx="31007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Main Features Features: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456565" y="452120"/>
            <a:ext cx="6504940" cy="802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A variety of security strategies to ensure network data security at all times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Support WPA, WPA2 wireless security access, support SSID hiding and wireless blacklist to effectively prevent network fraud, and ensure user network data security at all times.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TR069 Remote Management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Support real-time viewing of device status parameters, batch remote device management, status notification, device agent management, so that the device can be managed and controlled.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A variety of status statistics, always know the working status of the equipment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Built-in traffic statistics, support traffic package settings, easy to understand the monthly traffic usage; multi-state work indicator, real-time work log view, always know the working status of the device.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Non-stop product function update and performance optimization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Arial" panose="020B0604020202020204" pitchFamily="34" charset="0"/>
                <a:ea typeface="Noto Sans S Chinese Bold" panose="020B0800000000000000" charset="-122"/>
                <a:cs typeface="Arial" panose="020B0604020202020204" pitchFamily="34" charset="0"/>
                <a:sym typeface="+mn-ea"/>
              </a:rPr>
              <a:t>The R&amp;D team adhering to the spirit of craftsmanship has been constantly updating functions to meet the needs of various network environments simply and efficiently; meticulous performance optimization ensures the provision of the highest quality network products and improves user experience.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ea typeface="Noto Sans S Chinese Bold" panose="020B0800000000000000" charset="-122"/>
              <a:cs typeface="Arial" panose="020B0604020202020204" pitchFamily="34" charset="0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7339" y="9835629"/>
            <a:ext cx="1092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565785" y="452120"/>
            <a:ext cx="549910" cy="518160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02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5858" y="511505"/>
            <a:ext cx="31007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Main Features Features: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52145" y="9835515"/>
            <a:ext cx="12065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82575" y="770255"/>
          <a:ext cx="6990715" cy="808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130"/>
                <a:gridCol w="4807585"/>
              </a:tblGrid>
              <a:tr h="47244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zh-CN" sz="1600" b="1">
                          <a:latin typeface="Arial" panose="020B0604020202020204" pitchFamily="34" charset="0"/>
                          <a:ea typeface="Noto Sans S Chinese Bold" panose="020B0800000000000000" charset="-122"/>
                          <a:cs typeface="Arial" panose="020B0604020202020204" pitchFamily="34" charset="0"/>
                        </a:rPr>
                        <a:t>Hardware specifications</a:t>
                      </a:r>
                      <a:endParaRPr lang="zh-CN" altLang="zh-CN" sz="1600" b="1">
                        <a:latin typeface="Arial" panose="020B0604020202020204" pitchFamily="34" charset="0"/>
                        <a:ea typeface="Noto Sans S Chinese Bold" panose="020B08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Model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XM207</a:t>
                      </a:r>
                      <a:endParaRPr 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36893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Chipset</a:t>
                      </a:r>
                      <a:endParaRPr 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MTK7628KN 300M high-performance enterprise chip</a:t>
                      </a:r>
                      <a:endParaRPr 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25450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Flash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sz="160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2MB</a:t>
                      </a:r>
                      <a:endParaRPr lang="en-US" sz="160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40055"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Memory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defRPr sz="1800"/>
                      </a:pPr>
                      <a:r>
                        <a:rPr lang="en-US" sz="160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8MB</a:t>
                      </a:r>
                      <a:endParaRPr lang="en-US" sz="160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62801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Ethernet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WAN 10/100Mbps adaptive network interface*1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LAN 10/100Mbps adaptive network interface*2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SIM card, big card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68630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Button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Reset button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42735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SIM/USIM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1* SIM card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751840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LED Indicator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5 groups: POWER, LAN, WIFI, WAN/LAN, 3G-4G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  <a:tr h="63690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Antenna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4G 2T2R 5dBi antenna*2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WiFi 2T2R 2.4G 5dBi Antenna*2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45720" marR="45720" anchor="ctr" horzOverflow="overflow"/>
                </a:tc>
              </a:tr>
              <a:tr h="45402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ESD</a:t>
                      </a: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endParaRPr lang="en-US" sz="1600" dirty="0">
                        <a:solidFill>
                          <a:srgbClr val="00000A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</a:tr>
              <a:tr h="471170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Power Consumption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55930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PoE</a:t>
                      </a:r>
                      <a:r>
                        <a:rPr lang="zh-CN" altLang="en-US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 Power Supply</a:t>
                      </a:r>
                      <a:endParaRPr lang="zh-CN" altLang="en-US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POE 24V 0.5A/DC 12V 1A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Protection level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IP65 level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</a:tr>
              <a:tr h="428625">
                <a:tc>
                  <a:txBody>
                    <a:bodyPr/>
                    <a:lstStyle/>
                    <a:p>
                      <a:pPr algn="l" defTabSz="755650">
                        <a:buNone/>
                        <a:defRPr sz="1800"/>
                      </a:pPr>
                      <a:r>
                        <a:rPr lang="en-US" altLang="zh-CN" sz="1600" dirty="0">
                          <a:solidFill>
                            <a:srgbClr val="0E071B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微软雅黑" panose="020B0503020204020204" charset="-122"/>
                        </a:rPr>
                        <a:t>With package size</a:t>
                      </a:r>
                      <a:endParaRPr lang="en-US" altLang="zh-CN" sz="1600" dirty="0">
                        <a:solidFill>
                          <a:srgbClr val="0E071B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微软雅黑" panose="020B0503020204020204" charset="-122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192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mm*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99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mm*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106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mm</a:t>
                      </a:r>
                      <a:endParaRPr lang="zh-CN" altLang="en-US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With package Weight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000"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400g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: 圆角 16"/>
          <p:cNvSpPr/>
          <p:nvPr/>
        </p:nvSpPr>
        <p:spPr>
          <a:xfrm>
            <a:off x="282575" y="25209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378" y="311480"/>
            <a:ext cx="31013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Hardware specifications</a:t>
            </a:r>
            <a:endParaRPr lang="zh-CN" altLang="en-US" sz="2000" b="1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05155" y="9835515"/>
            <a:ext cx="21463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: 圆角 16"/>
          <p:cNvSpPr/>
          <p:nvPr/>
        </p:nvSpPr>
        <p:spPr>
          <a:xfrm>
            <a:off x="282575" y="25209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04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378" y="311480"/>
            <a:ext cx="24396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solidFill>
                  <a:srgbClr val="2C6089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Firmware Features</a:t>
            </a:r>
            <a:endParaRPr lang="en-US" altLang="zh-CN" sz="2000" b="1" noProof="0" dirty="0">
              <a:solidFill>
                <a:srgbClr val="2C6089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3" name="表格 9"/>
          <p:cNvGraphicFramePr/>
          <p:nvPr>
            <p:custDataLst>
              <p:tags r:id="rId1"/>
            </p:custDataLst>
          </p:nvPr>
        </p:nvGraphicFramePr>
        <p:xfrm>
          <a:off x="287020" y="814705"/>
          <a:ext cx="6702425" cy="818007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56105"/>
                <a:gridCol w="4846320"/>
              </a:tblGrid>
              <a:tr h="370840">
                <a:tc gridSpan="2">
                  <a:txBody>
                    <a:bodyPr/>
                    <a:lstStyle/>
                    <a:p>
                      <a:pPr algn="l" defTabSz="75565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WIFI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Standard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cPr/>
                </a:tc>
              </a:tr>
              <a:tr h="36639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WiFi Standard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IEEE 802.11b/g/n, 2X2 MIMO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22910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Frequency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2.4G: 2400 - 2484MHz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20370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Data Rate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300Mbps @ 2.4GHz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368300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RF Power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≤ 20dBm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19100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Access Users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32+ Clients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IP Protocol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defRPr sz="1800"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IPv4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957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Operation mode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4G/WAN/AP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3243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Security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WPA/WPA2 security mechanism (WPA-PSK uses TKIP or AES) 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Network Configuration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Operating mode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LAN port/WAN address setting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APN settings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957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Traffic assistant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Traffic statistics/package settings/traffic control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565150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Support Mac/IP address filter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957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Support Port forwarding, DMZ, static router and QoS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10210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Management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GUI web management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TR069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Support firmware back-up, restore, reset, upgrade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Language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English/Chinese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Login Info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IP address: 172.16.0.1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4G-WiFi-XXXX (the last 4 digits of the MAC address)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08305"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SSID: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12345678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05155" y="9835515"/>
            <a:ext cx="21463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: 圆角 16"/>
          <p:cNvSpPr/>
          <p:nvPr/>
        </p:nvSpPr>
        <p:spPr>
          <a:xfrm>
            <a:off x="282575" y="25209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05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378" y="311480"/>
            <a:ext cx="16490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solidFill>
                  <a:srgbClr val="2C6089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4G Features</a:t>
            </a:r>
            <a:endParaRPr lang="en-US" altLang="zh-CN" sz="2000" b="1" noProof="0" dirty="0">
              <a:solidFill>
                <a:srgbClr val="2C6089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3" name="表格 9"/>
          <p:cNvGraphicFramePr/>
          <p:nvPr>
            <p:custDataLst>
              <p:tags r:id="rId1"/>
            </p:custDataLst>
          </p:nvPr>
        </p:nvGraphicFramePr>
        <p:xfrm>
          <a:off x="318135" y="783590"/>
          <a:ext cx="6702425" cy="362394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11680"/>
                <a:gridCol w="4690745"/>
              </a:tblGrid>
              <a:tr h="423545">
                <a:tc gridSpan="2">
                  <a:txBody>
                    <a:bodyPr/>
                    <a:lstStyle/>
                    <a:p>
                      <a:pPr algn="l" defTabSz="75565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j-lt"/>
                          <a:ea typeface="Noto Sans S Chinese Medium" panose="020B0600000000000000" charset="-122"/>
                          <a:cs typeface="+mj-lt"/>
                        </a:rPr>
                        <a:t>4G Spec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+mj-lt"/>
                        <a:ea typeface="Noto Sans S Chinese Medium" panose="020B0600000000000000" charset="-122"/>
                        <a:cs typeface="+mj-lt"/>
                      </a:endParaRPr>
                    </a:p>
                  </a:txBody>
                  <a:tcPr marL="45720" marR="45720" anchor="ctr" horzOverflow="overflow"/>
                </a:tc>
                <a:tc hMerge="1">
                  <a:tcPr/>
                </a:tc>
              </a:tr>
              <a:tr h="1310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Maximum Data Throughput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LTE CAT 4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defRPr sz="1000">
                          <a:solidFill>
                            <a:srgbClr val="0E071B"/>
                          </a:solidFill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FDD/TDD:  up to 150Mbps DL; up to 50Mbps UL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defRPr sz="1000">
                          <a:solidFill>
                            <a:srgbClr val="0E071B"/>
                          </a:solidFill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WCDMA: HSDPA up to 42.2Mbps DL; HSUPA up to 11.5Mbps UL  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 algn="l" defTabSz="755650">
                        <a:defRPr sz="1000">
                          <a:solidFill>
                            <a:srgbClr val="0E071B"/>
                          </a:solidFill>
                          <a:latin typeface="+mj-lt"/>
                          <a:ea typeface="+mj-ea"/>
                          <a:cs typeface="+mj-cs"/>
                          <a:sym typeface="微软雅黑" panose="020B0503020204020204" charset="-122"/>
                        </a:defRPr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EVDO: 3.1Mbps DL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Technical Standard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Compatible with  FDD-LTE, TDD-LTE, WCDMA, EVDO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Default 802.11b/g/n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Frequency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755650">
                        <a:buClrTx/>
                        <a:buSzTx/>
                        <a:buFontTx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LTE-FDD:B1/B3/B5/B7/B8/B20/B28 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defTabSz="755650">
                        <a:buClrTx/>
                        <a:buSzTx/>
                        <a:buFontTx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LTE-TDD:B38/B40/41  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defTabSz="755650">
                        <a:buClrTx/>
                        <a:buSzTx/>
                        <a:buFontTx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WCDMA:B1/B5/B8  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l" defTabSz="755650">
                        <a:buClrTx/>
                        <a:buSzTx/>
                        <a:buFontTx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GSM:900/1800mhz</a:t>
                      </a:r>
                      <a:endParaRPr lang="en-US" altLang="zh-CN" sz="1600" dirty="0"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318770" y="8289290"/>
          <a:ext cx="6720205" cy="13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355"/>
                <a:gridCol w="4260850"/>
              </a:tblGrid>
              <a:tr h="318135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Working Environment</a:t>
                      </a:r>
                      <a:endParaRPr lang="en-US" altLang="zh-CN"/>
                    </a:p>
                  </a:txBody>
                  <a:tcPr anchor="ctr"/>
                </a:tc>
                <a:tc hMerge="1">
                  <a:tcPr anchor="ctr"/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Operating Temperature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Normal:-10°C ~ 50°C;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Storage Temperature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-40° C  ~ 70° C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</a:tr>
              <a:tr h="395605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Humidity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5%~ 95% 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18135" y="4422140"/>
          <a:ext cx="6721475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990"/>
                <a:gridCol w="4261485"/>
              </a:tblGrid>
              <a:tr h="332105"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Light Blinking Rules</a:t>
                      </a:r>
                      <a:endParaRPr lang="en-US" altLang="zh-CN"/>
                    </a:p>
                  </a:txBody>
                  <a:tcPr anchor="ctr"/>
                </a:tc>
                <a:tc hMerge="1">
                  <a:tcPr anchor="ctr"/>
                </a:tc>
              </a:tr>
              <a:tr h="605790"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POWER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Connect to the power supply, the POWER light is always blue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4520"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2.4G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  <a:sym typeface="+mn-ea"/>
                        </a:rPr>
                        <a:t>2.4G WiFi is turned on, and the 2.4G indicator light is always blue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/>
                </a:tc>
              </a:tr>
              <a:tr h="1115060"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4G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In 4G network mode, and when the 4G network is normal, the 4G light is always on in blue; in 4G mode, the 4G light is abnormal, and the blue light flashes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4520"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WAN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When there is data access, the WAN indicator light is always blue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5155"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LAN1/LAN2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ClrTx/>
                        <a:buSzTx/>
                        <a:buNone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Noto Sans S Chinese Medium" panose="020B0600000000000000" charset="-122"/>
                          <a:cs typeface="Arial" panose="020B0604020202020204" pitchFamily="34" charset="0"/>
                        </a:rPr>
                        <a:t>When there is data access, the indicators of LAN1 and LAN2 are always blue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Noto Sans S Chinese Medium" panose="020B0600000000000000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F3F6F8"/>
            </a:gs>
            <a:gs pos="0">
              <a:srgbClr val="F7F9FA"/>
            </a:gs>
            <a:gs pos="100000">
              <a:srgbClr val="EEF2F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 txBox="1">
            <a:spLocks noGrp="1"/>
          </p:cNvSpPr>
          <p:nvPr/>
        </p:nvSpPr>
        <p:spPr>
          <a:xfrm>
            <a:off x="525780" y="525015"/>
            <a:ext cx="6504940" cy="567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400" b="0" i="0">
                <a:solidFill>
                  <a:srgbClr val="0556A5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zh-CN" altLang="en-US" sz="2000" spc="-185" dirty="0">
              <a:latin typeface="Noto Sans S Chinese Regular" panose="020B0500000000000000" charset="-122"/>
              <a:ea typeface="Noto Sans S Chinese Regular" panose="020B0500000000000000" charset="-122"/>
              <a:cs typeface="Noto Sans S Chinese Regular" panose="020B0500000000000000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lvl="0" indent="0" algn="just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000" spc="-185" dirty="0">
              <a:solidFill>
                <a:srgbClr val="0070C0"/>
              </a:solidFill>
              <a:latin typeface="Noto Sans S Chinese Bold" panose="020B0800000000000000" charset="-122"/>
              <a:ea typeface="Noto Sans S Chinese Bold" panose="020B0800000000000000" charset="-122"/>
              <a:cs typeface="Noto Sans S Chinese Regular" panose="020B0500000000000000" charset="-122"/>
            </a:endParaRPr>
          </a:p>
          <a:p>
            <a:pPr marL="12700" lvl="0" indent="0" algn="just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000" spc="-185" dirty="0">
              <a:solidFill>
                <a:srgbClr val="0070C0"/>
              </a:solidFill>
              <a:latin typeface="Noto Sans S Chinese Bold" panose="020B0800000000000000" charset="-122"/>
              <a:ea typeface="Noto Sans S Chinese Bold" panose="020B0800000000000000" charset="-122"/>
              <a:cs typeface="Noto Sans S Chinese Regular" panose="020B0500000000000000" charset="-122"/>
            </a:endParaRPr>
          </a:p>
          <a:p>
            <a:pPr marL="12700" lvl="0" indent="0" algn="just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000" spc="-185" dirty="0">
              <a:solidFill>
                <a:srgbClr val="0070C0"/>
              </a:solidFill>
              <a:latin typeface="Noto Sans S Chinese Bold" panose="020B0800000000000000" charset="-122"/>
              <a:ea typeface="Noto Sans S Chinese Bold" panose="020B0800000000000000" charset="-122"/>
              <a:cs typeface="Noto Sans S Chinese Regular" panose="020B0500000000000000" charset="-122"/>
            </a:endParaRPr>
          </a:p>
        </p:txBody>
      </p:sp>
      <p:sp>
        <p:nvSpPr>
          <p:cNvPr id="30" name="object 3"/>
          <p:cNvSpPr/>
          <p:nvPr/>
        </p:nvSpPr>
        <p:spPr>
          <a:xfrm>
            <a:off x="455294" y="9756140"/>
            <a:ext cx="513715" cy="280035"/>
          </a:xfrm>
          <a:custGeom>
            <a:avLst/>
            <a:gdLst/>
            <a:ahLst/>
            <a:cxnLst/>
            <a:rect l="l" t="t" r="r" b="b"/>
            <a:pathLst>
              <a:path w="513715" h="280034">
                <a:moveTo>
                  <a:pt x="0" y="0"/>
                </a:moveTo>
                <a:lnTo>
                  <a:pt x="513715" y="0"/>
                </a:lnTo>
                <a:lnTo>
                  <a:pt x="513715" y="280034"/>
                </a:lnTo>
                <a:lnTo>
                  <a:pt x="0" y="280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4"/>
          <p:cNvSpPr/>
          <p:nvPr/>
        </p:nvSpPr>
        <p:spPr>
          <a:xfrm>
            <a:off x="456565" y="9754108"/>
            <a:ext cx="6442075" cy="0"/>
          </a:xfrm>
          <a:custGeom>
            <a:avLst/>
            <a:gdLst/>
            <a:ahLst/>
            <a:cxnLst/>
            <a:rect l="l" t="t" r="r" b="b"/>
            <a:pathLst>
              <a:path w="6442075">
                <a:moveTo>
                  <a:pt x="0" y="0"/>
                </a:moveTo>
                <a:lnTo>
                  <a:pt x="6442075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24"/>
          <p:cNvSpPr txBox="1">
            <a:spLocks noGrp="1"/>
          </p:cNvSpPr>
          <p:nvPr/>
        </p:nvSpPr>
        <p:spPr>
          <a:xfrm>
            <a:off x="612775" y="9823450"/>
            <a:ext cx="3124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 marL="0">
              <a:defRPr sz="900" b="0" i="0">
                <a:solidFill>
                  <a:schemeClr val="bg1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sz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fld>
            <a:endParaRPr sz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: 圆角 16"/>
          <p:cNvSpPr/>
          <p:nvPr/>
        </p:nvSpPr>
        <p:spPr>
          <a:xfrm>
            <a:off x="567055" y="395605"/>
            <a:ext cx="548640" cy="517525"/>
          </a:xfrm>
          <a:prstGeom prst="roundRect">
            <a:avLst>
              <a:gd name="adj" fmla="val 146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阿里汉仪智能黑体" panose="00020600040101010101" pitchFamily="18" charset="-122"/>
                <a:cs typeface="Arial" panose="020B0604020202020204" pitchFamily="34" charset="0"/>
              </a:rPr>
              <a:t>07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阿里汉仪智能黑体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15858" y="454990"/>
            <a:ext cx="15925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6089"/>
                </a:solidFill>
                <a:effectLst/>
                <a:uLnTx/>
                <a:uFillTx/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lt"/>
              </a:rPr>
              <a:t>Packing list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C6089"/>
              </a:solidFill>
              <a:effectLst/>
              <a:uLnTx/>
              <a:uFillTx/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9010" y="9756140"/>
            <a:ext cx="5469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pc="-55" dirty="0">
                <a:solidFill>
                  <a:srgbClr val="0556A5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www.sailskywifi.com</a:t>
            </a:r>
            <a:endParaRPr lang="zh-CN" altLang="zh-CN" spc="-55" dirty="0">
              <a:solidFill>
                <a:srgbClr val="0556A5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535430" y="4478655"/>
            <a:ext cx="1486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XM207</a:t>
            </a:r>
            <a:r>
              <a:rPr lang="zh-CN" altLang="en-US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 dirty="0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5695" y="7635240"/>
            <a:ext cx="2159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User Manual×1</a:t>
            </a:r>
            <a:endParaRPr lang="en-US" altLang="zh-CN" dirty="0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图片 7" descr="微信图片_202102251758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6203315"/>
            <a:ext cx="1314450" cy="12668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251325" y="4340225"/>
            <a:ext cx="2647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</a:rPr>
              <a:t>PoE Power adapter</a:t>
            </a: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24V 0.5A)</a:t>
            </a:r>
            <a:endParaRPr lang="en-US" altLang="zh-CN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10785" y="7155180"/>
            <a:ext cx="22218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Cat 6 LAN Cable</a:t>
            </a: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</a:t>
            </a:r>
            <a:endParaRPr lang="en-US" altLang="zh-CN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（</a:t>
            </a:r>
            <a:r>
              <a:rPr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 meter</a:t>
            </a: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>
              <a:solidFill>
                <a:schemeClr val="accent4"/>
              </a:solidFill>
              <a:latin typeface="Arial" panose="020B0604020202020204" pitchFamily="34" charset="0"/>
              <a:ea typeface="Noto Sans S Chinese Medium" panose="020B0600000000000000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6" name="图片 25" descr="wangxian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5895340"/>
            <a:ext cx="1331595" cy="1269365"/>
          </a:xfrm>
          <a:prstGeom prst="rect">
            <a:avLst/>
          </a:prstGeom>
        </p:spPr>
      </p:pic>
      <p:pic>
        <p:nvPicPr>
          <p:cNvPr id="24" name="图片 23" descr="zhadai-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36290" y="6204585"/>
            <a:ext cx="1533525" cy="1430655"/>
          </a:xfrm>
          <a:prstGeom prst="rect">
            <a:avLst/>
          </a:prstGeom>
        </p:spPr>
      </p:pic>
      <p:pic>
        <p:nvPicPr>
          <p:cNvPr id="4" name="图片 3" descr="dianyuan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175" y="2642235"/>
            <a:ext cx="1863725" cy="1179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47720" y="7628255"/>
            <a:ext cx="1854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Hose clamp</a:t>
            </a: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Noto Sans S Chinese Medium" panose="020B0600000000000000" charset="-122"/>
                <a:cs typeface="Arial" panose="020B0604020202020204" pitchFamily="34" charset="0"/>
                <a:sym typeface="+mn-ea"/>
              </a:rPr>
              <a:t>1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10" y="1570355"/>
            <a:ext cx="2513330" cy="251333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7.xml><?xml version="1.0" encoding="utf-8"?>
<p:tagLst xmlns:p="http://schemas.openxmlformats.org/presentationml/2006/main">
  <p:tag name="KSO_WM_UNIT_TABLE_BEAUTIFY" val="smartTable{a777b5c7-9404-43c9-b225-be88c4512314}"/>
  <p:tag name="TABLE_ENDDRAG_ORIGIN_RECT" val="550*660"/>
  <p:tag name="TABLE_ENDDRAG_RECT" val="22*60*550*660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9.xml><?xml version="1.0" encoding="utf-8"?>
<p:tagLst xmlns:p="http://schemas.openxmlformats.org/presentationml/2006/main">
  <p:tag name="KSO_WM_UNIT_TABLE_BEAUTIFY" val="smartTable{f1d3c542-d66a-40e7-a422-9789342343db}"/>
  <p:tag name="TABLE_ENDDRAG_ORIGIN_RECT" val="527*673"/>
  <p:tag name="TABLE_ENDDRAG_RECT" val="25*61*527*67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1.xml><?xml version="1.0" encoding="utf-8"?>
<p:tagLst xmlns:p="http://schemas.openxmlformats.org/presentationml/2006/main">
  <p:tag name="KSO_WM_UNIT_TABLE_BEAUTIFY" val="smartTable{f1d3c542-d66a-40e7-a422-9789342343db}"/>
  <p:tag name="TABLE_ENDDRAG_ORIGIN_RECT" val="527*279"/>
  <p:tag name="TABLE_ENDDRAG_RECT" val="25*61*527*279"/>
</p:tagLst>
</file>

<file path=ppt/tags/tag72.xml><?xml version="1.0" encoding="utf-8"?>
<p:tagLst xmlns:p="http://schemas.openxmlformats.org/presentationml/2006/main">
  <p:tag name="KSO_WM_UNIT_TABLE_BEAUTIFY" val="smartTable{1728ca04-6ad6-4d9e-8daa-47837747eb18}"/>
  <p:tag name="TABLE_ENDDRAG_ORIGIN_RECT" val="529*109"/>
  <p:tag name="TABLE_ENDDRAG_RECT" val="25*652*529*109"/>
</p:tagLst>
</file>

<file path=ppt/tags/tag73.xml><?xml version="1.0" encoding="utf-8"?>
<p:tagLst xmlns:p="http://schemas.openxmlformats.org/presentationml/2006/main">
  <p:tag name="KSO_WM_UNIT_TABLE_BEAUTIFY" val="smartTable{38ee0e91-a6d7-4aad-9717-a85b7629c1d0}"/>
  <p:tag name="TABLE_ENDDRAG_ORIGIN_RECT" val="529*304"/>
  <p:tag name="TABLE_ENDDRAG_RECT" val="25*348*529*304"/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5.xml><?xml version="1.0" encoding="utf-8"?>
<p:tagLst xmlns:p="http://schemas.openxmlformats.org/presentationml/2006/main">
  <p:tag name="KSO_WM_UNIT_PLACING_PICTURE_USER_VIEWPORT" val="{&quot;height&quot;:580,&quot;width&quot;:2341}"/>
</p:tagLst>
</file>

<file path=ppt/tags/tag76.xml><?xml version="1.0" encoding="utf-8"?>
<p:tagLst xmlns:p="http://schemas.openxmlformats.org/presentationml/2006/main">
  <p:tag name="KSO_WM_UNIT_PLACING_PICTURE_USER_VIEWPORT" val="{&quot;height&quot;:2253,&quot;width&quot;:2415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79.xml><?xml version="1.0" encoding="utf-8"?>
<p:tagLst xmlns:p="http://schemas.openxmlformats.org/presentationml/2006/main">
  <p:tag name="COMMONDATA" val="eyJoZGlkIjoiNjhkNTZlNmUyNDg1ZmMwYjU4ZDUxMmY5MTdiYTJhZGUifQ=="/>
  <p:tag name="KSO_WPP_MARK_KEY" val="afcc02e0-f083-42a3-b477-911d5496293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5956</Words>
  <Application>WPS 演示</Application>
  <PresentationFormat>自定义</PresentationFormat>
  <Paragraphs>361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Noto Sans S Chinese Bold</vt:lpstr>
      <vt:lpstr>Noto Sans S Chinese Medium</vt:lpstr>
      <vt:lpstr>Noto Sans S Chinese Regular</vt:lpstr>
      <vt:lpstr>阿里汉仪智能黑体</vt:lpstr>
      <vt:lpstr>黑体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194</cp:revision>
  <dcterms:created xsi:type="dcterms:W3CDTF">2019-06-04T03:52:00Z</dcterms:created>
  <dcterms:modified xsi:type="dcterms:W3CDTF">2023-09-18T08:01:26Z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KSOSaveFontToCloudKey">
    <vt:lpwstr>200094624_embed</vt:lpwstr>
  </property>
  <property fmtid="{D5CDD505-2E9C-101B-9397-08002B2CF9AE}" pid="4" name="ICV">
    <vt:lpwstr>034E7B156FCB4627AFC6176D14282D04_12</vt:lpwstr>
  </property>
</Properties>
</file>