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7"/>
  </p:handoutMasterIdLst>
  <p:sldIdLst>
    <p:sldId id="267" r:id="rId3"/>
    <p:sldId id="305" r:id="rId5"/>
    <p:sldId id="306" r:id="rId6"/>
    <p:sldId id="274" r:id="rId7"/>
    <p:sldId id="296" r:id="rId8"/>
    <p:sldId id="307" r:id="rId9"/>
    <p:sldId id="308" r:id="rId10"/>
    <p:sldId id="260" r:id="rId11"/>
    <p:sldId id="285" r:id="rId12"/>
    <p:sldId id="282" r:id="rId13"/>
    <p:sldId id="309" r:id="rId14"/>
    <p:sldId id="310" r:id="rId15"/>
    <p:sldId id="281" r:id="rId16"/>
  </p:sldIdLst>
  <p:sldSz cx="7556500" cy="10691495"/>
  <p:notesSz cx="6858000" cy="9144000"/>
  <p:embeddedFontLst>
    <p:embeddedFont>
      <p:font typeface="Calibri" panose="020F0502020204030204"/>
      <p:regular r:id="rId21"/>
      <p:bold r:id="rId22"/>
      <p:italic r:id="rId23"/>
      <p:boldItalic r:id="rId24"/>
    </p:embeddedFont>
    <p:embeddedFont>
      <p:font typeface="微软雅黑" panose="020B0503020204020204" charset="-122"/>
      <p:regular r:id="rId25"/>
    </p:embeddedFont>
    <p:embeddedFont>
      <p:font typeface="Aharoni" panose="02010803020104030203" pitchFamily="2" charset="-79"/>
      <p:bold r:id="rId26"/>
    </p:embeddedFont>
    <p:embeddedFont>
      <p:font typeface="阿里汉仪智能黑体" panose="00020600040101010101" pitchFamily="18" charset="-122"/>
      <p:regular r:id="rId27"/>
    </p:embeddedFont>
    <p:embeddedFont>
      <p:font typeface="等线" panose="02010600030101010101"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23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C3C2611-4C71-4FC5-86AE-919BDF0F9419}" styleName="">
    <a:wholeTbl>
      <a:tcTxStyle>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EEE"/>
          </a:solidFill>
        </a:fill>
      </a:tcStyle>
    </a:wholeTbl>
    <a:band2H>
      <a:tcStyle>
        <a:tcBdr/>
        <a:fill>
          <a:solidFill>
            <a:srgbClr val="EAEFF7"/>
          </a:solidFill>
        </a:fill>
      </a:tcStyle>
    </a:band2H>
    <a:firstCol>
      <a:tcTxStyle b="on">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showGuides="1">
      <p:cViewPr varScale="1">
        <p:scale>
          <a:sx n="63" d="100"/>
          <a:sy n="63" d="100"/>
        </p:scale>
        <p:origin x="2688" y="200"/>
      </p:cViewPr>
      <p:guideLst>
        <p:guide orient="horz" pos="3367"/>
        <p:guide pos="231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85.xml"/><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8474" y="1143000"/>
            <a:ext cx="2181052"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cs typeface="+mn-cs"/>
      </a:defRPr>
    </a:lvl1pPr>
    <a:lvl2pPr marL="457200" algn="l" defTabSz="914400" rtl="0" eaLnBrk="1" latinLnBrk="0" hangingPunct="1">
      <a:defRPr sz="1200" kern="1200">
        <a:solidFill>
          <a:schemeClr val="tx1"/>
        </a:solidFill>
        <a:cs typeface="+mn-cs"/>
      </a:defRPr>
    </a:lvl2pPr>
    <a:lvl3pPr marL="914400" algn="l" defTabSz="914400" rtl="0" eaLnBrk="1" latinLnBrk="0" hangingPunct="1">
      <a:defRPr sz="1200" kern="1200">
        <a:solidFill>
          <a:schemeClr val="tx1"/>
        </a:solidFill>
        <a:cs typeface="+mn-cs"/>
      </a:defRPr>
    </a:lvl3pPr>
    <a:lvl4pPr marL="1371600" algn="l" defTabSz="914400" rtl="0" eaLnBrk="1" latinLnBrk="0" hangingPunct="1">
      <a:defRPr sz="1200" kern="1200">
        <a:solidFill>
          <a:schemeClr val="tx1"/>
        </a:solidFill>
        <a:cs typeface="+mn-cs"/>
      </a:defRPr>
    </a:lvl4pPr>
    <a:lvl5pPr marL="1828800" algn="l" defTabSz="914400" rtl="0" eaLnBrk="1" latinLnBrk="0" hangingPunct="1">
      <a:defRPr sz="1200" kern="1200">
        <a:solidFill>
          <a:schemeClr val="tx1"/>
        </a:solidFill>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415182" y="4035460"/>
            <a:ext cx="6726037" cy="1401916"/>
          </a:xfrm>
        </p:spPr>
        <p:txBody>
          <a:bodyPr lIns="101600" tIns="38100" rIns="25400" bIns="38100" anchor="t" anchorCtr="0">
            <a:noAutofit/>
          </a:bodyPr>
          <a:lstStyle>
            <a:lvl1pPr algn="ctr">
              <a:defRPr sz="446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415182" y="5560098"/>
            <a:ext cx="6726037" cy="1482705"/>
          </a:xfrm>
        </p:spPr>
        <p:txBody>
          <a:bodyPr lIns="101600" tIns="38100" rIns="76200" bIns="38100">
            <a:noAutofit/>
          </a:bodyPr>
          <a:lstStyle>
            <a:lvl1pPr marL="0" indent="0" algn="ctr" eaLnBrk="1" fontAlgn="auto" latinLnBrk="0" hangingPunct="1">
              <a:lnSpc>
                <a:spcPct val="100000"/>
              </a:lnSpc>
              <a:buNone/>
              <a:defRPr sz="1985" u="none" strike="noStrike" kern="1200" cap="none" spc="200" normalizeH="0" baseline="0">
                <a:solidFill>
                  <a:schemeClr val="tx1"/>
                </a:solidFill>
                <a:uFillTx/>
              </a:defRPr>
            </a:lvl1pPr>
            <a:lvl2pPr marL="377825" indent="0" algn="ctr">
              <a:buNone/>
              <a:defRPr sz="1655"/>
            </a:lvl2pPr>
            <a:lvl3pPr marL="755650" indent="0" algn="ctr">
              <a:buNone/>
              <a:defRPr sz="1485"/>
            </a:lvl3pPr>
            <a:lvl4pPr marL="1133475" indent="0" algn="ctr">
              <a:buNone/>
              <a:defRPr sz="1320"/>
            </a:lvl4pPr>
            <a:lvl5pPr marL="1511300" indent="0" algn="ctr">
              <a:buNone/>
              <a:defRPr sz="1320"/>
            </a:lvl5pPr>
            <a:lvl6pPr marL="1889125" indent="0" algn="ctr">
              <a:buNone/>
              <a:defRPr sz="1320"/>
            </a:lvl6pPr>
            <a:lvl7pPr marL="2266950" indent="0" algn="ctr">
              <a:buNone/>
              <a:defRPr sz="1320"/>
            </a:lvl7pPr>
            <a:lvl8pPr marL="2644775" indent="0" algn="ctr">
              <a:buNone/>
              <a:defRPr sz="1320"/>
            </a:lvl8pPr>
            <a:lvl9pPr marL="3022600" indent="0" algn="ctr">
              <a:buNone/>
              <a:defRPr sz="132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r>
              <a:rPr lang="zh-CN" altLang="en-US" dirty="0"/>
              <a:t>13760307035</a:t>
            </a:r>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13760307035</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15212" y="1485081"/>
            <a:ext cx="6726037" cy="785800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13760307035</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415182" y="4035460"/>
            <a:ext cx="6726037" cy="1401916"/>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446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15182" y="673543"/>
            <a:ext cx="6726037" cy="1010315"/>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15182" y="2020629"/>
            <a:ext cx="6726037" cy="7860115"/>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13760307035</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15212" y="5938295"/>
            <a:ext cx="6726037" cy="974213"/>
          </a:xfrm>
        </p:spPr>
        <p:txBody>
          <a:bodyPr lIns="101600" tIns="38100" rIns="63500" bIns="38100" anchor="t" anchorCtr="0">
            <a:noAutofit/>
          </a:bodyPr>
          <a:lstStyle>
            <a:lvl1pPr>
              <a:defRPr sz="2975"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415208" y="7034276"/>
            <a:ext cx="6726037" cy="1680716"/>
          </a:xfrm>
        </p:spPr>
        <p:txBody>
          <a:bodyPr lIns="101600" tIns="38100" rIns="76200" bIns="38100">
            <a:noAutofit/>
          </a:bodyPr>
          <a:lstStyle>
            <a:lvl1pPr marL="0" indent="0" eaLnBrk="1" fontAlgn="auto" latinLnBrk="0" hangingPunct="1">
              <a:buNone/>
              <a:defRPr kumimoji="0" lang="zh-CN" altLang="en-US" sz="1320" b="0" i="0" u="none" strike="noStrike" kern="1200" cap="none" spc="150" normalizeH="0" baseline="0" noProof="1">
                <a:solidFill>
                  <a:schemeClr val="tx1"/>
                </a:solidFill>
                <a:uFillTx/>
                <a:latin typeface="+mn-lt"/>
                <a:ea typeface="+mn-ea"/>
                <a:cs typeface="+mn-cs"/>
                <a:sym typeface="+mn-ea"/>
              </a:defRPr>
            </a:lvl1pPr>
            <a:lvl2pPr marL="377825" indent="0">
              <a:buNone/>
              <a:defRPr sz="1655">
                <a:solidFill>
                  <a:schemeClr val="tx1">
                    <a:tint val="75000"/>
                  </a:schemeClr>
                </a:solidFill>
              </a:defRPr>
            </a:lvl2pPr>
            <a:lvl3pPr marL="755650" indent="0">
              <a:buNone/>
              <a:defRPr sz="1485">
                <a:solidFill>
                  <a:schemeClr val="tx1">
                    <a:tint val="75000"/>
                  </a:schemeClr>
                </a:solidFill>
              </a:defRPr>
            </a:lvl3pPr>
            <a:lvl4pPr marL="1133475" indent="0">
              <a:buNone/>
              <a:defRPr sz="1320">
                <a:solidFill>
                  <a:schemeClr val="tx1">
                    <a:tint val="75000"/>
                  </a:schemeClr>
                </a:solidFill>
              </a:defRPr>
            </a:lvl4pPr>
            <a:lvl5pPr marL="1511300" indent="0">
              <a:buNone/>
              <a:defRPr sz="1320">
                <a:solidFill>
                  <a:schemeClr val="tx1">
                    <a:tint val="75000"/>
                  </a:schemeClr>
                </a:solidFill>
              </a:defRPr>
            </a:lvl5pPr>
            <a:lvl6pPr marL="1889125" indent="0">
              <a:buNone/>
              <a:defRPr sz="1320">
                <a:solidFill>
                  <a:schemeClr val="tx1">
                    <a:tint val="75000"/>
                  </a:schemeClr>
                </a:solidFill>
              </a:defRPr>
            </a:lvl6pPr>
            <a:lvl7pPr marL="2266950" indent="0">
              <a:buNone/>
              <a:defRPr sz="1320">
                <a:solidFill>
                  <a:schemeClr val="tx1">
                    <a:tint val="75000"/>
                  </a:schemeClr>
                </a:solidFill>
              </a:defRPr>
            </a:lvl7pPr>
            <a:lvl8pPr marL="2644775" indent="0">
              <a:buNone/>
              <a:defRPr sz="1320">
                <a:solidFill>
                  <a:schemeClr val="tx1">
                    <a:tint val="75000"/>
                  </a:schemeClr>
                </a:solidFill>
              </a:defRPr>
            </a:lvl8pPr>
            <a:lvl9pPr marL="3022600" indent="0">
              <a:buNone/>
              <a:defRPr sz="132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13760307035</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15182" y="673543"/>
            <a:ext cx="6726037" cy="1010315"/>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415212" y="2020629"/>
            <a:ext cx="3274466" cy="7858002"/>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3866753" y="2020629"/>
            <a:ext cx="3274466" cy="7858002"/>
          </a:xfrm>
        </p:spPr>
        <p:txBody>
          <a:bodyPr>
            <a:noAutofit/>
          </a:bodyPr>
          <a:lstStyle>
            <a:lvl1pPr>
              <a:defRPr sz="1320">
                <a:solidFill>
                  <a:schemeClr val="tx1">
                    <a:lumMod val="75000"/>
                    <a:lumOff val="25000"/>
                  </a:schemeClr>
                </a:solidFill>
              </a:defRPr>
            </a:lvl1pPr>
            <a:lvl2pPr>
              <a:defRPr sz="1320">
                <a:solidFill>
                  <a:schemeClr val="tx1">
                    <a:lumMod val="75000"/>
                    <a:lumOff val="25000"/>
                  </a:schemeClr>
                </a:solidFill>
              </a:defRPr>
            </a:lvl2pPr>
            <a:lvl3pPr>
              <a:defRPr sz="1320">
                <a:solidFill>
                  <a:schemeClr val="tx1">
                    <a:lumMod val="75000"/>
                    <a:lumOff val="25000"/>
                  </a:schemeClr>
                </a:solidFill>
              </a:defRPr>
            </a:lvl3pPr>
            <a:lvl4pPr>
              <a:defRPr sz="1320">
                <a:solidFill>
                  <a:schemeClr val="tx1">
                    <a:lumMod val="75000"/>
                    <a:lumOff val="25000"/>
                  </a:schemeClr>
                </a:solidFill>
              </a:defRPr>
            </a:lvl4pPr>
            <a:lvl5pPr>
              <a:defRPr sz="132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r>
              <a:rPr lang="zh-CN" altLang="en-US"/>
              <a:t>13760307035</a:t>
            </a:r>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15182" y="673543"/>
            <a:ext cx="6726037" cy="1010315"/>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415212" y="2020629"/>
            <a:ext cx="3274466" cy="594032"/>
          </a:xfrm>
        </p:spPr>
        <p:txBody>
          <a:bodyPr lIns="101600" tIns="38100" rIns="76200" bIns="38100" anchor="t" anchorCtr="0">
            <a:noAutofit/>
          </a:bodyPr>
          <a:lstStyle>
            <a:lvl1pPr marL="0" indent="0" eaLnBrk="1" fontAlgn="auto" latinLnBrk="0" hangingPunct="1">
              <a:lnSpc>
                <a:spcPct val="100000"/>
              </a:lnSpc>
              <a:spcAft>
                <a:spcPts val="0"/>
              </a:spcAft>
              <a:buNone/>
              <a:defRPr sz="1655" b="1" u="none" strike="noStrike" kern="1200" cap="none" spc="200" normalizeH="0" baseline="0">
                <a:solidFill>
                  <a:schemeClr val="tx1"/>
                </a:solidFill>
                <a:uFillTx/>
              </a:defRPr>
            </a:lvl1pPr>
            <a:lvl2pPr marL="377825" indent="0">
              <a:buNone/>
              <a:defRPr sz="1655" b="1"/>
            </a:lvl2pPr>
            <a:lvl3pPr marL="755650" indent="0">
              <a:buNone/>
              <a:defRPr sz="1485" b="1"/>
            </a:lvl3pPr>
            <a:lvl4pPr marL="1133475" indent="0">
              <a:buNone/>
              <a:defRPr sz="1320" b="1"/>
            </a:lvl4pPr>
            <a:lvl5pPr marL="1511300" indent="0">
              <a:buNone/>
              <a:defRPr sz="1320" b="1"/>
            </a:lvl5pPr>
            <a:lvl6pPr marL="1889125" indent="0">
              <a:buNone/>
              <a:defRPr sz="1320" b="1"/>
            </a:lvl6pPr>
            <a:lvl7pPr marL="2266950" indent="0">
              <a:buNone/>
              <a:defRPr sz="1320" b="1"/>
            </a:lvl7pPr>
            <a:lvl8pPr marL="2644775" indent="0">
              <a:buNone/>
              <a:defRPr sz="1320" b="1"/>
            </a:lvl8pPr>
            <a:lvl9pPr marL="3022600" indent="0">
              <a:buNone/>
              <a:defRPr sz="132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15208" y="2789346"/>
            <a:ext cx="3274440" cy="7097513"/>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3864815" y="2020629"/>
            <a:ext cx="3274466" cy="59403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655" b="1" i="0" u="none" strike="noStrike" kern="1200" cap="none" spc="200" normalizeH="0" baseline="0" noProof="1" dirty="0">
                <a:solidFill>
                  <a:schemeClr val="tx1"/>
                </a:solidFill>
                <a:uFillTx/>
                <a:latin typeface="+mn-lt"/>
                <a:ea typeface="+mn-ea"/>
                <a:cs typeface="+mn-cs"/>
                <a:sym typeface="+mn-ea"/>
              </a:defRPr>
            </a:lvl1pPr>
            <a:lvl2pPr marL="377825" indent="0">
              <a:buNone/>
              <a:defRPr sz="1655" b="1"/>
            </a:lvl2pPr>
            <a:lvl3pPr marL="755650" indent="0">
              <a:buNone/>
              <a:defRPr sz="1485" b="1"/>
            </a:lvl3pPr>
            <a:lvl4pPr marL="1133475" indent="0">
              <a:buNone/>
              <a:defRPr sz="1320" b="1"/>
            </a:lvl4pPr>
            <a:lvl5pPr marL="1511300" indent="0">
              <a:buNone/>
              <a:defRPr sz="1320" b="1"/>
            </a:lvl5pPr>
            <a:lvl6pPr marL="1889125" indent="0">
              <a:buNone/>
              <a:defRPr sz="1320" b="1"/>
            </a:lvl6pPr>
            <a:lvl7pPr marL="2266950" indent="0">
              <a:buNone/>
              <a:defRPr sz="1320" b="1"/>
            </a:lvl7pPr>
            <a:lvl8pPr marL="2644775" indent="0">
              <a:buNone/>
              <a:defRPr sz="1320" b="1"/>
            </a:lvl8pPr>
            <a:lvl9pPr marL="3022600" indent="0">
              <a:buNone/>
              <a:defRPr sz="132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3864815" y="2789346"/>
            <a:ext cx="3274466" cy="7097513"/>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r>
              <a:rPr lang="zh-CN" altLang="en-US"/>
              <a:t>13760307035</a:t>
            </a:r>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13760307035</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r>
              <a:rPr lang="zh-CN" altLang="en-US"/>
              <a:t>13760307035</a:t>
            </a:r>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15212" y="2020629"/>
            <a:ext cx="3274466" cy="7858002"/>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3866783" y="2020629"/>
            <a:ext cx="3274466" cy="7858002"/>
          </a:xfrm>
        </p:spPr>
        <p:txBody>
          <a:bodyPr vert="horz" lIns="101600" tIns="0" rIns="82550" bIns="0" rtlCol="0">
            <a:norm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r>
              <a:rPr lang="zh-CN" altLang="en-US" dirty="0"/>
              <a:t>13760307035</a:t>
            </a:r>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51815" y="1485081"/>
            <a:ext cx="589404" cy="8401993"/>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985"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415208" y="1485069"/>
            <a:ext cx="6091295" cy="8401993"/>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13760307035</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15182" y="673543"/>
            <a:ext cx="6726037" cy="1010315"/>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15182" y="2020629"/>
            <a:ext cx="6726037" cy="7858002"/>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545250" y="9900199"/>
            <a:ext cx="1673415" cy="493932"/>
          </a:xfrm>
          <a:prstGeom prst="rect">
            <a:avLst/>
          </a:prstGeom>
        </p:spPr>
        <p:txBody>
          <a:bodyPr vert="horz" lIns="91440" tIns="45720" rIns="91440" bIns="45720" rtlCol="0" anchor="ctr">
            <a:normAutofit/>
          </a:bodyPr>
          <a:lstStyle>
            <a:lvl1pPr algn="l">
              <a:defRPr sz="99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2551029" y="9900199"/>
            <a:ext cx="2454343" cy="493932"/>
          </a:xfrm>
          <a:prstGeom prst="rect">
            <a:avLst/>
          </a:prstGeom>
        </p:spPr>
        <p:txBody>
          <a:bodyPr vert="horz" lIns="91440" tIns="45720" rIns="91440" bIns="45720" rtlCol="0" anchor="ctr">
            <a:normAutofit/>
          </a:bodyPr>
          <a:lstStyle>
            <a:lvl1pPr algn="ctr">
              <a:defRPr sz="990">
                <a:solidFill>
                  <a:schemeClr val="tx1">
                    <a:tint val="75000"/>
                  </a:schemeClr>
                </a:solidFill>
              </a:defRPr>
            </a:lvl1pPr>
          </a:lstStyle>
          <a:p>
            <a:r>
              <a:rPr lang="zh-CN" altLang="en-US" dirty="0"/>
              <a:t>13760307035</a:t>
            </a:r>
            <a:endParaRPr lang="zh-CN" altLang="en-US" dirty="0"/>
          </a:p>
        </p:txBody>
      </p:sp>
      <p:sp>
        <p:nvSpPr>
          <p:cNvPr id="6" name="灯片编号占位符 5"/>
          <p:cNvSpPr>
            <a:spLocks noGrp="1"/>
          </p:cNvSpPr>
          <p:nvPr>
            <p:ph type="sldNum" sz="quarter" idx="4"/>
            <p:custDataLst>
              <p:tags r:id="rId16"/>
            </p:custDataLst>
          </p:nvPr>
        </p:nvSpPr>
        <p:spPr>
          <a:xfrm>
            <a:off x="5336708" y="9900199"/>
            <a:ext cx="1673415" cy="493932"/>
          </a:xfrm>
          <a:prstGeom prst="rect">
            <a:avLst/>
          </a:prstGeom>
        </p:spPr>
        <p:txBody>
          <a:bodyPr vert="horz" lIns="91440" tIns="45720" rIns="91440" bIns="45720" rtlCol="0" anchor="ctr">
            <a:normAutofit/>
          </a:bodyPr>
          <a:lstStyle>
            <a:lvl1pPr algn="r">
              <a:defRPr sz="99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9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755650" rtl="0" eaLnBrk="1" fontAlgn="auto" latinLnBrk="0" hangingPunct="1">
        <a:lnSpc>
          <a:spcPct val="100000"/>
        </a:lnSpc>
        <a:spcBef>
          <a:spcPct val="0"/>
        </a:spcBef>
        <a:buNone/>
        <a:defRPr sz="2315" b="1" u="none" strike="noStrike" kern="1200" cap="none" spc="200" normalizeH="0">
          <a:solidFill>
            <a:schemeClr val="tx1"/>
          </a:solidFill>
          <a:uFillTx/>
          <a:latin typeface="+mj-lt"/>
          <a:ea typeface="+mj-ea"/>
          <a:cs typeface="+mj-cs"/>
        </a:defRPr>
      </a:lvl1pPr>
    </p:titleStyle>
    <p:bodyStyle>
      <a:lvl1pPr marL="18859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1pPr>
      <a:lvl2pPr marL="566420" indent="-188595" algn="l" defTabSz="755650" rtl="0" eaLnBrk="1" fontAlgn="auto" latinLnBrk="0" hangingPunct="1">
        <a:lnSpc>
          <a:spcPct val="130000"/>
        </a:lnSpc>
        <a:spcBef>
          <a:spcPts val="0"/>
        </a:spcBef>
        <a:spcAft>
          <a:spcPts val="1000"/>
        </a:spcAft>
        <a:buFont typeface="Arial" panose="020B0604020202020204" pitchFamily="34" charset="0"/>
        <a:buChar char="•"/>
        <a:tabLst>
          <a:tab pos="1330325" algn="l"/>
        </a:tabLst>
        <a:defRPr sz="1320" u="none" strike="noStrike" kern="1200" cap="none" spc="150" normalizeH="0" baseline="0">
          <a:solidFill>
            <a:schemeClr val="tx1"/>
          </a:solidFill>
          <a:uFillTx/>
          <a:latin typeface="+mn-lt"/>
          <a:ea typeface="+mn-ea"/>
          <a:cs typeface="+mn-cs"/>
        </a:defRPr>
      </a:lvl2pPr>
      <a:lvl3pPr marL="94424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3pPr>
      <a:lvl4pPr marL="1322070"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4pPr>
      <a:lvl5pPr marL="169989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5pPr>
      <a:lvl6pPr marL="2077720"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6pPr>
      <a:lvl7pPr marL="2455545"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7pPr>
      <a:lvl8pPr marL="2833370"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8pPr>
      <a:lvl9pPr marL="3211195"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9pPr>
    </p:bodyStyle>
    <p:otherStyle>
      <a:defPPr>
        <a:defRPr lang="zh-CN"/>
      </a:defPPr>
      <a:lvl1pPr marL="0" algn="l" defTabSz="755650" rtl="0" eaLnBrk="1" latinLnBrk="0" hangingPunct="1">
        <a:defRPr sz="1485" kern="1200">
          <a:solidFill>
            <a:schemeClr val="tx1"/>
          </a:solidFill>
          <a:latin typeface="+mn-lt"/>
          <a:ea typeface="+mn-ea"/>
          <a:cs typeface="+mn-cs"/>
        </a:defRPr>
      </a:lvl1pPr>
      <a:lvl2pPr marL="377825" algn="l" defTabSz="755650" rtl="0" eaLnBrk="1" latinLnBrk="0" hangingPunct="1">
        <a:defRPr sz="1485" kern="1200">
          <a:solidFill>
            <a:schemeClr val="tx1"/>
          </a:solidFill>
          <a:latin typeface="+mn-lt"/>
          <a:ea typeface="+mn-ea"/>
          <a:cs typeface="+mn-cs"/>
        </a:defRPr>
      </a:lvl2pPr>
      <a:lvl3pPr marL="755650" algn="l" defTabSz="755650" rtl="0" eaLnBrk="1" latinLnBrk="0" hangingPunct="1">
        <a:defRPr sz="1485" kern="1200">
          <a:solidFill>
            <a:schemeClr val="tx1"/>
          </a:solidFill>
          <a:latin typeface="+mn-lt"/>
          <a:ea typeface="+mn-ea"/>
          <a:cs typeface="+mn-cs"/>
        </a:defRPr>
      </a:lvl3pPr>
      <a:lvl4pPr marL="1133475" algn="l" defTabSz="755650" rtl="0" eaLnBrk="1" latinLnBrk="0" hangingPunct="1">
        <a:defRPr sz="1485" kern="1200">
          <a:solidFill>
            <a:schemeClr val="tx1"/>
          </a:solidFill>
          <a:latin typeface="+mn-lt"/>
          <a:ea typeface="+mn-ea"/>
          <a:cs typeface="+mn-cs"/>
        </a:defRPr>
      </a:lvl4pPr>
      <a:lvl5pPr marL="1511300" algn="l" defTabSz="755650" rtl="0" eaLnBrk="1" latinLnBrk="0" hangingPunct="1">
        <a:defRPr sz="1485" kern="1200">
          <a:solidFill>
            <a:schemeClr val="tx1"/>
          </a:solidFill>
          <a:latin typeface="+mn-lt"/>
          <a:ea typeface="+mn-ea"/>
          <a:cs typeface="+mn-cs"/>
        </a:defRPr>
      </a:lvl5pPr>
      <a:lvl6pPr marL="1889125" algn="l" defTabSz="755650" rtl="0" eaLnBrk="1" latinLnBrk="0" hangingPunct="1">
        <a:defRPr sz="1485" kern="1200">
          <a:solidFill>
            <a:schemeClr val="tx1"/>
          </a:solidFill>
          <a:latin typeface="+mn-lt"/>
          <a:ea typeface="+mn-ea"/>
          <a:cs typeface="+mn-cs"/>
        </a:defRPr>
      </a:lvl6pPr>
      <a:lvl7pPr marL="2266950" algn="l" defTabSz="755650" rtl="0" eaLnBrk="1" latinLnBrk="0" hangingPunct="1">
        <a:defRPr sz="1485" kern="1200">
          <a:solidFill>
            <a:schemeClr val="tx1"/>
          </a:solidFill>
          <a:latin typeface="+mn-lt"/>
          <a:ea typeface="+mn-ea"/>
          <a:cs typeface="+mn-cs"/>
        </a:defRPr>
      </a:lvl7pPr>
      <a:lvl8pPr marL="2644775" algn="l" defTabSz="755650" rtl="0" eaLnBrk="1" latinLnBrk="0" hangingPunct="1">
        <a:defRPr sz="1485" kern="1200">
          <a:solidFill>
            <a:schemeClr val="tx1"/>
          </a:solidFill>
          <a:latin typeface="+mn-lt"/>
          <a:ea typeface="+mn-ea"/>
          <a:cs typeface="+mn-cs"/>
        </a:defRPr>
      </a:lvl8pPr>
      <a:lvl9pPr marL="3022600" algn="l" defTabSz="75565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6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4.xml"/><Relationship Id="rId1" Type="http://schemas.openxmlformats.org/officeDocument/2006/relationships/tags" Target="../tags/tag7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4.xml"/><Relationship Id="rId4" Type="http://schemas.openxmlformats.org/officeDocument/2006/relationships/image" Target="../media/image2.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63.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66.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68.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2.xml"/><Relationship Id="rId1"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687070" y="3951605"/>
            <a:ext cx="6182360" cy="449580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gn="l" fontAlgn="auto">
              <a:lnSpc>
                <a:spcPct val="150000"/>
              </a:lnSpc>
              <a:spcBef>
                <a:spcPts val="100"/>
              </a:spcBef>
            </a:pPr>
            <a:r>
              <a:rPr lang="en-US" altLang="zh-CN" sz="3200" spc="-185" dirty="0">
                <a:solidFill>
                  <a:schemeClr val="bg1"/>
                </a:solidFill>
                <a:sym typeface="+mn-ea"/>
              </a:rPr>
              <a:t>Datasheet</a:t>
            </a:r>
            <a:endParaRPr lang="zh-CN" altLang="en-US" sz="3200" spc="-185" dirty="0">
              <a:solidFill>
                <a:schemeClr val="bg1"/>
              </a:solidFill>
            </a:endParaRPr>
          </a:p>
          <a:p>
            <a:pPr marL="12700" algn="l" fontAlgn="auto">
              <a:lnSpc>
                <a:spcPct val="150000"/>
              </a:lnSpc>
              <a:spcBef>
                <a:spcPts val="100"/>
              </a:spcBef>
            </a:pPr>
            <a:r>
              <a:rPr lang="en-US" sz="3200" spc="-185" dirty="0">
                <a:solidFill>
                  <a:schemeClr val="bg1"/>
                </a:solidFill>
                <a:sym typeface="+mn-ea"/>
              </a:rPr>
              <a:t>BL  seriels</a:t>
            </a:r>
            <a:r>
              <a:rPr lang="zh-CN" altLang="en-US" sz="3200" spc="-185" dirty="0">
                <a:solidFill>
                  <a:schemeClr val="bg1"/>
                </a:solidFill>
                <a:sym typeface="+mn-ea"/>
              </a:rPr>
              <a:t>（Support intrinsically safe power supply）</a:t>
            </a:r>
            <a:endParaRPr lang="zh-CN" altLang="en-US" sz="3200" spc="-185" dirty="0">
              <a:solidFill>
                <a:schemeClr val="bg1"/>
              </a:solidFill>
            </a:endParaRPr>
          </a:p>
          <a:p>
            <a:pPr marL="12700" algn="l" fontAlgn="auto">
              <a:lnSpc>
                <a:spcPct val="150000"/>
              </a:lnSpc>
              <a:spcBef>
                <a:spcPts val="100"/>
              </a:spcBef>
            </a:pPr>
            <a:r>
              <a:rPr lang="en-US" altLang="zh-CN" sz="3200" spc="-185" dirty="0">
                <a:solidFill>
                  <a:schemeClr val="bg1"/>
                </a:solidFill>
                <a:sym typeface="+mn-ea"/>
              </a:rPr>
              <a:t>BL 5000X</a:t>
            </a:r>
            <a:endParaRPr lang="en-US" altLang="zh-CN" sz="3200" spc="-185" dirty="0">
              <a:solidFill>
                <a:schemeClr val="bg1"/>
              </a:solidFill>
            </a:endParaRPr>
          </a:p>
          <a:p>
            <a:pPr marL="12700" algn="l" fontAlgn="auto">
              <a:lnSpc>
                <a:spcPct val="150000"/>
              </a:lnSpc>
              <a:spcBef>
                <a:spcPts val="100"/>
              </a:spcBef>
            </a:pPr>
            <a:endParaRPr lang="zh-CN" altLang="en-US" sz="32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endParaRPr>
          </a:p>
          <a:p>
            <a:pPr marL="12700" algn="l" fontAlgn="auto">
              <a:lnSpc>
                <a:spcPct val="150000"/>
              </a:lnSpc>
              <a:spcBef>
                <a:spcPts val="100"/>
              </a:spcBef>
            </a:pPr>
            <a:r>
              <a:rPr lang="en-US" altLang="zh-CN" sz="3200" spc="-185" dirty="0">
                <a:solidFill>
                  <a:schemeClr val="bg1"/>
                </a:solidFill>
                <a:sym typeface="+mn-ea"/>
              </a:rPr>
              <a:t>File  version No: V1.0</a:t>
            </a:r>
            <a:endParaRPr lang="en-US" altLang="zh-CN" sz="1800" spc="-185" dirty="0">
              <a:solidFill>
                <a:schemeClr val="bg1"/>
              </a:solidFill>
            </a:endParaRPr>
          </a:p>
        </p:txBody>
      </p:sp>
      <p:sp>
        <p:nvSpPr>
          <p:cNvPr id="3" name="文本框 2"/>
          <p:cNvSpPr txBox="1"/>
          <p:nvPr/>
        </p:nvSpPr>
        <p:spPr>
          <a:xfrm>
            <a:off x="1778000" y="9916160"/>
            <a:ext cx="3916680" cy="275590"/>
          </a:xfrm>
          <a:prstGeom prst="rect">
            <a:avLst/>
          </a:prstGeom>
          <a:noFill/>
        </p:spPr>
        <p:txBody>
          <a:bodyPr wrap="none" rtlCol="0" anchor="t">
            <a:spAutoFit/>
          </a:bodyPr>
          <a:lstStyle/>
          <a:p>
            <a:r>
              <a:rPr lang="en-US" altLang="zh-CN" sz="1200">
                <a:sym typeface="+mn-ea"/>
              </a:rPr>
              <a:t>Copyright©2020 </a:t>
            </a:r>
            <a:r>
              <a:rPr lang="zh-CN" altLang="zh-CN" sz="1200">
                <a:sym typeface="+mn-ea"/>
              </a:rPr>
              <a:t>硕天信息技术有限公司，保留所有权利</a:t>
            </a:r>
            <a:endParaRPr lang="zh-CN" altLang="zh-CN" sz="1200">
              <a:sym typeface="+mn-ea"/>
            </a:endParaRPr>
          </a:p>
        </p:txBody>
      </p:sp>
      <p:pic>
        <p:nvPicPr>
          <p:cNvPr id="5" name="图片 4" descr="logo-白色"/>
          <p:cNvPicPr>
            <a:picLocks noChangeAspect="1"/>
          </p:cNvPicPr>
          <p:nvPr/>
        </p:nvPicPr>
        <p:blipFill>
          <a:blip r:embed="rId2"/>
          <a:stretch>
            <a:fillRect/>
          </a:stretch>
        </p:blipFill>
        <p:spPr>
          <a:xfrm>
            <a:off x="686435" y="1769110"/>
            <a:ext cx="2313305" cy="82931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03885" y="9848215"/>
            <a:ext cx="2171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2" name="文本框 21"/>
          <p:cNvSpPr txBox="1"/>
          <p:nvPr/>
        </p:nvSpPr>
        <p:spPr>
          <a:xfrm>
            <a:off x="969173" y="281635"/>
            <a:ext cx="245491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Receive Sensitivity</a:t>
            </a:r>
            <a:endParaRPr kumimoji="0" lang="en-US" altLang="zh-CN"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cn</a:t>
            </a:r>
            <a:r>
              <a:rPr sz="1000" spc="-55" dirty="0">
                <a:solidFill>
                  <a:srgbClr val="0556A5"/>
                </a:solidFill>
                <a:cs typeface="Calibri" panose="020F0502020204030204"/>
                <a:sym typeface="+mn-ea"/>
              </a:rPr>
              <a:t>.sskycn.com</a:t>
            </a:r>
            <a:endParaRPr lang="zh-CN" altLang="zh-CN" sz="1200">
              <a:sym typeface="+mn-ea"/>
            </a:endParaRPr>
          </a:p>
        </p:txBody>
      </p:sp>
      <p:graphicFrame>
        <p:nvGraphicFramePr>
          <p:cNvPr id="9" name="表格 8"/>
          <p:cNvGraphicFramePr/>
          <p:nvPr>
            <p:custDataLst>
              <p:tags r:id="rId1"/>
            </p:custDataLst>
          </p:nvPr>
        </p:nvGraphicFramePr>
        <p:xfrm>
          <a:off x="318770" y="907415"/>
          <a:ext cx="7237730" cy="9171305"/>
        </p:xfrm>
        <a:graphic>
          <a:graphicData uri="http://schemas.openxmlformats.org/drawingml/2006/table">
            <a:tbl>
              <a:tblPr firstRow="1" bandRow="1">
                <a:tableStyleId>{5C22544A-7EE6-4342-B048-85BDC9FD1C3A}</a:tableStyleId>
              </a:tblPr>
              <a:tblGrid>
                <a:gridCol w="4342765"/>
                <a:gridCol w="1447165"/>
                <a:gridCol w="1447800"/>
              </a:tblGrid>
              <a:tr h="457200">
                <a:tc gridSpan="3">
                  <a:txBody>
                    <a:bodyPr/>
                    <a:lstStyle/>
                    <a:p>
                      <a:pPr algn="l">
                        <a:buNone/>
                      </a:pPr>
                      <a:r>
                        <a:rPr lang="zh-CN" altLang="en-US" sz="1485" dirty="0">
                          <a:latin typeface="Noto Sans S Chinese Bold" panose="020B0800000000000000" charset="-122"/>
                          <a:ea typeface="Noto Sans S Chinese Bold" panose="020B0800000000000000" charset="-122"/>
                          <a:sym typeface="+mn-ea"/>
                        </a:rPr>
                        <a:t>Receive Sensitivity (per chain)</a:t>
                      </a:r>
                      <a:r>
                        <a:rPr lang="en-US" altLang="zh-CN" sz="1485" dirty="0">
                          <a:latin typeface="Noto Sans S Chinese Bold" panose="020B0800000000000000" charset="-122"/>
                          <a:ea typeface="Noto Sans S Chinese Bold" panose="020B0800000000000000" charset="-122"/>
                          <a:sym typeface="+mn-ea"/>
                        </a:rPr>
                        <a:t>±2 dB</a:t>
                      </a:r>
                      <a:endParaRPr lang="zh-CN" altLang="zh-CN" sz="1485" dirty="0">
                        <a:latin typeface="Noto Sans S Chinese Bold" panose="020B0800000000000000" charset="-122"/>
                        <a:ea typeface="Noto Sans S Chinese Bold" panose="020B0800000000000000" charset="-122"/>
                        <a:sym typeface="+mn-ea"/>
                      </a:endParaRPr>
                    </a:p>
                  </a:txBody>
                  <a:tcPr anchor="ctr"/>
                </a:tc>
                <a:tc hMerge="1">
                  <a:tcPr anchor="ctr"/>
                </a:tc>
                <a:tc hMerge="1">
                  <a:tcPr anchor="ctr"/>
                </a:tc>
              </a:tr>
              <a:tr h="488315">
                <a:tc>
                  <a:txBody>
                    <a:bodyPr/>
                    <a:lstStyle/>
                    <a:p>
                      <a:pPr algn="l">
                        <a:buNone/>
                      </a:pPr>
                      <a:endParaRPr lang="zh-CN" altLang="zh-CN" sz="1400">
                        <a:sym typeface="+mn-ea"/>
                      </a:endParaRPr>
                    </a:p>
                  </a:txBody>
                  <a:tcPr anchor="ctr"/>
                </a:tc>
                <a:tc>
                  <a:txBody>
                    <a:bodyPr/>
                    <a:lstStyle/>
                    <a:p>
                      <a:pPr algn="ctr">
                        <a:buNone/>
                      </a:pPr>
                      <a:r>
                        <a:rPr lang="en-US" altLang="zh-CN" sz="1400">
                          <a:sym typeface="+mn-ea"/>
                        </a:rPr>
                        <a:t>2.4GHz</a:t>
                      </a:r>
                      <a:endParaRPr lang="en-US" altLang="zh-CN" sz="1400">
                        <a:sym typeface="+mn-ea"/>
                      </a:endParaRPr>
                    </a:p>
                  </a:txBody>
                  <a:tcPr anchor="ctr"/>
                </a:tc>
                <a:tc>
                  <a:txBody>
                    <a:bodyPr/>
                    <a:lstStyle/>
                    <a:p>
                      <a:pPr algn="ctr">
                        <a:buNone/>
                      </a:pPr>
                      <a:r>
                        <a:rPr lang="en-US" altLang="zh-CN" sz="1400">
                          <a:sym typeface="+mn-ea"/>
                        </a:rPr>
                        <a:t>5GHz</a:t>
                      </a:r>
                      <a:endParaRPr lang="en-US" altLang="zh-CN" sz="1400">
                        <a:sym typeface="+mn-ea"/>
                      </a:endParaRPr>
                    </a:p>
                  </a:txBody>
                  <a:tcPr anchor="ctr"/>
                </a:tc>
              </a:tr>
              <a:tr h="514350">
                <a:tc>
                  <a:txBody>
                    <a:bodyPr/>
                    <a:p>
                      <a:pPr algn="l">
                        <a:buNone/>
                      </a:pPr>
                      <a:r>
                        <a:rPr lang="en-US" altLang="zh-CN" sz="1400">
                          <a:solidFill>
                            <a:schemeClr val="tx1"/>
                          </a:solidFill>
                          <a:sym typeface="+mn-ea"/>
                        </a:rPr>
                        <a:t>802.11b</a:t>
                      </a:r>
                      <a:endParaRPr lang="en-US" altLang="zh-CN" sz="1400">
                        <a:solidFill>
                          <a:schemeClr val="tx1"/>
                        </a:solidFill>
                        <a:sym typeface="+mn-ea"/>
                      </a:endParaRPr>
                    </a:p>
                  </a:txBody>
                  <a:tcPr anchor="ctr"/>
                </a:tc>
                <a:tc>
                  <a:txBody>
                    <a:bodyPr/>
                    <a:p>
                      <a:pPr algn="ctr">
                        <a:buNone/>
                      </a:pPr>
                      <a:r>
                        <a:rPr lang="en-US" altLang="zh-CN" sz="1400">
                          <a:sym typeface="+mn-ea"/>
                        </a:rPr>
                        <a:t>-95</a:t>
                      </a:r>
                      <a:endParaRPr lang="en-US" altLang="zh-CN" sz="1400">
                        <a:sym typeface="+mn-ea"/>
                      </a:endParaRPr>
                    </a:p>
                  </a:txBody>
                  <a:tcPr anchor="ctr"/>
                </a:tc>
                <a:tc>
                  <a:txBody>
                    <a:bodyPr/>
                    <a:p>
                      <a:pPr algn="ctr">
                        <a:buNone/>
                      </a:pPr>
                      <a:endParaRPr lang="en-US" altLang="zh-CN" sz="1400">
                        <a:sym typeface="+mn-ea"/>
                      </a:endParaRPr>
                    </a:p>
                  </a:txBody>
                  <a:tcPr anchor="ctr"/>
                </a:tc>
              </a:tr>
              <a:tr h="514350">
                <a:tc>
                  <a:txBody>
                    <a:bodyPr/>
                    <a:lstStyle/>
                    <a:p>
                      <a:pPr algn="l">
                        <a:buNone/>
                      </a:pPr>
                      <a:r>
                        <a:rPr lang="zh-CN" altLang="zh-CN" sz="1400">
                          <a:solidFill>
                            <a:schemeClr val="tx1"/>
                          </a:solidFill>
                          <a:sym typeface="+mn-ea"/>
                        </a:rPr>
                        <a:t>11 g (6Mbps)</a:t>
                      </a:r>
                      <a:endParaRPr lang="zh-CN" altLang="zh-CN" sz="1400">
                        <a:solidFill>
                          <a:schemeClr val="tx1"/>
                        </a:solidFill>
                        <a:sym typeface="+mn-ea"/>
                      </a:endParaRPr>
                    </a:p>
                  </a:txBody>
                  <a:tcPr anchor="ctr"/>
                </a:tc>
                <a:tc>
                  <a:txBody>
                    <a:bodyPr/>
                    <a:lstStyle/>
                    <a:p>
                      <a:pPr algn="ctr">
                        <a:buNone/>
                      </a:pPr>
                      <a:r>
                        <a:rPr lang="en-US" altLang="zh-CN" sz="1400">
                          <a:sym typeface="+mn-ea"/>
                        </a:rPr>
                        <a:t>-92</a:t>
                      </a:r>
                      <a:endParaRPr lang="en-US" altLang="zh-CN" sz="1400">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r>
              <a:tr h="513715">
                <a:tc>
                  <a:txBody>
                    <a:bodyPr/>
                    <a:lstStyle/>
                    <a:p>
                      <a:pPr algn="l">
                        <a:buNone/>
                      </a:pPr>
                      <a:r>
                        <a:rPr lang="zh-CN" altLang="zh-CN" sz="1400">
                          <a:solidFill>
                            <a:schemeClr val="tx1"/>
                          </a:solidFill>
                          <a:sym typeface="+mn-ea"/>
                        </a:rPr>
                        <a:t>11 g (54Mbps)</a:t>
                      </a:r>
                      <a:endParaRPr lang="zh-CN" altLang="zh-CN" sz="1400">
                        <a:solidFill>
                          <a:schemeClr val="tx1"/>
                        </a:solidFill>
                        <a:sym typeface="+mn-ea"/>
                      </a:endParaRPr>
                    </a:p>
                  </a:txBody>
                  <a:tcPr anchor="ctr"/>
                </a:tc>
                <a:tc>
                  <a:txBody>
                    <a:bodyPr/>
                    <a:lstStyle/>
                    <a:p>
                      <a:pPr algn="ctr">
                        <a:buNone/>
                      </a:pPr>
                      <a:r>
                        <a:rPr lang="en-US" altLang="zh-CN" sz="1400">
                          <a:sym typeface="+mn-ea"/>
                        </a:rPr>
                        <a:t>-75</a:t>
                      </a:r>
                      <a:endParaRPr lang="en-US" altLang="zh-CN" sz="1400">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r>
              <a:tr h="514350">
                <a:tc>
                  <a:txBody>
                    <a:bodyPr/>
                    <a:lstStyle/>
                    <a:p>
                      <a:pPr algn="l">
                        <a:buNone/>
                      </a:pPr>
                      <a:r>
                        <a:rPr lang="zh-CN" altLang="zh-CN" sz="1400">
                          <a:solidFill>
                            <a:schemeClr val="tx1"/>
                          </a:solidFill>
                          <a:sym typeface="+mn-ea"/>
                        </a:rPr>
                        <a:t>11 a (6Mbps)</a:t>
                      </a:r>
                      <a:endParaRPr lang="zh-CN" altLang="zh-CN" sz="1400">
                        <a:solidFill>
                          <a:schemeClr val="tx1"/>
                        </a:solidFill>
                        <a:sym typeface="+mn-ea"/>
                      </a:endParaRPr>
                    </a:p>
                  </a:txBody>
                  <a:tcPr anchor="ctr"/>
                </a:tc>
                <a:tc>
                  <a:txBody>
                    <a:bodyPr/>
                    <a:lstStyle/>
                    <a:p>
                      <a:pPr algn="ctr">
                        <a:buNone/>
                      </a:pPr>
                      <a:r>
                        <a:rPr lang="en-US" altLang="zh-CN" sz="1400">
                          <a:sym typeface="+mn-ea"/>
                        </a:rPr>
                        <a:t>-</a:t>
                      </a:r>
                      <a:endParaRPr lang="en-US" altLang="zh-CN" sz="1400">
                        <a:sym typeface="+mn-ea"/>
                      </a:endParaRPr>
                    </a:p>
                  </a:txBody>
                  <a:tcPr anchor="ctr"/>
                </a:tc>
                <a:tc>
                  <a:txBody>
                    <a:bodyPr/>
                    <a:lstStyle/>
                    <a:p>
                      <a:pPr algn="ctr">
                        <a:buNone/>
                      </a:pPr>
                      <a:r>
                        <a:rPr lang="en-US" altLang="zh-CN" sz="1400">
                          <a:sym typeface="+mn-ea"/>
                        </a:rPr>
                        <a:t>-94</a:t>
                      </a:r>
                      <a:endParaRPr lang="en-US" altLang="zh-CN" sz="1400">
                        <a:sym typeface="+mn-ea"/>
                      </a:endParaRPr>
                    </a:p>
                  </a:txBody>
                  <a:tcPr anchor="ctr"/>
                </a:tc>
              </a:tr>
              <a:tr h="514350">
                <a:tc>
                  <a:txBody>
                    <a:bodyPr/>
                    <a:lstStyle/>
                    <a:p>
                      <a:pPr algn="l">
                        <a:buNone/>
                      </a:pPr>
                      <a:r>
                        <a:rPr lang="zh-CN" altLang="zh-CN" sz="1400">
                          <a:solidFill>
                            <a:schemeClr val="tx1"/>
                          </a:solidFill>
                          <a:sym typeface="+mn-ea"/>
                        </a:rPr>
                        <a:t>11 a (54Mbps)</a:t>
                      </a:r>
                      <a:endParaRPr lang="zh-CN" altLang="zh-CN" sz="1400">
                        <a:solidFill>
                          <a:schemeClr val="tx1"/>
                        </a:solidFill>
                        <a:sym typeface="+mn-ea"/>
                      </a:endParaRPr>
                    </a:p>
                  </a:txBody>
                  <a:tcPr anchor="ctr"/>
                </a:tc>
                <a:tc>
                  <a:txBody>
                    <a:bodyPr/>
                    <a:lstStyle/>
                    <a:p>
                      <a:pPr algn="ctr">
                        <a:buNone/>
                      </a:pPr>
                      <a:r>
                        <a:rPr lang="en-US" altLang="zh-CN" sz="1400">
                          <a:solidFill>
                            <a:schemeClr val="bg2">
                              <a:lumMod val="75000"/>
                            </a:schemeClr>
                          </a:solidFill>
                          <a:sym typeface="+mn-ea"/>
                        </a:rPr>
                        <a:t>-</a:t>
                      </a:r>
                      <a:endParaRPr lang="en-US" altLang="zh-CN" sz="1400">
                        <a:solidFill>
                          <a:schemeClr val="bg2">
                            <a:lumMod val="75000"/>
                          </a:schemeClr>
                        </a:solidFill>
                        <a:sym typeface="+mn-ea"/>
                      </a:endParaRPr>
                    </a:p>
                  </a:txBody>
                  <a:tcPr anchor="ctr"/>
                </a:tc>
                <a:tc>
                  <a:txBody>
                    <a:bodyPr/>
                    <a:lstStyle/>
                    <a:p>
                      <a:pPr algn="ctr">
                        <a:buNone/>
                      </a:pPr>
                      <a:r>
                        <a:rPr lang="en-US" altLang="zh-CN" sz="1400">
                          <a:solidFill>
                            <a:schemeClr val="tx1"/>
                          </a:solidFill>
                          <a:sym typeface="+mn-ea"/>
                        </a:rPr>
                        <a:t>-77</a:t>
                      </a:r>
                      <a:endParaRPr lang="en-US" altLang="zh-CN" sz="1400">
                        <a:solidFill>
                          <a:schemeClr val="tx1"/>
                        </a:solidFill>
                        <a:sym typeface="+mn-ea"/>
                      </a:endParaRPr>
                    </a:p>
                  </a:txBody>
                  <a:tcPr anchor="ctr"/>
                </a:tc>
              </a:tr>
              <a:tr h="513080">
                <a:tc>
                  <a:txBody>
                    <a:bodyPr/>
                    <a:lstStyle/>
                    <a:p>
                      <a:pPr indent="0" algn="l">
                        <a:buNone/>
                      </a:pPr>
                      <a:r>
                        <a:rPr lang="en-US" altLang="zh-CN" sz="1400" b="0">
                          <a:solidFill>
                            <a:srgbClr val="0E071B"/>
                          </a:solidFill>
                          <a:cs typeface="Arial" panose="020B0604020202020204" pitchFamily="34" charset="0"/>
                        </a:rPr>
                        <a:t>HT20(MSC 0/8)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-92</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-92</a:t>
                      </a:r>
                      <a:endParaRPr lang="en-US" altLang="zh-CN" sz="1400" b="0">
                        <a:solidFill>
                          <a:srgbClr val="0E071B"/>
                        </a:solidFill>
                        <a:cs typeface="Arial" panose="020B0604020202020204" pitchFamily="34" charset="0"/>
                      </a:endParaRPr>
                    </a:p>
                  </a:txBody>
                  <a:tcPr marL="50800" marR="50800" marT="50800" marB="50800" anchor="ctr"/>
                </a:tc>
              </a:tr>
              <a:tr h="514350">
                <a:tc>
                  <a:txBody>
                    <a:bodyPr/>
                    <a:lstStyle/>
                    <a:p>
                      <a:pPr indent="0" algn="l">
                        <a:buNone/>
                      </a:pPr>
                      <a:r>
                        <a:rPr lang="en-US" altLang="zh-CN" sz="1400" b="0">
                          <a:solidFill>
                            <a:srgbClr val="0E071B"/>
                          </a:solidFill>
                          <a:cs typeface="Arial" panose="020B0604020202020204" pitchFamily="34" charset="0"/>
                        </a:rPr>
                        <a:t>HT20(MSC 7/15)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-72</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-74</a:t>
                      </a:r>
                      <a:endParaRPr lang="en-US" altLang="zh-CN" sz="1400" b="0">
                        <a:solidFill>
                          <a:srgbClr val="0E071B"/>
                        </a:solidFill>
                        <a:cs typeface="Arial" panose="020B0604020202020204" pitchFamily="34" charset="0"/>
                      </a:endParaRPr>
                    </a:p>
                  </a:txBody>
                  <a:tcPr marL="50800" marR="50800" marT="50800" marB="50800" anchor="ctr"/>
                </a:tc>
              </a:tr>
              <a:tr h="514350">
                <a:tc>
                  <a:txBody>
                    <a:bodyPr/>
                    <a:lstStyle/>
                    <a:p>
                      <a:pPr indent="0" algn="l">
                        <a:buNone/>
                      </a:pPr>
                      <a:r>
                        <a:rPr lang="en-US" altLang="zh-CN" sz="1400" b="0">
                          <a:solidFill>
                            <a:srgbClr val="0E071B"/>
                          </a:solidFill>
                          <a:cs typeface="Arial" panose="020B0604020202020204" pitchFamily="34" charset="0"/>
                        </a:rPr>
                        <a:t>HT40(MSC 0/8)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-88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-90</a:t>
                      </a:r>
                      <a:endParaRPr lang="en-US" altLang="zh-CN" sz="1400" b="0">
                        <a:solidFill>
                          <a:srgbClr val="0E071B"/>
                        </a:solidFill>
                        <a:cs typeface="Arial" panose="020B0604020202020204" pitchFamily="34" charset="0"/>
                      </a:endParaRPr>
                    </a:p>
                  </a:txBody>
                  <a:tcPr marL="50800" marR="50800" marT="50800" marB="50800" anchor="ctr"/>
                </a:tc>
              </a:tr>
              <a:tr h="513715">
                <a:tc>
                  <a:txBody>
                    <a:bodyPr/>
                    <a:lstStyle/>
                    <a:p>
                      <a:pPr indent="0" algn="l">
                        <a:buNone/>
                      </a:pPr>
                      <a:r>
                        <a:rPr lang="en-US" altLang="zh-CN" sz="1400" b="0">
                          <a:solidFill>
                            <a:srgbClr val="0E071B"/>
                          </a:solidFill>
                          <a:cs typeface="Arial" panose="020B0604020202020204" pitchFamily="34" charset="0"/>
                        </a:rPr>
                        <a:t>HT40(MSC 7/15)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-70</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-72</a:t>
                      </a:r>
                      <a:endParaRPr lang="en-US" altLang="zh-CN" sz="1400" b="0">
                        <a:solidFill>
                          <a:srgbClr val="0E071B"/>
                        </a:solidFill>
                        <a:cs typeface="Arial" panose="020B0604020202020204" pitchFamily="34" charset="0"/>
                      </a:endParaRPr>
                    </a:p>
                  </a:txBody>
                  <a:tcPr marL="50800" marR="50800" marT="50800" marB="50800" anchor="ctr"/>
                </a:tc>
              </a:tr>
              <a:tr h="514350">
                <a:tc>
                  <a:txBody>
                    <a:bodyPr/>
                    <a:lstStyle/>
                    <a:p>
                      <a:pPr indent="0" algn="l">
                        <a:buNone/>
                      </a:pPr>
                      <a:r>
                        <a:rPr lang="en-US" altLang="zh-CN" sz="1400" b="0">
                          <a:solidFill>
                            <a:srgbClr val="0E071B"/>
                          </a:solidFill>
                          <a:cs typeface="Arial" panose="020B0604020202020204" pitchFamily="34" charset="0"/>
                        </a:rPr>
                        <a:t>VHT20 256QAM @ 3/4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-90</a:t>
                      </a:r>
                      <a:endParaRPr lang="en-US" altLang="zh-CN" sz="1400" b="0">
                        <a:solidFill>
                          <a:srgbClr val="0E071B"/>
                        </a:solidFill>
                        <a:cs typeface="Arial" panose="020B0604020202020204" pitchFamily="34" charset="0"/>
                      </a:endParaRPr>
                    </a:p>
                  </a:txBody>
                  <a:tcPr marL="50800" marR="50800" marT="50800" marB="50800" anchor="ctr"/>
                </a:tc>
              </a:tr>
              <a:tr h="514350">
                <a:tc>
                  <a:txBody>
                    <a:bodyPr/>
                    <a:lstStyle/>
                    <a:p>
                      <a:pPr indent="0" algn="l">
                        <a:buNone/>
                      </a:pPr>
                      <a:r>
                        <a:rPr lang="en-US" altLang="zh-CN" sz="1400" b="0">
                          <a:solidFill>
                            <a:srgbClr val="0E071B"/>
                          </a:solidFill>
                          <a:cs typeface="Arial" panose="020B0604020202020204" pitchFamily="34" charset="0"/>
                        </a:rPr>
                        <a:t>VHT20 256QAM @ 5/6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-71</a:t>
                      </a:r>
                      <a:endParaRPr lang="en-US" altLang="zh-CN" sz="1400" b="0">
                        <a:solidFill>
                          <a:srgbClr val="0E071B"/>
                        </a:solidFill>
                        <a:cs typeface="Arial" panose="020B0604020202020204" pitchFamily="34" charset="0"/>
                      </a:endParaRPr>
                    </a:p>
                  </a:txBody>
                  <a:tcPr marL="50800" marR="50800" marT="50800" marB="50800" anchor="ctr"/>
                </a:tc>
              </a:tr>
              <a:tr h="513715">
                <a:tc>
                  <a:txBody>
                    <a:bodyPr/>
                    <a:lstStyle/>
                    <a:p>
                      <a:pPr indent="0" algn="l">
                        <a:buNone/>
                      </a:pPr>
                      <a:r>
                        <a:rPr lang="en-US" altLang="zh-CN" sz="1400" b="0">
                          <a:solidFill>
                            <a:srgbClr val="0E071B"/>
                          </a:solidFill>
                          <a:cs typeface="Arial" panose="020B0604020202020204" pitchFamily="34" charset="0"/>
                        </a:rPr>
                        <a:t>VHT40 256QAM @ 3/4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-88</a:t>
                      </a:r>
                      <a:endParaRPr lang="en-US" altLang="zh-CN" sz="1400" b="0">
                        <a:solidFill>
                          <a:srgbClr val="0E071B"/>
                        </a:solidFill>
                        <a:cs typeface="Arial" panose="020B0604020202020204" pitchFamily="34" charset="0"/>
                      </a:endParaRPr>
                    </a:p>
                  </a:txBody>
                  <a:tcPr marL="50800" marR="50800" marT="50800" marB="50800" anchor="ctr"/>
                </a:tc>
              </a:tr>
              <a:tr h="514350">
                <a:tc>
                  <a:txBody>
                    <a:bodyPr/>
                    <a:lstStyle/>
                    <a:p>
                      <a:pPr indent="0" algn="l">
                        <a:buNone/>
                      </a:pPr>
                      <a:r>
                        <a:rPr lang="en-US" altLang="zh-CN" sz="1400" b="0">
                          <a:solidFill>
                            <a:srgbClr val="0E071B"/>
                          </a:solidFill>
                          <a:cs typeface="Arial" panose="020B0604020202020204" pitchFamily="34" charset="0"/>
                        </a:rPr>
                        <a:t>VHT40 256QAM @ 5/6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-66</a:t>
                      </a:r>
                      <a:endParaRPr lang="en-US" altLang="zh-CN" sz="1400" b="0">
                        <a:solidFill>
                          <a:srgbClr val="0E071B"/>
                        </a:solidFill>
                        <a:cs typeface="Arial" panose="020B0604020202020204" pitchFamily="34" charset="0"/>
                      </a:endParaRPr>
                    </a:p>
                  </a:txBody>
                  <a:tcPr marL="50800" marR="50800" marT="50800" marB="50800" anchor="ctr"/>
                </a:tc>
              </a:tr>
              <a:tr h="514350">
                <a:tc>
                  <a:txBody>
                    <a:bodyPr/>
                    <a:lstStyle/>
                    <a:p>
                      <a:pPr indent="0" algn="l">
                        <a:buNone/>
                      </a:pPr>
                      <a:r>
                        <a:rPr lang="en-US" altLang="zh-CN" sz="1400" b="0">
                          <a:solidFill>
                            <a:srgbClr val="0E071B"/>
                          </a:solidFill>
                          <a:cs typeface="Arial" panose="020B0604020202020204" pitchFamily="34" charset="0"/>
                        </a:rPr>
                        <a:t>VHT80 256QAM @ 3/4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-86</a:t>
                      </a:r>
                      <a:endParaRPr lang="en-US" altLang="zh-CN" sz="1400" b="0">
                        <a:solidFill>
                          <a:srgbClr val="0E071B"/>
                        </a:solidFill>
                        <a:cs typeface="Arial" panose="020B0604020202020204" pitchFamily="34" charset="0"/>
                      </a:endParaRPr>
                    </a:p>
                  </a:txBody>
                  <a:tcPr marL="50800" marR="50800" marT="50800" marB="50800" anchor="ctr"/>
                </a:tc>
              </a:tr>
              <a:tr h="513715">
                <a:tc>
                  <a:txBody>
                    <a:bodyPr/>
                    <a:lstStyle/>
                    <a:p>
                      <a:pPr indent="0" algn="l">
                        <a:buNone/>
                      </a:pPr>
                      <a:r>
                        <a:rPr lang="en-US" altLang="zh-CN" sz="1400" b="0">
                          <a:solidFill>
                            <a:srgbClr val="0E071B"/>
                          </a:solidFill>
                          <a:cs typeface="Arial" panose="020B0604020202020204" pitchFamily="34" charset="0"/>
                        </a:rPr>
                        <a:t>VHT80 256QAM @ 5/6 Code Rate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-61</a:t>
                      </a:r>
                      <a:endParaRPr lang="en-US" altLang="zh-CN" sz="1400" b="0">
                        <a:solidFill>
                          <a:srgbClr val="0E071B"/>
                        </a:solidFill>
                        <a:cs typeface="Arial" panose="020B0604020202020204" pitchFamily="34" charset="0"/>
                      </a:endParaRPr>
                    </a:p>
                  </a:txBody>
                  <a:tcPr marL="50800" marR="50800" marT="50800" marB="50800" anchor="ctr"/>
                </a:tc>
              </a:tr>
              <a:tr h="514350">
                <a:tc>
                  <a:txBody>
                    <a:bodyPr/>
                    <a:lstStyle/>
                    <a:p>
                      <a:pPr indent="0" algn="l">
                        <a:buNone/>
                      </a:pPr>
                      <a:r>
                        <a:rPr lang="en-US" altLang="zh-CN" sz="1400" b="0">
                          <a:solidFill>
                            <a:srgbClr val="0E071B"/>
                          </a:solidFill>
                          <a:cs typeface="Arial" panose="020B0604020202020204" pitchFamily="34" charset="0"/>
                        </a:rPr>
                        <a:t>VHT80 1024QAM MCS11</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-51</a:t>
                      </a:r>
                      <a:endParaRPr lang="en-US" altLang="zh-CN" sz="1400" b="0">
                        <a:solidFill>
                          <a:srgbClr val="0E071B"/>
                        </a:solidFill>
                        <a:cs typeface="Arial" panose="020B0604020202020204" pitchFamily="34" charset="0"/>
                      </a:endParaRPr>
                    </a:p>
                  </a:txBody>
                  <a:tcPr marL="50800" marR="50800" marT="50800" marB="50800" anchor="ctr"/>
                </a:tc>
              </a:tr>
            </a:tbl>
          </a:graphicData>
        </a:graphic>
      </p:graphicFrame>
      <p:sp>
        <p:nvSpPr>
          <p:cNvPr id="2" name="矩形: 圆角 16"/>
          <p:cNvSpPr/>
          <p:nvPr/>
        </p:nvSpPr>
        <p:spPr>
          <a:xfrm>
            <a:off x="318770" y="281940"/>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04</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custDataLst>
              <p:tags r:id="rId1"/>
            </p:custDataLst>
          </p:nvPr>
        </p:nvGraphicFramePr>
        <p:xfrm>
          <a:off x="17780" y="0"/>
          <a:ext cx="7538720" cy="4946650"/>
        </p:xfrm>
        <a:graphic>
          <a:graphicData uri="http://schemas.openxmlformats.org/drawingml/2006/table">
            <a:tbl>
              <a:tblPr firstRow="1" bandRow="1">
                <a:tableStyleId>{5C22544A-7EE6-4342-B048-85BDC9FD1C3A}</a:tableStyleId>
              </a:tblPr>
              <a:tblGrid>
                <a:gridCol w="3514725"/>
                <a:gridCol w="4023995"/>
              </a:tblGrid>
              <a:tr h="478155">
                <a:tc gridSpan="2">
                  <a:txBody>
                    <a:bodyPr/>
                    <a:p>
                      <a:pPr algn="l">
                        <a:buNone/>
                      </a:pPr>
                      <a:r>
                        <a:rPr lang="en-US" altLang="zh-CN"/>
                        <a:t>Wlan antenna specification</a:t>
                      </a:r>
                      <a:endParaRPr lang="en-US" altLang="zh-CN"/>
                    </a:p>
                  </a:txBody>
                  <a:tcPr anchor="ctr"/>
                </a:tc>
                <a:tc hMerge="1">
                  <a:tcPr/>
                </a:tc>
              </a:tr>
              <a:tr h="320040">
                <a:tc>
                  <a:txBody>
                    <a:bodyPr/>
                    <a:p>
                      <a:pPr indent="0" algn="l">
                        <a:buNone/>
                      </a:pPr>
                      <a:r>
                        <a:rPr lang="en-US" altLang="zh-CN" sz="1400" b="0">
                          <a:solidFill>
                            <a:srgbClr val="0E071B"/>
                          </a:solidFill>
                          <a:cs typeface="Arial" panose="020B0604020202020204" pitchFamily="34" charset="0"/>
                        </a:rPr>
                        <a:t>Working frequency</a:t>
                      </a:r>
                      <a:endParaRPr lang="en-US" altLang="zh-CN"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b="0">
                          <a:solidFill>
                            <a:srgbClr val="0E071B"/>
                          </a:solidFill>
                          <a:cs typeface="Arial" panose="020B0604020202020204" pitchFamily="34" charset="0"/>
                        </a:rPr>
                        <a:t>2.4GHz,5.8GHz</a:t>
                      </a:r>
                      <a:endParaRPr lang="en-US" altLang="en-US" sz="1400" b="0">
                        <a:solidFill>
                          <a:srgbClr val="0E071B"/>
                        </a:solidFill>
                        <a:cs typeface="Arial" panose="020B0604020202020204" pitchFamily="34" charset="0"/>
                      </a:endParaRPr>
                    </a:p>
                  </a:txBody>
                  <a:tcPr marL="50800" marR="50800" marT="50800" marB="50800" anchor="ctr"/>
                </a:tc>
              </a:tr>
              <a:tr h="755015">
                <a:tc>
                  <a:txBody>
                    <a:bodyPr/>
                    <a:p>
                      <a:pPr indent="0" algn="l">
                        <a:buNone/>
                      </a:pPr>
                      <a:r>
                        <a:rPr lang="en-US" altLang="zh-CN" sz="1400" b="0">
                          <a:solidFill>
                            <a:srgbClr val="0E071B"/>
                          </a:solidFill>
                          <a:cs typeface="Arial" panose="020B0604020202020204" pitchFamily="34" charset="0"/>
                        </a:rPr>
                        <a:t>Antenna Spec</a:t>
                      </a:r>
                      <a:endParaRPr lang="en-US" altLang="zh-CN"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b="0">
                          <a:solidFill>
                            <a:srgbClr val="0E071B"/>
                          </a:solidFill>
                        </a:rPr>
                        <a:t>Different Antenna Configurations Available</a:t>
                      </a:r>
                      <a:endParaRPr lang="en-US" altLang="en-US" sz="1400" b="0">
                        <a:solidFill>
                          <a:srgbClr val="0E071B"/>
                        </a:solidFill>
                      </a:endParaRPr>
                    </a:p>
                    <a:p>
                      <a:pPr indent="0">
                        <a:buNone/>
                      </a:pPr>
                      <a:r>
                        <a:rPr lang="en-US" altLang="en-US" sz="1400" b="0">
                          <a:solidFill>
                            <a:srgbClr val="0E071B"/>
                          </a:solidFill>
                        </a:rPr>
                        <a:t>1. Omni-directional antenna</a:t>
                      </a:r>
                      <a:endParaRPr lang="en-US" altLang="en-US" sz="1400" b="0">
                        <a:solidFill>
                          <a:srgbClr val="0E071B"/>
                        </a:solidFill>
                      </a:endParaRPr>
                    </a:p>
                    <a:p>
                      <a:pPr indent="0">
                        <a:buNone/>
                      </a:pPr>
                      <a:r>
                        <a:rPr lang="en-US" altLang="en-US" sz="1400" b="0">
                          <a:solidFill>
                            <a:srgbClr val="0E071B"/>
                          </a:solidFill>
                        </a:rPr>
                        <a:t>2. Directional antenna</a:t>
                      </a:r>
                      <a:endParaRPr lang="en-US" altLang="en-US" sz="1400" b="0">
                        <a:solidFill>
                          <a:srgbClr val="0E071B"/>
                        </a:solidFill>
                      </a:endParaRPr>
                    </a:p>
                  </a:txBody>
                  <a:tcPr marL="50800" marR="50800" marT="50800" marB="50800" anchor="ctr"/>
                </a:tc>
              </a:tr>
              <a:tr h="320040">
                <a:tc>
                  <a:txBody>
                    <a:bodyPr/>
                    <a:p>
                      <a:pPr indent="0" algn="l">
                        <a:buNone/>
                      </a:pPr>
                      <a:r>
                        <a:rPr lang="en-US" altLang="zh-CN" sz="1400" b="0">
                          <a:solidFill>
                            <a:srgbClr val="0E071B"/>
                          </a:solidFill>
                          <a:cs typeface="Arial" panose="020B0604020202020204" pitchFamily="34" charset="0"/>
                        </a:rPr>
                        <a:t>P</a:t>
                      </a:r>
                      <a:r>
                        <a:rPr lang="zh-CN" altLang="en-US" sz="1400" b="0">
                          <a:solidFill>
                            <a:srgbClr val="0E071B"/>
                          </a:solidFill>
                          <a:cs typeface="Arial" panose="020B0604020202020204" pitchFamily="34" charset="0"/>
                        </a:rPr>
                        <a:t>olarization</a:t>
                      </a:r>
                      <a:endParaRPr lang="zh-CN" altLang="en-US"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b="0">
                          <a:solidFill>
                            <a:srgbClr val="0E071B"/>
                          </a:solidFill>
                        </a:rPr>
                        <a:t>dual polarization</a:t>
                      </a:r>
                      <a:endParaRPr lang="en-US" altLang="en-US" sz="1400" b="0">
                        <a:solidFill>
                          <a:srgbClr val="0E071B"/>
                        </a:solidFill>
                      </a:endParaRPr>
                    </a:p>
                  </a:txBody>
                  <a:tcPr marL="50800" marR="50800" marT="50800" marB="50800" anchor="ctr"/>
                </a:tc>
              </a:tr>
              <a:tr h="537845">
                <a:tc>
                  <a:txBody>
                    <a:bodyPr/>
                    <a:p>
                      <a:pPr indent="0" algn="l">
                        <a:buNone/>
                      </a:pPr>
                      <a:r>
                        <a:rPr lang="en-US" altLang="zh-CN" sz="1400" b="0">
                          <a:solidFill>
                            <a:srgbClr val="0E071B"/>
                          </a:solidFill>
                          <a:cs typeface="Arial" panose="020B0604020202020204" pitchFamily="34" charset="0"/>
                        </a:rPr>
                        <a:t>A</a:t>
                      </a:r>
                      <a:r>
                        <a:rPr lang="zh-CN" altLang="en-US" sz="1400" b="0">
                          <a:solidFill>
                            <a:srgbClr val="0E071B"/>
                          </a:solidFill>
                          <a:cs typeface="Arial" panose="020B0604020202020204" pitchFamily="34" charset="0"/>
                        </a:rPr>
                        <a:t>ntenna efficiency</a:t>
                      </a:r>
                      <a:endParaRPr lang="zh-CN" altLang="en-US" sz="1400" b="0">
                        <a:solidFill>
                          <a:srgbClr val="0E071B"/>
                        </a:solidFill>
                        <a:cs typeface="Arial" panose="020B0604020202020204" pitchFamily="34" charset="0"/>
                      </a:endParaRPr>
                    </a:p>
                  </a:txBody>
                  <a:tcPr marL="50800" marR="50800" marT="50800" marB="50800" anchor="ctr"/>
                </a:tc>
                <a:tc>
                  <a:txBody>
                    <a:bodyPr/>
                    <a:p>
                      <a:pPr indent="0">
                        <a:buNone/>
                      </a:pPr>
                      <a:r>
                        <a:rPr lang="zh-CN" altLang="en-US" sz="1400" dirty="0">
                          <a:solidFill>
                            <a:srgbClr val="0E071B"/>
                          </a:solidFill>
                          <a:cs typeface="Arial" panose="020B0604020202020204" pitchFamily="34" charset="0"/>
                          <a:sym typeface="+mn-ea"/>
                        </a:rPr>
                        <a:t>≧50% @ 2.4~2.4835GHz</a:t>
                      </a:r>
                      <a:endParaRPr lang="zh-CN" altLang="en-US" sz="1400" b="0" dirty="0">
                        <a:solidFill>
                          <a:srgbClr val="0E071B"/>
                        </a:solidFill>
                        <a:cs typeface="Arial" panose="020B0604020202020204" pitchFamily="34" charset="0"/>
                      </a:endParaRPr>
                    </a:p>
                    <a:p>
                      <a:pPr indent="0">
                        <a:buNone/>
                      </a:pPr>
                      <a:r>
                        <a:rPr lang="zh-CN" altLang="en-US" sz="1400" dirty="0">
                          <a:solidFill>
                            <a:srgbClr val="0E071B"/>
                          </a:solidFill>
                          <a:cs typeface="Arial" panose="020B0604020202020204" pitchFamily="34" charset="0"/>
                          <a:sym typeface="+mn-ea"/>
                        </a:rPr>
                        <a:t>≧50% @ 5.15~5.85GHz</a:t>
                      </a:r>
                      <a:endParaRPr lang="en-US" altLang="en-US" sz="1400" b="0">
                        <a:solidFill>
                          <a:srgbClr val="0E071B"/>
                        </a:solidFill>
                      </a:endParaRPr>
                    </a:p>
                  </a:txBody>
                  <a:tcPr marL="50800" marR="50800" marT="50800" marB="50800" anchor="ctr"/>
                </a:tc>
              </a:tr>
              <a:tr h="351155">
                <a:tc gridSpan="2">
                  <a:txBody>
                    <a:bodyPr/>
                    <a:p>
                      <a:pPr indent="0" algn="l">
                        <a:buNone/>
                      </a:pPr>
                      <a:r>
                        <a:rPr lang="en-US" altLang="zh-CN" sz="1600" b="1">
                          <a:solidFill>
                            <a:srgbClr val="0E071B"/>
                          </a:solidFill>
                          <a:cs typeface="Arial" panose="020B0604020202020204" pitchFamily="34" charset="0"/>
                        </a:rPr>
                        <a:t>Software feature</a:t>
                      </a:r>
                      <a:endParaRPr lang="en-US" altLang="zh-CN" sz="1600" b="1">
                        <a:solidFill>
                          <a:srgbClr val="0E071B"/>
                        </a:solidFill>
                        <a:cs typeface="Arial" panose="020B0604020202020204" pitchFamily="34" charset="0"/>
                      </a:endParaRPr>
                    </a:p>
                  </a:txBody>
                  <a:tcPr marL="50800" marR="50800" marT="50800" marB="50800" anchor="ctr"/>
                </a:tc>
                <a:tc hMerge="1">
                  <a:tcPr marL="50800" marR="50800" marT="50800" marB="50800" anchor="ctr"/>
                </a:tc>
              </a:tr>
              <a:tr h="320675">
                <a:tc>
                  <a:txBody>
                    <a:bodyPr/>
                    <a:p>
                      <a:pPr indent="0" algn="l">
                        <a:buNone/>
                      </a:pPr>
                      <a:r>
                        <a:rPr lang="en-US" altLang="zh-CN" sz="1400">
                          <a:solidFill>
                            <a:srgbClr val="0E071B"/>
                          </a:solidFill>
                          <a:cs typeface="Arial" panose="020B0604020202020204" pitchFamily="34" charset="0"/>
                          <a:sym typeface="+mn-ea"/>
                        </a:rPr>
                        <a:t>Working frequency</a:t>
                      </a:r>
                      <a:endParaRPr lang="zh-CN" altLang="en-US"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a:solidFill>
                            <a:srgbClr val="0E071B"/>
                          </a:solidFill>
                          <a:cs typeface="Arial" panose="020B0604020202020204" pitchFamily="34" charset="0"/>
                          <a:sym typeface="+mn-ea"/>
                        </a:rPr>
                        <a:t>2.4GHz,5.8GHz</a:t>
                      </a:r>
                      <a:endParaRPr lang="en-US" altLang="en-US" sz="1400" b="0">
                        <a:solidFill>
                          <a:srgbClr val="0E071B"/>
                        </a:solidFill>
                      </a:endParaRPr>
                    </a:p>
                  </a:txBody>
                  <a:tcPr marL="50800" marR="50800" marT="50800" marB="50800" anchor="ctr"/>
                </a:tc>
              </a:tr>
              <a:tr h="537210">
                <a:tc>
                  <a:txBody>
                    <a:bodyPr/>
                    <a:p>
                      <a:pPr indent="0" algn="l">
                        <a:buNone/>
                      </a:pPr>
                      <a:r>
                        <a:rPr sz="1400">
                          <a:solidFill>
                            <a:srgbClr val="0E071B"/>
                          </a:solidFill>
                          <a:latin typeface="微软雅黑" panose="020B0503020204020204" charset="-122"/>
                          <a:ea typeface="微软雅黑" panose="020B0503020204020204" charset="-122"/>
                          <a:cs typeface="Arial" panose="020B0604020202020204" pitchFamily="34" charset="0"/>
                          <a:sym typeface="+mn-ea"/>
                        </a:rPr>
                        <a:t>Transfer Protocol</a:t>
                      </a:r>
                      <a:endParaRPr sz="1400">
                        <a:solidFill>
                          <a:srgbClr val="0E071B"/>
                        </a:solidFill>
                        <a:latin typeface="微软雅黑" panose="020B0503020204020204" charset="-122"/>
                        <a:ea typeface="微软雅黑" panose="020B0503020204020204" charset="-122"/>
                        <a:cs typeface="Arial" panose="020B0604020202020204" pitchFamily="34" charset="0"/>
                        <a:sym typeface="+mn-ea"/>
                      </a:endParaRPr>
                    </a:p>
                  </a:txBody>
                  <a:tcPr marL="50800" marR="50800" marT="50800" marB="50800" anchor="ctr"/>
                </a:tc>
                <a:tc>
                  <a:txBody>
                    <a:bodyPr/>
                    <a:p>
                      <a:pPr indent="0">
                        <a:buNone/>
                      </a:pPr>
                      <a:r>
                        <a:rPr lang="en-US" altLang="en-US" sz="1400">
                          <a:solidFill>
                            <a:srgbClr val="0E071B"/>
                          </a:solidFill>
                          <a:sym typeface="+mn-ea"/>
                        </a:rPr>
                        <a:t>IEEE802.11a/b/g/n/ac/ax，2.4G MIMO2X2, 5.8G MIMO 2X2</a:t>
                      </a:r>
                      <a:endParaRPr lang="en-US" altLang="en-US" sz="1400" b="0">
                        <a:solidFill>
                          <a:srgbClr val="0E071B"/>
                        </a:solidFill>
                      </a:endParaRPr>
                    </a:p>
                  </a:txBody>
                  <a:tcPr marL="50800" marR="50800" marT="50800" marB="50800" anchor="ctr"/>
                </a:tc>
              </a:tr>
              <a:tr h="324485">
                <a:tc>
                  <a:txBody>
                    <a:bodyPr/>
                    <a:p>
                      <a:pPr indent="0" algn="l">
                        <a:buNone/>
                      </a:pPr>
                      <a:r>
                        <a:rPr lang="en-US" altLang="zh-CN" sz="1400">
                          <a:solidFill>
                            <a:srgbClr val="0E071B"/>
                          </a:solidFill>
                          <a:latin typeface="微软雅黑" panose="020B0503020204020204" charset="-122"/>
                          <a:ea typeface="微软雅黑" panose="020B0503020204020204" charset="-122"/>
                          <a:cs typeface="Arial" panose="020B0604020202020204" pitchFamily="34" charset="0"/>
                          <a:sym typeface="+mn-ea"/>
                        </a:rPr>
                        <a:t>M</a:t>
                      </a:r>
                      <a:r>
                        <a:rPr lang="zh-CN" altLang="en-US" sz="1400">
                          <a:solidFill>
                            <a:srgbClr val="0E071B"/>
                          </a:solidFill>
                          <a:latin typeface="微软雅黑" panose="020B0503020204020204" charset="-122"/>
                          <a:ea typeface="微软雅黑" panose="020B0503020204020204" charset="-122"/>
                          <a:cs typeface="Arial" panose="020B0604020202020204" pitchFamily="34" charset="0"/>
                          <a:sym typeface="+mn-ea"/>
                        </a:rPr>
                        <a:t>odulation mode</a:t>
                      </a:r>
                      <a:endParaRPr lang="zh-CN" altLang="en-US" sz="1400" b="0">
                        <a:solidFill>
                          <a:srgbClr val="0E071B"/>
                        </a:solidFill>
                        <a:cs typeface="Arial" panose="020B0604020202020204" pitchFamily="34" charset="0"/>
                      </a:endParaRPr>
                    </a:p>
                  </a:txBody>
                  <a:tcPr marL="50800" marR="50800" marT="50800" marB="50800" anchor="ctr"/>
                </a:tc>
                <a:tc>
                  <a:txBody>
                    <a:bodyPr/>
                    <a:p>
                      <a:pPr indent="0">
                        <a:buNone/>
                      </a:pPr>
                      <a:r>
                        <a:rPr sz="1400" b="0">
                          <a:solidFill>
                            <a:srgbClr val="0E071B"/>
                          </a:solidFill>
                          <a:cs typeface="Arial" panose="020B0604020202020204" pitchFamily="34" charset="0"/>
                        </a:rPr>
                        <a:t>Support 50ms fast switching</a:t>
                      </a:r>
                      <a:endParaRPr sz="1400" b="0">
                        <a:solidFill>
                          <a:srgbClr val="0E071B"/>
                        </a:solidFill>
                        <a:cs typeface="Arial" panose="020B0604020202020204" pitchFamily="34" charset="0"/>
                      </a:endParaRPr>
                    </a:p>
                  </a:txBody>
                  <a:tcPr marL="50800" marR="50800" marT="50800" marB="50800" anchor="ctr"/>
                </a:tc>
              </a:tr>
              <a:tr h="537845">
                <a:tc>
                  <a:txBody>
                    <a:bodyPr/>
                    <a:p>
                      <a:pPr indent="0" algn="l">
                        <a:buNone/>
                      </a:pPr>
                      <a:endParaRPr lang="zh-CN" altLang="en-US" sz="1400" b="0">
                        <a:solidFill>
                          <a:srgbClr val="0E071B"/>
                        </a:solidFill>
                      </a:endParaRPr>
                    </a:p>
                    <a:p>
                      <a:pPr indent="0" algn="l">
                        <a:buNone/>
                      </a:pPr>
                      <a:r>
                        <a:rPr lang="zh-CN" altLang="en-US" sz="1400" b="0">
                          <a:solidFill>
                            <a:srgbClr val="0E071B"/>
                          </a:solidFill>
                        </a:rPr>
                        <a:t>Penetrate</a:t>
                      </a:r>
                      <a:endParaRPr lang="zh-CN" altLang="en-US" sz="1400" b="0">
                        <a:solidFill>
                          <a:srgbClr val="0E071B"/>
                        </a:solidFill>
                      </a:endParaRPr>
                    </a:p>
                  </a:txBody>
                  <a:tcPr marL="50800" marR="50800" marT="50800" marB="50800" anchor="ctr"/>
                </a:tc>
                <a:tc>
                  <a:txBody>
                    <a:bodyPr/>
                    <a:p>
                      <a:pPr indent="0">
                        <a:buNone/>
                      </a:pPr>
                      <a:r>
                        <a:rPr sz="1400" b="0">
                          <a:solidFill>
                            <a:srgbClr val="0E071B"/>
                          </a:solidFill>
                        </a:rPr>
                        <a:t>Support KVR roaming protocol, transparent transmission standard</a:t>
                      </a:r>
                      <a:endParaRPr sz="1400" b="0">
                        <a:solidFill>
                          <a:srgbClr val="0E071B"/>
                        </a:solidFill>
                      </a:endParaRPr>
                    </a:p>
                  </a:txBody>
                  <a:tcPr marL="50800" marR="50800" marT="50800" marB="50800" anchor="ctr"/>
                </a:tc>
              </a:tr>
              <a:tr h="464185">
                <a:tc>
                  <a:txBody>
                    <a:bodyPr/>
                    <a:p>
                      <a:pPr indent="0" algn="l">
                        <a:buNone/>
                      </a:pPr>
                      <a:r>
                        <a:rPr lang="zh-CN" altLang="zh-CN" sz="1400" b="0">
                          <a:solidFill>
                            <a:srgbClr val="0E071B"/>
                          </a:solidFill>
                          <a:cs typeface="Arial" panose="020B0604020202020204" pitchFamily="34" charset="0"/>
                        </a:rPr>
                        <a:t>wireless throughput</a:t>
                      </a:r>
                      <a:endParaRPr lang="zh-CN" altLang="zh-CN" sz="1400" b="0">
                        <a:solidFill>
                          <a:srgbClr val="0E071B"/>
                        </a:solidFill>
                        <a:cs typeface="Arial" panose="020B0604020202020204" pitchFamily="34" charset="0"/>
                      </a:endParaRPr>
                    </a:p>
                  </a:txBody>
                  <a:tcPr marL="50800" marR="50800" marT="50800" marB="50800" anchor="ctr"/>
                </a:tc>
                <a:tc>
                  <a:txBody>
                    <a:bodyPr/>
                    <a:p>
                      <a:pPr indent="0">
                        <a:buNone/>
                      </a:pPr>
                      <a:r>
                        <a:rPr lang="en-US" altLang="en-US" sz="1400" b="0">
                          <a:solidFill>
                            <a:srgbClr val="0E071B"/>
                          </a:solidFill>
                          <a:cs typeface="Arial" panose="020B0604020202020204" pitchFamily="34" charset="0"/>
                        </a:rPr>
                        <a:t>950Mbps</a:t>
                      </a:r>
                      <a:endParaRPr lang="en-US" altLang="en-US" sz="1400" b="0">
                        <a:solidFill>
                          <a:srgbClr val="0E071B"/>
                        </a:solidFill>
                        <a:cs typeface="Arial" panose="020B0604020202020204" pitchFamily="34" charset="0"/>
                      </a:endParaRPr>
                    </a:p>
                  </a:txBody>
                  <a:tcPr marL="50800" marR="50800" marT="50800" marB="50800" anchor="ctr"/>
                </a:tc>
              </a:tr>
            </a:tbl>
          </a:graphicData>
        </a:graphic>
      </p:graphicFrame>
      <p:graphicFrame>
        <p:nvGraphicFramePr>
          <p:cNvPr id="162" name="表格 3"/>
          <p:cNvGraphicFramePr/>
          <p:nvPr>
            <p:custDataLst>
              <p:tags r:id="rId2"/>
            </p:custDataLst>
          </p:nvPr>
        </p:nvGraphicFramePr>
        <p:xfrm>
          <a:off x="18415" y="5048885"/>
          <a:ext cx="7538085" cy="5457825"/>
        </p:xfrm>
        <a:graphic>
          <a:graphicData uri="http://schemas.openxmlformats.org/drawingml/2006/table">
            <a:tbl>
              <a:tblPr firstRow="1" bandRow="1">
                <a:tableStyleId>{4C3C2611-4C71-4FC5-86AE-919BDF0F9419}</a:tableStyleId>
              </a:tblPr>
              <a:tblGrid>
                <a:gridCol w="2508250"/>
                <a:gridCol w="1130935"/>
                <a:gridCol w="1022985"/>
                <a:gridCol w="2875915"/>
              </a:tblGrid>
              <a:tr h="346710">
                <a:tc gridSpan="4">
                  <a:txBody>
                    <a:bodyPr/>
                    <a:p>
                      <a:pPr algn="l" defTabSz="755650">
                        <a:defRPr sz="1800"/>
                      </a:pPr>
                      <a:r>
                        <a:rPr lang="en-US" altLang="zh-CN" sz="1200" b="1">
                          <a:latin typeface="+mn-lt"/>
                          <a:ea typeface="+mn-ea"/>
                          <a:cs typeface="+mn-cs"/>
                        </a:rPr>
                        <a:t>Systems</a:t>
                      </a:r>
                      <a:endParaRPr lang="en-US" altLang="zh-CN" sz="1200" b="1">
                        <a:latin typeface="+mn-lt"/>
                        <a:ea typeface="+mn-ea"/>
                        <a:cs typeface="+mn-cs"/>
                      </a:endParaRPr>
                    </a:p>
                  </a:txBody>
                  <a:tcPr marL="45720" marR="45720" anchor="ctr" horzOverflow="overflow">
                    <a:solidFill>
                      <a:srgbClr val="A9CCEE"/>
                    </a:solidFill>
                  </a:tcPr>
                </a:tc>
                <a:tc hMerge="1">
                  <a:tcPr/>
                </a:tc>
                <a:tc hMerge="1">
                  <a:tcPr/>
                </a:tc>
                <a:tc hMerge="1">
                  <a:tcPr/>
                </a:tc>
              </a:tr>
              <a:tr h="541655">
                <a:tc>
                  <a:txBody>
                    <a:bodyPr/>
                    <a:p>
                      <a:pPr algn="l" defTabSz="755650">
                        <a:defRPr sz="1800"/>
                      </a:pPr>
                      <a:r>
                        <a:rPr lang="en-US" altLang="zh-CN" sz="1400" dirty="0">
                          <a:latin typeface="+mn-lt"/>
                          <a:ea typeface="+mn-ea"/>
                          <a:cs typeface="+mn-cs"/>
                        </a:rPr>
                        <a:t>Systems status</a:t>
                      </a:r>
                      <a:endParaRPr lang="en-US" altLang="zh-CN" sz="1400" dirty="0">
                        <a:latin typeface="+mn-lt"/>
                        <a:ea typeface="+mn-ea"/>
                        <a:cs typeface="+mn-cs"/>
                      </a:endParaRPr>
                    </a:p>
                  </a:txBody>
                  <a:tcPr marL="45720" marR="45720" anchor="ctr" horzOverflow="overflow"/>
                </a:tc>
                <a:tc gridSpan="2">
                  <a:txBody>
                    <a:bodyPr/>
                    <a:p>
                      <a:pPr algn="l" defTabSz="755650">
                        <a:defRPr sz="1800"/>
                      </a:pPr>
                      <a:r>
                        <a:rPr lang="zh-CN" altLang="en-US" sz="1400" dirty="0">
                          <a:latin typeface="+mn-lt"/>
                          <a:ea typeface="+mn-ea"/>
                          <a:cs typeface="+mn-cs"/>
                        </a:rPr>
                        <a:t>current connection status</a:t>
                      </a:r>
                      <a:endParaRPr lang="zh-CN" altLang="en-US" sz="1400" dirty="0">
                        <a:latin typeface="+mn-lt"/>
                        <a:ea typeface="+mn-ea"/>
                        <a:cs typeface="+mn-cs"/>
                      </a:endParaRPr>
                    </a:p>
                  </a:txBody>
                  <a:tcPr marL="45720" marR="45720" anchor="ctr" horzOverflow="overflow"/>
                </a:tc>
                <a:tc hMerge="1">
                  <a:tcPr/>
                </a:tc>
                <a:tc>
                  <a:txBody>
                    <a:bodyPr/>
                    <a:p>
                      <a:pPr algn="l" defTabSz="755650">
                        <a:defRPr sz="1800"/>
                      </a:pPr>
                      <a:r>
                        <a:rPr lang="en-US" altLang="zh-CN" sz="1400" dirty="0">
                          <a:latin typeface="+mn-lt"/>
                          <a:ea typeface="+mn-ea"/>
                          <a:cs typeface="+mn-cs"/>
                        </a:rPr>
                        <a:t>Operation Mode:</a:t>
                      </a:r>
                      <a:endParaRPr lang="en-US" altLang="zh-CN" sz="1400" dirty="0">
                        <a:latin typeface="+mn-lt"/>
                        <a:ea typeface="+mn-ea"/>
                        <a:cs typeface="+mn-cs"/>
                      </a:endParaRPr>
                    </a:p>
                    <a:p>
                      <a:pPr algn="l" defTabSz="755650">
                        <a:defRPr sz="1800"/>
                      </a:pPr>
                      <a:r>
                        <a:rPr lang="en-US" altLang="zh-CN" sz="1400" dirty="0">
                          <a:latin typeface="+mn-lt"/>
                          <a:ea typeface="+mn-ea"/>
                          <a:cs typeface="+mn-cs"/>
                        </a:rPr>
                        <a:t>AP/Client</a:t>
                      </a:r>
                      <a:endParaRPr lang="en-US" altLang="zh-CN" sz="1400" dirty="0">
                        <a:latin typeface="+mn-lt"/>
                        <a:ea typeface="+mn-ea"/>
                        <a:cs typeface="+mn-cs"/>
                      </a:endParaRPr>
                    </a:p>
                    <a:p>
                      <a:pPr algn="l" defTabSz="755650">
                        <a:defRPr sz="1800"/>
                      </a:pPr>
                      <a:r>
                        <a:rPr lang="en-US" altLang="zh-CN" sz="1400" dirty="0">
                          <a:latin typeface="+mn-lt"/>
                          <a:ea typeface="+mn-ea"/>
                          <a:cs typeface="+mn-cs"/>
                        </a:rPr>
                        <a:t>(</a:t>
                      </a:r>
                      <a:r>
                        <a:rPr sz="1400" dirty="0">
                          <a:sym typeface="+mn-ea"/>
                        </a:rPr>
                        <a:t>KVR roaming protocol</a:t>
                      </a:r>
                      <a:endParaRPr sz="1400" dirty="0">
                        <a:latin typeface="+mn-lt"/>
                        <a:ea typeface="+mn-ea"/>
                        <a:cs typeface="+mn-cs"/>
                      </a:endParaRPr>
                    </a:p>
                    <a:p>
                      <a:pPr algn="l" defTabSz="755650">
                        <a:defRPr sz="1800"/>
                      </a:pPr>
                      <a:r>
                        <a:rPr lang="en-US" altLang="zh-CN" sz="1400" dirty="0">
                          <a:latin typeface="+mn-lt"/>
                          <a:ea typeface="+mn-ea"/>
                          <a:cs typeface="+mn-cs"/>
                        </a:rPr>
                        <a:t>, Seamless roaming switching times ≤50ms)</a:t>
                      </a:r>
                      <a:endParaRPr sz="1400" dirty="0">
                        <a:latin typeface="+mn-lt"/>
                        <a:ea typeface="+mn-ea"/>
                        <a:cs typeface="+mn-cs"/>
                      </a:endParaRPr>
                    </a:p>
                  </a:txBody>
                  <a:tcPr marL="45720" marR="45720" anchor="ctr" horzOverflow="overflow"/>
                </a:tc>
              </a:tr>
              <a:tr h="542290">
                <a:tc gridSpan="2">
                  <a:txBody>
                    <a:bodyPr/>
                    <a:p>
                      <a:pPr algn="l" defTabSz="755650">
                        <a:defRPr sz="1800"/>
                      </a:pPr>
                      <a:r>
                        <a:rPr lang="en-US" sz="1400" dirty="0">
                          <a:latin typeface="+mn-lt"/>
                          <a:ea typeface="+mn-ea"/>
                          <a:cs typeface="+mn-cs"/>
                        </a:rPr>
                        <a:t>S</a:t>
                      </a:r>
                      <a:r>
                        <a:rPr sz="1400" dirty="0">
                          <a:latin typeface="+mn-lt"/>
                          <a:ea typeface="+mn-ea"/>
                          <a:cs typeface="+mn-cs"/>
                        </a:rPr>
                        <a:t>tatic IP</a:t>
                      </a:r>
                      <a:endParaRPr sz="1400" dirty="0">
                        <a:latin typeface="+mn-lt"/>
                        <a:ea typeface="+mn-ea"/>
                        <a:cs typeface="+mn-cs"/>
                      </a:endParaRPr>
                    </a:p>
                  </a:txBody>
                  <a:tcPr marL="45720" marR="45720" anchor="ctr" horzOverflow="overflow"/>
                </a:tc>
                <a:tc hMerge="1">
                  <a:tcPr/>
                </a:tc>
                <a:tc gridSpan="2">
                  <a:txBody>
                    <a:bodyPr/>
                    <a:p>
                      <a:pPr algn="l" defTabSz="755650">
                        <a:defRPr sz="1800"/>
                      </a:pPr>
                      <a:r>
                        <a:rPr sz="1400" dirty="0">
                          <a:latin typeface="+mn-lt"/>
                          <a:ea typeface="+mn-ea"/>
                          <a:cs typeface="+mn-cs"/>
                        </a:rPr>
                        <a:t>Independent intranet IP, isolated from transmission IP</a:t>
                      </a:r>
                      <a:endParaRPr sz="1400" dirty="0">
                        <a:latin typeface="+mn-lt"/>
                        <a:ea typeface="+mn-ea"/>
                        <a:cs typeface="+mn-cs"/>
                      </a:endParaRPr>
                    </a:p>
                  </a:txBody>
                  <a:tcPr marL="45720" marR="45720" anchor="ctr" horzOverflow="overflow"/>
                </a:tc>
                <a:tc hMerge="1">
                  <a:tcPr/>
                </a:tc>
              </a:tr>
              <a:tr h="386715">
                <a:tc gridSpan="2">
                  <a:txBody>
                    <a:bodyPr/>
                    <a:p>
                      <a:pPr algn="l" defTabSz="755650">
                        <a:defRPr sz="1800"/>
                      </a:pPr>
                      <a:r>
                        <a:rPr lang="en-US" altLang="zh-CN" sz="1400" dirty="0">
                          <a:latin typeface="+mn-lt"/>
                          <a:ea typeface="+mn-ea"/>
                          <a:cs typeface="+mn-cs"/>
                        </a:rPr>
                        <a:t>Wireless setting</a:t>
                      </a:r>
                      <a:endParaRPr lang="en-US" altLang="zh-CN" sz="1400" dirty="0">
                        <a:latin typeface="+mn-lt"/>
                        <a:ea typeface="+mn-ea"/>
                        <a:cs typeface="+mn-cs"/>
                      </a:endParaRPr>
                    </a:p>
                  </a:txBody>
                  <a:tcPr marL="45720" marR="45720" anchor="ctr" horzOverflow="overflow"/>
                </a:tc>
                <a:tc hMerge="1">
                  <a:tcPr/>
                </a:tc>
                <a:tc gridSpan="2">
                  <a:txBody>
                    <a:bodyPr/>
                    <a:p>
                      <a:pPr algn="l" defTabSz="755650">
                        <a:defRPr sz="1800"/>
                      </a:pPr>
                      <a:r>
                        <a:rPr lang="en-US" altLang="zh-CN" sz="1400" dirty="0">
                          <a:latin typeface="+mn-lt"/>
                          <a:ea typeface="+mn-ea"/>
                          <a:cs typeface="+mn-cs"/>
                        </a:rPr>
                        <a:t>V</a:t>
                      </a:r>
                      <a:r>
                        <a:rPr lang="zh-CN" altLang="en-US" sz="1400" dirty="0">
                          <a:latin typeface="+mn-lt"/>
                          <a:ea typeface="+mn-ea"/>
                          <a:cs typeface="+mn-cs"/>
                        </a:rPr>
                        <a:t>irtual</a:t>
                      </a:r>
                      <a:r>
                        <a:rPr lang="en-US" altLang="zh-CN" sz="1400" dirty="0">
                          <a:latin typeface="+mn-lt"/>
                          <a:ea typeface="+mn-ea"/>
                          <a:cs typeface="+mn-cs"/>
                        </a:rPr>
                        <a:t> SSID</a:t>
                      </a:r>
                      <a:endParaRPr lang="zh-CN" altLang="en-US" sz="1400" dirty="0">
                        <a:latin typeface="+mn-lt"/>
                        <a:ea typeface="+mn-ea"/>
                        <a:cs typeface="+mn-cs"/>
                      </a:endParaRPr>
                    </a:p>
                  </a:txBody>
                  <a:tcPr marL="45720" marR="45720" anchor="ctr" horzOverflow="overflow"/>
                </a:tc>
                <a:tc hMerge="1">
                  <a:tcPr/>
                </a:tc>
              </a:tr>
              <a:tr h="454660">
                <a:tc gridSpan="4">
                  <a:txBody>
                    <a:bodyPr/>
                    <a:p>
                      <a:pPr algn="l" defTabSz="755650">
                        <a:defRPr sz="1800"/>
                      </a:pPr>
                      <a:r>
                        <a:rPr lang="zh-CN" sz="1400" b="1">
                          <a:latin typeface="+mn-lt"/>
                          <a:ea typeface="+mn-ea"/>
                          <a:cs typeface="+mn-cs"/>
                        </a:rPr>
                        <a:t>List of Wireless Features</a:t>
                      </a:r>
                      <a:endParaRPr lang="zh-CN" sz="1400" b="1">
                        <a:latin typeface="+mn-lt"/>
                        <a:ea typeface="+mn-ea"/>
                        <a:cs typeface="+mn-cs"/>
                      </a:endParaRPr>
                    </a:p>
                  </a:txBody>
                  <a:tcPr marL="45720" marR="45720" anchor="ctr" horzOverflow="overflow">
                    <a:solidFill>
                      <a:srgbClr val="A9CCEE"/>
                    </a:solidFill>
                  </a:tcPr>
                </a:tc>
                <a:tc hMerge="1">
                  <a:tcPr/>
                </a:tc>
                <a:tc hMerge="1">
                  <a:tcPr/>
                </a:tc>
                <a:tc hMerge="1">
                  <a:tcPr/>
                </a:tc>
              </a:tr>
              <a:tr h="319405">
                <a:tc gridSpan="2">
                  <a:txBody>
                    <a:bodyPr/>
                    <a:p>
                      <a:pPr algn="l" defTabSz="755650">
                        <a:defRPr sz="1800"/>
                      </a:pPr>
                      <a:r>
                        <a:rPr lang="en-US" altLang="zh-CN" sz="1400" dirty="0">
                          <a:latin typeface="+mn-lt"/>
                          <a:ea typeface="+mn-ea"/>
                          <a:cs typeface="+mn-cs"/>
                        </a:rPr>
                        <a:t>Mode</a:t>
                      </a:r>
                      <a:endParaRPr lang="en-US" altLang="zh-CN" sz="1400" dirty="0">
                        <a:latin typeface="+mn-lt"/>
                        <a:ea typeface="+mn-ea"/>
                        <a:cs typeface="+mn-cs"/>
                      </a:endParaRPr>
                    </a:p>
                  </a:txBody>
                  <a:tcPr marL="45720" marR="45720" anchor="ctr" horzOverflow="overflow"/>
                </a:tc>
                <a:tc hMerge="1">
                  <a:tcPr/>
                </a:tc>
                <a:tc gridSpan="2">
                  <a:txBody>
                    <a:bodyPr/>
                    <a:p>
                      <a:pPr algn="l" defTabSz="755650">
                        <a:defRPr sz="1800"/>
                      </a:pPr>
                      <a:r>
                        <a:rPr lang="en-US" altLang="zh-CN" sz="1400">
                          <a:latin typeface="+mn-lt"/>
                          <a:ea typeface="+mn-ea"/>
                          <a:cs typeface="+mn-cs"/>
                        </a:rPr>
                        <a:t>Client mode</a:t>
                      </a:r>
                      <a:r>
                        <a:rPr lang="zh-CN" altLang="en-US" sz="1400">
                          <a:latin typeface="+mn-lt"/>
                          <a:ea typeface="+mn-ea"/>
                          <a:cs typeface="+mn-cs"/>
                        </a:rPr>
                        <a:t>，Virtual SSID</a:t>
                      </a:r>
                      <a:endParaRPr lang="zh-CN" altLang="en-US" sz="1400">
                        <a:latin typeface="+mn-lt"/>
                        <a:ea typeface="+mn-ea"/>
                        <a:cs typeface="+mn-cs"/>
                      </a:endParaRPr>
                    </a:p>
                  </a:txBody>
                  <a:tcPr marL="45720" marR="45720" anchor="ctr" horzOverflow="overflow"/>
                </a:tc>
                <a:tc hMerge="1">
                  <a:tcPr/>
                </a:tc>
              </a:tr>
              <a:tr h="541655">
                <a:tc gridSpan="2">
                  <a:txBody>
                    <a:bodyPr/>
                    <a:p>
                      <a:pPr algn="l" defTabSz="755650">
                        <a:buNone/>
                        <a:defRPr sz="1800"/>
                      </a:pPr>
                      <a:r>
                        <a:rPr lang="en-US" altLang="zh-CN" sz="1400" dirty="0">
                          <a:latin typeface="+mn-lt"/>
                          <a:ea typeface="+mn-ea"/>
                          <a:cs typeface="+mn-cs"/>
                        </a:rPr>
                        <a:t>KVR</a:t>
                      </a:r>
                      <a:endParaRPr lang="en-US" altLang="zh-CN" sz="1400" dirty="0">
                        <a:latin typeface="+mn-lt"/>
                        <a:ea typeface="+mn-ea"/>
                        <a:cs typeface="+mn-cs"/>
                      </a:endParaRPr>
                    </a:p>
                  </a:txBody>
                  <a:tcPr marL="45720" marR="45720" anchor="ctr" horzOverflow="overflow"/>
                </a:tc>
                <a:tc hMerge="1">
                  <a:tcPr/>
                </a:tc>
                <a:tc gridSpan="2">
                  <a:txBody>
                    <a:bodyPr/>
                    <a:p>
                      <a:pPr algn="l" defTabSz="755650">
                        <a:buNone/>
                        <a:defRPr sz="1800"/>
                      </a:pPr>
                      <a:r>
                        <a:rPr sz="1400" dirty="0">
                          <a:sym typeface="Helvetica"/>
                        </a:rPr>
                        <a:t>Support 802.11k, 802.11v, 802.11r protocol intelligent fast roaming, switching time ≤ 50ms</a:t>
                      </a:r>
                      <a:endParaRPr sz="1400" dirty="0">
                        <a:sym typeface="Helvetica"/>
                      </a:endParaRPr>
                    </a:p>
                  </a:txBody>
                  <a:tcPr marL="45720" marR="45720" anchor="ctr" horzOverflow="overflow"/>
                </a:tc>
                <a:tc hMerge="1">
                  <a:tcPr/>
                </a:tc>
              </a:tr>
              <a:tr h="454660">
                <a:tc gridSpan="2">
                  <a:txBody>
                    <a:bodyPr/>
                    <a:p>
                      <a:pPr algn="l" defTabSz="755650">
                        <a:defRPr sz="1800"/>
                      </a:pPr>
                      <a:r>
                        <a:rPr lang="en-US" altLang="zh-CN" sz="1400" dirty="0">
                          <a:latin typeface="+mn-lt"/>
                          <a:ea typeface="+mn-ea"/>
                          <a:cs typeface="+mn-cs"/>
                        </a:rPr>
                        <a:t>802.11mode chose</a:t>
                      </a:r>
                      <a:endParaRPr lang="en-US" altLang="zh-CN" sz="1400" dirty="0">
                        <a:latin typeface="+mn-lt"/>
                        <a:ea typeface="+mn-ea"/>
                        <a:cs typeface="+mn-cs"/>
                      </a:endParaRPr>
                    </a:p>
                  </a:txBody>
                  <a:tcPr marL="45720" marR="45720" anchor="ctr" horzOverflow="overflow"/>
                </a:tc>
                <a:tc hMerge="1">
                  <a:tcPr/>
                </a:tc>
                <a:tc gridSpan="2">
                  <a:txBody>
                    <a:bodyPr/>
                    <a:p>
                      <a:pPr algn="l" defTabSz="755650">
                        <a:defRPr sz="1800"/>
                      </a:pPr>
                      <a:r>
                        <a:rPr sz="1400" dirty="0">
                          <a:sym typeface="Helvetica"/>
                        </a:rPr>
                        <a:t>802.11b/g/n 802.11a</a:t>
                      </a:r>
                      <a:r>
                        <a:rPr lang="en-US" sz="1400" dirty="0">
                          <a:sym typeface="Helvetica"/>
                        </a:rPr>
                        <a:t>c/ax</a:t>
                      </a:r>
                      <a:endParaRPr sz="1400" dirty="0">
                        <a:sym typeface="Helvetica"/>
                      </a:endParaRPr>
                    </a:p>
                  </a:txBody>
                  <a:tcPr marL="45720" marR="45720" anchor="ctr" horzOverflow="overflow"/>
                </a:tc>
                <a:tc hMerge="1">
                  <a:tcPr/>
                </a:tc>
              </a:tr>
              <a:tr h="541655">
                <a:tc gridSpan="2">
                  <a:txBody>
                    <a:bodyPr/>
                    <a:p>
                      <a:pPr algn="l" defTabSz="755650">
                        <a:defRPr sz="1800"/>
                      </a:pPr>
                      <a:r>
                        <a:rPr lang="zh-CN" altLang="en-US" sz="1400" dirty="0">
                          <a:latin typeface="+mn-lt"/>
                          <a:ea typeface="+mn-ea"/>
                          <a:cs typeface="+mn-cs"/>
                        </a:rPr>
                        <a:t>Channel settings</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800"/>
                      </a:pPr>
                      <a:r>
                        <a:rPr sz="1400" dirty="0">
                          <a:latin typeface="+mn-lt"/>
                          <a:ea typeface="+mn-ea"/>
                          <a:cs typeface="+mn-cs"/>
                        </a:rPr>
                        <a:t>Manual/Auto (Automatically select the best channel)</a:t>
                      </a:r>
                      <a:endParaRPr sz="1400" dirty="0">
                        <a:latin typeface="+mn-lt"/>
                        <a:ea typeface="+mn-ea"/>
                        <a:cs typeface="+mn-cs"/>
                      </a:endParaRPr>
                    </a:p>
                  </a:txBody>
                  <a:tcPr marL="45720" marR="45720" anchor="ctr" horzOverflow="overflow"/>
                </a:tc>
                <a:tc hMerge="1">
                  <a:tcPr/>
                </a:tc>
              </a:tr>
              <a:tr h="318135">
                <a:tc gridSpan="2">
                  <a:txBody>
                    <a:bodyPr/>
                    <a:p>
                      <a:pPr algn="l" defTabSz="755650">
                        <a:defRPr sz="1800"/>
                      </a:pPr>
                      <a:r>
                        <a:rPr lang="en-US" altLang="zh-CN" sz="1400" dirty="0">
                          <a:latin typeface="+mn-lt"/>
                          <a:ea typeface="+mn-ea"/>
                          <a:cs typeface="+mn-cs"/>
                        </a:rPr>
                        <a:t>T</a:t>
                      </a:r>
                      <a:r>
                        <a:rPr lang="zh-CN" altLang="en-US" sz="1400" dirty="0">
                          <a:latin typeface="+mn-lt"/>
                          <a:ea typeface="+mn-ea"/>
                          <a:cs typeface="+mn-cs"/>
                        </a:rPr>
                        <a:t>ransfer rate setting</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800"/>
                      </a:pPr>
                      <a:r>
                        <a:rPr sz="1400" dirty="0">
                          <a:sym typeface="+mn-ea"/>
                        </a:rPr>
                        <a:t>Manual/Auto</a:t>
                      </a:r>
                      <a:endParaRPr lang="zh-CN" altLang="en-US" sz="1400" dirty="0">
                        <a:latin typeface="+mn-lt"/>
                        <a:ea typeface="+mn-ea"/>
                        <a:cs typeface="+mn-cs"/>
                      </a:endParaRPr>
                    </a:p>
                  </a:txBody>
                  <a:tcPr marL="45720" marR="45720" anchor="ctr" horzOverflow="overflow"/>
                </a:tc>
                <a:tc hMerge="1">
                  <a:tcPr/>
                </a:tc>
              </a:tr>
              <a:tr h="372745">
                <a:tc gridSpan="2">
                  <a:txBody>
                    <a:bodyPr/>
                    <a:p>
                      <a:pPr algn="l" defTabSz="755650">
                        <a:defRPr sz="1800"/>
                      </a:pPr>
                      <a:r>
                        <a:rPr lang="en-US" altLang="zh-CN" sz="1400" dirty="0">
                          <a:latin typeface="+mn-lt"/>
                          <a:ea typeface="+mn-ea"/>
                          <a:cs typeface="+mn-cs"/>
                        </a:rPr>
                        <a:t>O</a:t>
                      </a:r>
                      <a:r>
                        <a:rPr lang="zh-CN" altLang="en-US" sz="1400" dirty="0">
                          <a:latin typeface="+mn-lt"/>
                          <a:ea typeface="+mn-ea"/>
                          <a:cs typeface="+mn-cs"/>
                        </a:rPr>
                        <a:t>utput power control</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800"/>
                      </a:pPr>
                      <a:r>
                        <a:rPr sz="1400" dirty="0">
                          <a:latin typeface="+mn-lt"/>
                          <a:ea typeface="+mn-ea"/>
                          <a:cs typeface="+mn-cs"/>
                        </a:rPr>
                        <a:t>User-defined output power (unit: dBm)</a:t>
                      </a:r>
                      <a:endParaRPr sz="1400" dirty="0">
                        <a:latin typeface="+mn-lt"/>
                        <a:ea typeface="+mn-ea"/>
                        <a:cs typeface="+mn-cs"/>
                      </a:endParaRPr>
                    </a:p>
                  </a:txBody>
                  <a:tcPr marL="45720" marR="45720" anchor="ctr" horzOverflow="overflow"/>
                </a:tc>
                <a:tc hMerge="1">
                  <a:tcPr/>
                </a:tc>
              </a:tr>
              <a:tr h="319405">
                <a:tc gridSpan="2">
                  <a:txBody>
                    <a:bodyPr/>
                    <a:p>
                      <a:pPr algn="l" defTabSz="755650">
                        <a:defRPr sz="1800"/>
                      </a:pPr>
                      <a:r>
                        <a:rPr lang="en-US" altLang="zh-CN" sz="1400" dirty="0">
                          <a:latin typeface="+mn-lt"/>
                          <a:ea typeface="+mn-ea"/>
                          <a:cs typeface="+mn-cs"/>
                        </a:rPr>
                        <a:t>S</a:t>
                      </a:r>
                      <a:r>
                        <a:rPr lang="zh-CN" altLang="en-US" sz="1400" dirty="0">
                          <a:latin typeface="+mn-lt"/>
                          <a:ea typeface="+mn-ea"/>
                          <a:cs typeface="+mn-cs"/>
                        </a:rPr>
                        <a:t>oftware upgrade</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800"/>
                      </a:pPr>
                      <a:r>
                        <a:rPr lang="zh-CN" altLang="en-US" sz="1400" dirty="0">
                          <a:latin typeface="+mn-lt"/>
                          <a:ea typeface="+mn-ea"/>
                          <a:cs typeface="+mn-cs"/>
                        </a:rPr>
                        <a:t>Update the latest software</a:t>
                      </a:r>
                      <a:endParaRPr lang="zh-CN" altLang="en-US" sz="1400" dirty="0">
                        <a:latin typeface="+mn-lt"/>
                        <a:ea typeface="+mn-ea"/>
                        <a:cs typeface="+mn-cs"/>
                      </a:endParaRPr>
                    </a:p>
                  </a:txBody>
                  <a:tcPr marL="45720" marR="45720" anchor="ctr" horzOverflow="overflow"/>
                </a:tc>
                <a:tc hMerge="1">
                  <a:tcPr/>
                </a:tc>
              </a:tr>
              <a:tr h="318135">
                <a:tc gridSpan="2">
                  <a:txBody>
                    <a:bodyPr/>
                    <a:p>
                      <a:pPr algn="l" defTabSz="755650">
                        <a:defRPr sz="1800"/>
                      </a:pPr>
                      <a:r>
                        <a:rPr lang="en-US" altLang="zh-CN" sz="1400" dirty="0">
                          <a:latin typeface="+mn-lt"/>
                          <a:ea typeface="+mn-ea"/>
                          <a:cs typeface="+mn-cs"/>
                        </a:rPr>
                        <a:t>R</a:t>
                      </a:r>
                      <a:r>
                        <a:rPr lang="zh-CN" altLang="en-US" sz="1400" dirty="0">
                          <a:latin typeface="+mn-lt"/>
                          <a:ea typeface="+mn-ea"/>
                          <a:cs typeface="+mn-cs"/>
                        </a:rPr>
                        <a:t>eset</a:t>
                      </a:r>
                      <a:endParaRPr lang="zh-CN" altLang="en-US" sz="1400" dirty="0">
                        <a:latin typeface="+mn-lt"/>
                        <a:ea typeface="+mn-ea"/>
                        <a:cs typeface="+mn-cs"/>
                      </a:endParaRPr>
                    </a:p>
                  </a:txBody>
                  <a:tcPr marL="45720" marR="45720" anchor="ctr" horzOverflow="overflow"/>
                </a:tc>
                <a:tc hMerge="1">
                  <a:tcPr/>
                </a:tc>
                <a:tc gridSpan="2">
                  <a:txBody>
                    <a:bodyPr/>
                    <a:p>
                      <a:pPr algn="l" defTabSz="755650">
                        <a:defRPr sz="1000">
                          <a:latin typeface="+mn-lt"/>
                          <a:ea typeface="+mn-ea"/>
                          <a:cs typeface="+mn-cs"/>
                        </a:defRPr>
                      </a:pPr>
                      <a:r>
                        <a:rPr lang="zh-CN" altLang="en-US" sz="1400" dirty="0"/>
                        <a:t>Restore current settings to factory mode</a:t>
                      </a:r>
                      <a:endParaRPr lang="zh-CN" altLang="en-US" sz="1400" dirty="0"/>
                    </a:p>
                  </a:txBody>
                  <a:tcPr marL="45720" marR="45720" anchor="ctr" horzOverflow="overflow"/>
                </a:tc>
                <a:tc hMerge="1">
                  <a:tcPr/>
                </a:tc>
              </a:tr>
            </a:tbl>
          </a:graphicData>
        </a:graphic>
      </p:graphicFrame>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588010" y="9835515"/>
            <a:ext cx="248285"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3" name="object 8"/>
          <p:cNvSpPr txBox="1">
            <a:spLocks noGrp="1"/>
          </p:cNvSpPr>
          <p:nvPr/>
        </p:nvSpPr>
        <p:spPr>
          <a:xfrm>
            <a:off x="-2382520" y="6878955"/>
            <a:ext cx="6392545" cy="38163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gn="l">
              <a:lnSpc>
                <a:spcPct val="100000"/>
              </a:lnSpc>
              <a:spcBef>
                <a:spcPts val="100"/>
              </a:spcBef>
            </a:pPr>
            <a:r>
              <a:rPr lang="en-US" altLang="zh-CN" sz="2400" spc="-185" dirty="0">
                <a:solidFill>
                  <a:schemeClr val="bg1">
                    <a:lumMod val="50000"/>
                  </a:schemeClr>
                </a:solidFill>
              </a:rPr>
              <a:t> </a:t>
            </a:r>
            <a:r>
              <a:rPr lang="en-US" altLang="zh-CN" sz="2000" spc="-185" dirty="0">
                <a:solidFill>
                  <a:schemeClr val="bg1">
                    <a:lumMod val="50000"/>
                  </a:schemeClr>
                </a:solidFill>
              </a:rPr>
              <a:t>   </a:t>
            </a:r>
            <a:r>
              <a:rPr lang="en-US" altLang="zh-CN" sz="1200" spc="-185" dirty="0">
                <a:solidFill>
                  <a:schemeClr val="bg1">
                    <a:lumMod val="50000"/>
                  </a:schemeClr>
                </a:solidFill>
              </a:rPr>
              <a:t>    </a:t>
            </a:r>
            <a:endParaRPr lang="en-US" altLang="zh-CN" sz="1400" dirty="0">
              <a:solidFill>
                <a:schemeClr val="bg1">
                  <a:lumMod val="50000"/>
                </a:schemeClr>
              </a:solidFill>
              <a:uFillTx/>
            </a:endParaRPr>
          </a:p>
        </p:txBody>
      </p:sp>
      <p:sp>
        <p:nvSpPr>
          <p:cNvPr id="21" name="文本框 20"/>
          <p:cNvSpPr txBox="1"/>
          <p:nvPr/>
        </p:nvSpPr>
        <p:spPr>
          <a:xfrm>
            <a:off x="944880" y="10320655"/>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000" spc="-55" dirty="0">
              <a:solidFill>
                <a:srgbClr val="0556A5"/>
              </a:solidFill>
              <a:cs typeface="Calibri" panose="020F0502020204030204"/>
              <a:sym typeface="+mn-ea"/>
            </a:endParaRPr>
          </a:p>
        </p:txBody>
      </p:sp>
      <p:sp>
        <p:nvSpPr>
          <p:cNvPr id="4" name="矩形: 圆角 16"/>
          <p:cNvSpPr/>
          <p:nvPr/>
        </p:nvSpPr>
        <p:spPr>
          <a:xfrm>
            <a:off x="355917" y="1958751"/>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dirty="0">
                <a:solidFill>
                  <a:prstClr val="white"/>
                </a:solidFill>
                <a:latin typeface="Aharoni" panose="02010803020104030203" pitchFamily="2" charset="-79"/>
                <a:ea typeface="阿里汉仪智能黑体" panose="00020600040101010101" pitchFamily="18" charset="-122"/>
                <a:cs typeface="Aharoni" panose="02010803020104030203" pitchFamily="2" charset="-79"/>
              </a:rPr>
              <a:t>10</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969009" y="2201843"/>
            <a:ext cx="2508885" cy="398780"/>
          </a:xfrm>
          <a:prstGeom prst="rect">
            <a:avLst/>
          </a:prstGeom>
          <a:noFill/>
        </p:spPr>
        <p:txBody>
          <a:bodyPr wrap="none" rtlCol="0">
            <a:spAutoFit/>
          </a:bodyPr>
          <a:lstStyle/>
          <a:p>
            <a:pPr marR="0" indent="0" algn="l" defTabSz="914400" fontAlgn="auto">
              <a:lnSpc>
                <a:spcPct val="100000"/>
              </a:lnSpc>
              <a:spcBef>
                <a:spcPts val="0"/>
              </a:spcBef>
              <a:spcAft>
                <a:spcPts val="0"/>
              </a:spcAft>
              <a:buClrTx/>
              <a:buSzTx/>
              <a:buFontTx/>
              <a:buNone/>
              <a:defRPr/>
            </a:pPr>
            <a:r>
              <a:rPr lang="en-US" altLang="zh-CN"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P</a:t>
            </a:r>
            <a:r>
              <a:rPr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hysical properties</a:t>
            </a:r>
            <a:endParaRPr kumimoji="0" lang="zh-CN" altLang="en-US" sz="2000" b="1" i="0" kern="1200" cap="none" spc="0" normalizeH="0" baseline="0" noProof="0" dirty="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endParaRPr>
          </a:p>
        </p:txBody>
      </p:sp>
      <p:graphicFrame>
        <p:nvGraphicFramePr>
          <p:cNvPr id="2" name="表格 1"/>
          <p:cNvGraphicFramePr/>
          <p:nvPr>
            <p:custDataLst>
              <p:tags r:id="rId1"/>
            </p:custDataLst>
          </p:nvPr>
        </p:nvGraphicFramePr>
        <p:xfrm>
          <a:off x="396240" y="2595801"/>
          <a:ext cx="6969760" cy="1618615"/>
        </p:xfrm>
        <a:graphic>
          <a:graphicData uri="http://schemas.openxmlformats.org/drawingml/2006/table">
            <a:tbl>
              <a:tblPr firstRow="1" bandRow="1">
                <a:tableStyleId>{5C22544A-7EE6-4342-B048-85BDC9FD1C3A}</a:tableStyleId>
              </a:tblPr>
              <a:tblGrid>
                <a:gridCol w="3044190"/>
                <a:gridCol w="3925570"/>
              </a:tblGrid>
              <a:tr h="443230">
                <a:tc gridSpan="2">
                  <a:txBody>
                    <a:bodyPr/>
                    <a:lstStyle/>
                    <a:p>
                      <a:pPr algn="l">
                        <a:buNone/>
                      </a:pPr>
                      <a:r>
                        <a:rPr lang="en-US" altLang="zh-CN" sz="1485">
                          <a:latin typeface="Noto Sans S Chinese Medium" panose="020B0600000000000000" charset="-122"/>
                          <a:ea typeface="Noto Sans S Chinese Medium" panose="020B0600000000000000" charset="-122"/>
                          <a:cs typeface="微软雅黑" panose="020B0503020204020204" charset="-122"/>
                          <a:sym typeface="+mn-ea"/>
                        </a:rPr>
                        <a:t>P</a:t>
                      </a:r>
                      <a:r>
                        <a:rPr sz="1485">
                          <a:latin typeface="Noto Sans S Chinese Medium" panose="020B0600000000000000" charset="-122"/>
                          <a:ea typeface="Noto Sans S Chinese Medium" panose="020B0600000000000000" charset="-122"/>
                          <a:cs typeface="微软雅黑" panose="020B0503020204020204" charset="-122"/>
                          <a:sym typeface="+mn-ea"/>
                        </a:rPr>
                        <a:t>hysical properties</a:t>
                      </a:r>
                      <a:endParaRPr lang="zh-CN" altLang="en-US" dirty="0"/>
                    </a:p>
                  </a:txBody>
                  <a:tcPr anchor="ctr"/>
                </a:tc>
                <a:tc hMerge="1">
                  <a:tcPr/>
                </a:tc>
              </a:tr>
              <a:tr h="391795">
                <a:tc rowSpan="3">
                  <a:txBody>
                    <a:bodyPr/>
                    <a:lstStyle/>
                    <a:p>
                      <a:pPr indent="0" algn="l">
                        <a:buNone/>
                      </a:pPr>
                      <a:r>
                        <a:rPr lang="en-US" altLang="zh-CN" sz="1400" b="0" dirty="0">
                          <a:solidFill>
                            <a:srgbClr val="0E071B"/>
                          </a:solidFill>
                        </a:rPr>
                        <a:t>W</a:t>
                      </a:r>
                      <a:r>
                        <a:rPr lang="zh-CN" altLang="zh-CN" sz="1400" b="0" dirty="0">
                          <a:solidFill>
                            <a:srgbClr val="0E071B"/>
                          </a:solidFill>
                        </a:rPr>
                        <a:t>orking environment</a:t>
                      </a:r>
                      <a:endParaRPr lang="zh-CN" altLang="zh-CN" sz="1400" b="0" dirty="0">
                        <a:solidFill>
                          <a:srgbClr val="0E071B"/>
                        </a:solidFill>
                      </a:endParaRPr>
                    </a:p>
                  </a:txBody>
                  <a:tcPr marL="50800" marR="50800" marT="50800" marB="50800" anchor="ctr"/>
                </a:tc>
                <a:tc>
                  <a:txBody>
                    <a:bodyPr/>
                    <a:lstStyle/>
                    <a:p>
                      <a:pPr>
                        <a:buNone/>
                      </a:pPr>
                      <a:r>
                        <a:rPr sz="1400"/>
                        <a:t>Working temperature: -40°C～70°C</a:t>
                      </a:r>
                      <a:endParaRPr sz="1400"/>
                    </a:p>
                  </a:txBody>
                  <a:tcPr marL="50800" marR="50800" marT="50800" marB="50800" anchor="ctr"/>
                </a:tc>
              </a:tr>
              <a:tr h="391795">
                <a:tc vMerge="1">
                  <a:tcPr marL="50800" marR="50800" marT="50800" marB="50800" anchor="ctr"/>
                </a:tc>
                <a:tc>
                  <a:txBody>
                    <a:bodyPr/>
                    <a:lstStyle/>
                    <a:p>
                      <a:pPr indent="0">
                        <a:buNone/>
                      </a:pPr>
                      <a:r>
                        <a:rPr sz="1400" b="0">
                          <a:solidFill>
                            <a:srgbClr val="0E071B"/>
                          </a:solidFill>
                        </a:rPr>
                        <a:t>Storage temperature: -50°C～80°C</a:t>
                      </a:r>
                      <a:endParaRPr sz="1400" b="0">
                        <a:solidFill>
                          <a:srgbClr val="0E071B"/>
                        </a:solidFill>
                      </a:endParaRPr>
                    </a:p>
                  </a:txBody>
                  <a:tcPr marL="50800" marR="50800" marT="50800" marB="50800" anchor="ctr"/>
                </a:tc>
              </a:tr>
              <a:tr h="391795">
                <a:tc vMerge="1">
                  <a:tcPr marL="50800" marR="50800" marT="50800" marB="50800" anchor="ctr"/>
                </a:tc>
                <a:tc>
                  <a:txBody>
                    <a:bodyPr/>
                    <a:lstStyle/>
                    <a:p>
                      <a:pPr indent="0">
                        <a:buNone/>
                      </a:pPr>
                      <a:r>
                        <a:rPr lang="zh-CN" altLang="en-US" sz="1400" b="0" dirty="0">
                          <a:solidFill>
                            <a:srgbClr val="0E071B"/>
                          </a:solidFill>
                        </a:rPr>
                        <a:t>Humidity: 5%～95% (non-condensing)</a:t>
                      </a:r>
                      <a:endParaRPr lang="zh-CN" altLang="en-US" sz="1400" b="0" dirty="0">
                        <a:solidFill>
                          <a:srgbClr val="0E071B"/>
                        </a:solidFill>
                      </a:endParaRPr>
                    </a:p>
                  </a:txBody>
                  <a:tcPr marL="50800" marR="50800" marT="50800" marB="50800" anchor="ctr"/>
                </a:tc>
              </a:tr>
            </a:tbl>
          </a:graphicData>
        </a:graphic>
      </p:graphicFrame>
      <p:graphicFrame>
        <p:nvGraphicFramePr>
          <p:cNvPr id="6" name="表格 5"/>
          <p:cNvGraphicFramePr>
            <a:graphicFrameLocks noGrp="1"/>
          </p:cNvGraphicFramePr>
          <p:nvPr>
            <p:custDataLst>
              <p:tags r:id="rId2"/>
            </p:custDataLst>
          </p:nvPr>
        </p:nvGraphicFramePr>
        <p:xfrm>
          <a:off x="396240" y="4833239"/>
          <a:ext cx="6969760" cy="1566545"/>
        </p:xfrm>
        <a:graphic>
          <a:graphicData uri="http://schemas.openxmlformats.org/drawingml/2006/table">
            <a:tbl>
              <a:tblPr firstRow="1" bandRow="1">
                <a:tableStyleId>{5C22544A-7EE6-4342-B048-85BDC9FD1C3A}</a:tableStyleId>
              </a:tblPr>
              <a:tblGrid>
                <a:gridCol w="3220720"/>
                <a:gridCol w="3749040"/>
              </a:tblGrid>
              <a:tr h="318135">
                <a:tc gridSpan="2">
                  <a:txBody>
                    <a:bodyPr/>
                    <a:lstStyle/>
                    <a:p>
                      <a:pPr algn="l">
                        <a:buNone/>
                      </a:pPr>
                      <a:r>
                        <a:rPr lang="zh-CN" altLang="en-US" b="1" dirty="0">
                          <a:latin typeface="Noto Sans S Chinese Bold" panose="020B0800000000000000" charset="-122"/>
                          <a:ea typeface="Noto Sans S Chinese Bold" panose="020B0800000000000000" charset="-122"/>
                        </a:rPr>
                        <a:t>Environmental indicators</a:t>
                      </a:r>
                      <a:endParaRPr lang="zh-CN" altLang="en-US" b="1" dirty="0">
                        <a:latin typeface="Noto Sans S Chinese Bold" panose="020B0800000000000000" charset="-122"/>
                        <a:ea typeface="Noto Sans S Chinese Bold" panose="020B0800000000000000" charset="-122"/>
                      </a:endParaRPr>
                    </a:p>
                  </a:txBody>
                  <a:tcPr anchor="ctr"/>
                </a:tc>
                <a:tc hMerge="1">
                  <a:tcPr/>
                </a:tc>
              </a:tr>
              <a:tr h="444500">
                <a:tc>
                  <a:txBody>
                    <a:bodyPr/>
                    <a:p>
                      <a:pPr indent="0">
                        <a:buNone/>
                      </a:pPr>
                      <a:r>
                        <a:rPr lang="en-US" altLang="zh-CN" sz="1400" b="0">
                          <a:latin typeface="宋体" panose="02010600030101010101" pitchFamily="2" charset="-122"/>
                          <a:cs typeface="宋体" panose="02010600030101010101" pitchFamily="2" charset="-122"/>
                        </a:rPr>
                        <a:t>A</a:t>
                      </a:r>
                      <a:r>
                        <a:rPr lang="zh-CN" altLang="en-US" sz="1400" b="0">
                          <a:latin typeface="宋体" panose="02010600030101010101" pitchFamily="2" charset="-122"/>
                          <a:cs typeface="宋体" panose="02010600030101010101" pitchFamily="2" charset="-122"/>
                        </a:rPr>
                        <a:t>ltitude</a:t>
                      </a:r>
                      <a:endParaRPr lang="zh-CN" altLang="en-US" sz="1400" b="0">
                        <a:latin typeface="宋体" panose="02010600030101010101" pitchFamily="2" charset="-122"/>
                        <a:cs typeface="宋体" panose="02010600030101010101" pitchFamily="2" charset="-122"/>
                      </a:endParaRPr>
                    </a:p>
                  </a:txBody>
                  <a:tcPr marL="0" marR="0" marT="0" marB="1" vert="horz" anchor="t"/>
                </a:tc>
                <a:tc>
                  <a:txBody>
                    <a:bodyPr/>
                    <a:p>
                      <a:pPr indent="0">
                        <a:buNone/>
                      </a:pPr>
                      <a:r>
                        <a:rPr lang="en-US" altLang="zh-CN" sz="1400" b="0">
                          <a:latin typeface="宋体" panose="02010600030101010101" pitchFamily="2" charset="-122"/>
                          <a:cs typeface="宋体" panose="02010600030101010101" pitchFamily="2" charset="-122"/>
                        </a:rPr>
                        <a:t>-1000m</a:t>
                      </a:r>
                      <a:r>
                        <a:rPr lang="en-US" altLang="zh-CN" sz="1400" b="0">
                          <a:latin typeface="Dotum" charset="0"/>
                          <a:cs typeface="Dotum" charset="0"/>
                        </a:rPr>
                        <a:t>~</a:t>
                      </a:r>
                      <a:r>
                        <a:rPr lang="en-US" altLang="zh-CN" sz="1400" b="0">
                          <a:latin typeface="宋体" panose="02010600030101010101" pitchFamily="2" charset="-122"/>
                          <a:cs typeface="宋体" panose="02010600030101010101" pitchFamily="2" charset="-122"/>
                        </a:rPr>
                        <a:t>5000m</a:t>
                      </a:r>
                      <a:endParaRPr lang="en-US" altLang="zh-CN" sz="1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tc>
              </a:tr>
              <a:tr h="401955">
                <a:tc>
                  <a:txBody>
                    <a:bodyPr/>
                    <a:p>
                      <a:pPr indent="0">
                        <a:buNone/>
                      </a:pPr>
                      <a:r>
                        <a:rPr lang="en-US" altLang="zh-CN" sz="1400" b="0">
                          <a:latin typeface="宋体" panose="02010600030101010101" pitchFamily="2" charset="-122"/>
                          <a:cs typeface="宋体" panose="02010600030101010101" pitchFamily="2" charset="-122"/>
                        </a:rPr>
                        <a:t>W</a:t>
                      </a:r>
                      <a:r>
                        <a:rPr lang="zh-CN" altLang="en-US" sz="1400" b="0">
                          <a:latin typeface="宋体" panose="02010600030101010101" pitchFamily="2" charset="-122"/>
                          <a:cs typeface="宋体" panose="02010600030101010101" pitchFamily="2" charset="-122"/>
                        </a:rPr>
                        <a:t>orking pressure</a:t>
                      </a:r>
                      <a:endParaRPr lang="zh-CN" altLang="en-US" sz="1400" b="0">
                        <a:latin typeface="宋体" panose="02010600030101010101" pitchFamily="2" charset="-122"/>
                        <a:cs typeface="宋体" panose="02010600030101010101" pitchFamily="2" charset="-122"/>
                      </a:endParaRPr>
                    </a:p>
                  </a:txBody>
                  <a:tcPr marL="0" marR="0" marT="0" marB="1" vert="horz" anchor="t"/>
                </a:tc>
                <a:tc>
                  <a:txBody>
                    <a:bodyPr/>
                    <a:p>
                      <a:pPr indent="0">
                        <a:buNone/>
                      </a:pPr>
                      <a:r>
                        <a:rPr lang="en-US" altLang="zh-CN" sz="1400" b="0">
                          <a:latin typeface="宋体" panose="02010600030101010101" pitchFamily="2" charset="-122"/>
                          <a:cs typeface="宋体" panose="02010600030101010101" pitchFamily="2" charset="-122"/>
                        </a:rPr>
                        <a:t>53kPa</a:t>
                      </a:r>
                      <a:r>
                        <a:rPr lang="en-US" altLang="zh-CN" sz="1400" b="0">
                          <a:latin typeface="Dotum" charset="0"/>
                          <a:cs typeface="Dotum" charset="0"/>
                        </a:rPr>
                        <a:t>~</a:t>
                      </a:r>
                      <a:r>
                        <a:rPr lang="en-US" altLang="zh-CN" sz="1400" b="0">
                          <a:latin typeface="宋体" panose="02010600030101010101" pitchFamily="2" charset="-122"/>
                          <a:cs typeface="宋体" panose="02010600030101010101" pitchFamily="2" charset="-122"/>
                        </a:rPr>
                        <a:t>105kPa</a:t>
                      </a:r>
                      <a:endParaRPr lang="en-US" altLang="zh-CN" sz="1400" b="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t"/>
                </a:tc>
              </a:tr>
              <a:tr h="401955">
                <a:tc>
                  <a:txBody>
                    <a:bodyPr/>
                    <a:lstStyle/>
                    <a:p>
                      <a:r>
                        <a:rPr lang="zh-CN" altLang="en-US" sz="1400" dirty="0"/>
                        <a:t>Power consumption</a:t>
                      </a:r>
                      <a:endParaRPr lang="zh-CN" altLang="en-US" sz="1400" dirty="0"/>
                    </a:p>
                  </a:txBody>
                  <a:tcPr marL="50800" marR="50800" marT="50800" marB="50800" anchor="ctr"/>
                </a:tc>
                <a:tc>
                  <a:txBody>
                    <a:bodyPr/>
                    <a:lstStyle/>
                    <a:p>
                      <a:pPr indent="0">
                        <a:buNone/>
                      </a:pPr>
                      <a:r>
                        <a:rPr sz="1400" b="0" dirty="0">
                          <a:solidFill>
                            <a:srgbClr val="0E071B"/>
                          </a:solidFill>
                        </a:rPr>
                        <a:t>WIFI stand-alone full load power consumption≤9W</a:t>
                      </a:r>
                      <a:endParaRPr sz="1400" b="0" dirty="0">
                        <a:solidFill>
                          <a:srgbClr val="0E071B"/>
                        </a:solidFill>
                      </a:endParaRPr>
                    </a:p>
                  </a:txBody>
                  <a:tcPr marL="50800" marR="50800" marT="50800" marB="50800" anchor="ctr"/>
                </a:tc>
              </a:tr>
            </a:tbl>
          </a:graphicData>
        </a:graphic>
      </p:graphicFrame>
      <p:sp>
        <p:nvSpPr>
          <p:cNvPr id="15" name="矩形: 圆角 16"/>
          <p:cNvSpPr/>
          <p:nvPr/>
        </p:nvSpPr>
        <p:spPr>
          <a:xfrm>
            <a:off x="396182" y="4285107"/>
            <a:ext cx="548640" cy="497956"/>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11</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17" name="文本框 16"/>
          <p:cNvSpPr txBox="1"/>
          <p:nvPr/>
        </p:nvSpPr>
        <p:spPr>
          <a:xfrm>
            <a:off x="944879" y="4435514"/>
            <a:ext cx="3261995" cy="398780"/>
          </a:xfrm>
          <a:prstGeom prst="rect">
            <a:avLst/>
          </a:prstGeom>
          <a:noFill/>
        </p:spPr>
        <p:txBody>
          <a:bodyPr wrap="none" rtlCol="0">
            <a:spAutoFit/>
          </a:bodyPr>
          <a:lstStyle/>
          <a:p>
            <a:pPr marR="0" indent="0" algn="l" defTabSz="914400" fontAlgn="auto">
              <a:lnSpc>
                <a:spcPct val="100000"/>
              </a:lnSpc>
              <a:spcBef>
                <a:spcPts val="0"/>
              </a:spcBef>
              <a:spcAft>
                <a:spcPts val="0"/>
              </a:spcAft>
              <a:buClrTx/>
              <a:buSzTx/>
              <a:buFontTx/>
              <a:buNone/>
              <a:defRPr/>
            </a:pPr>
            <a:r>
              <a:rPr lang="zh-CN" altLang="en-US" sz="2000" b="1" dirty="0">
                <a:solidFill>
                  <a:srgbClr val="2C6089"/>
                </a:solidFill>
                <a:latin typeface="Noto Sans S Chinese Medium" panose="020B0600000000000000" charset="-122"/>
                <a:ea typeface="Noto Sans S Chinese Medium" panose="020B0600000000000000" charset="-122"/>
                <a:cs typeface="+mn-ea"/>
                <a:sym typeface="+mn-lt"/>
              </a:rPr>
              <a:t>Environmental indicators</a:t>
            </a:r>
            <a:endParaRPr lang="zh-CN" altLang="en-US" sz="2000" b="1" dirty="0">
              <a:solidFill>
                <a:srgbClr val="2C6089"/>
              </a:solidFill>
              <a:latin typeface="Noto Sans S Chinese Medium" panose="020B0600000000000000" charset="-122"/>
              <a:ea typeface="Noto Sans S Chinese Medium" panose="020B0600000000000000" charset="-122"/>
              <a:cs typeface="+mn-ea"/>
              <a:sym typeface="+mn-lt"/>
            </a:endParaRPr>
          </a:p>
        </p:txBody>
      </p:sp>
      <p:sp>
        <p:nvSpPr>
          <p:cNvPr id="18" name="文本框 17"/>
          <p:cNvSpPr txBox="1"/>
          <p:nvPr/>
        </p:nvSpPr>
        <p:spPr>
          <a:xfrm>
            <a:off x="831378" y="311480"/>
            <a:ext cx="656590" cy="398780"/>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en-US" altLang="zh-CN" sz="2000" b="1" i="0" kern="1200" cap="none" spc="0" normalizeH="0" baseline="0" noProof="0" dirty="0">
                <a:solidFill>
                  <a:srgbClr val="2C6089"/>
                </a:solidFill>
                <a:latin typeface="Noto Sans S Chinese Medium" panose="020B0600000000000000" charset="-122"/>
                <a:ea typeface="Noto Sans S Chinese Medium" panose="020B0600000000000000" charset="-122"/>
                <a:cs typeface="+mn-ea"/>
                <a:sym typeface="+mn-lt"/>
              </a:rPr>
              <a:t>LED</a:t>
            </a:r>
            <a:endParaRPr kumimoji="0" lang="en-US" altLang="zh-CN" sz="2000" b="1" i="0" kern="1200" cap="none" spc="0" normalizeH="0" baseline="0" noProof="0" dirty="0">
              <a:solidFill>
                <a:srgbClr val="2C6089"/>
              </a:solidFill>
              <a:latin typeface="Noto Sans S Chinese Medium" panose="020B0600000000000000" charset="-122"/>
              <a:ea typeface="Noto Sans S Chinese Medium" panose="020B0600000000000000" charset="-122"/>
              <a:cs typeface="+mn-ea"/>
              <a:sym typeface="+mn-lt"/>
            </a:endParaRPr>
          </a:p>
        </p:txBody>
      </p:sp>
      <p:sp>
        <p:nvSpPr>
          <p:cNvPr id="19" name="矩形: 圆角 16"/>
          <p:cNvSpPr/>
          <p:nvPr/>
        </p:nvSpPr>
        <p:spPr>
          <a:xfrm>
            <a:off x="282575" y="25209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09</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graphicFrame>
        <p:nvGraphicFramePr>
          <p:cNvPr id="20" name="表格 19"/>
          <p:cNvGraphicFramePr/>
          <p:nvPr>
            <p:custDataLst>
              <p:tags r:id="rId3"/>
            </p:custDataLst>
          </p:nvPr>
        </p:nvGraphicFramePr>
        <p:xfrm>
          <a:off x="355917" y="915039"/>
          <a:ext cx="6969760" cy="940435"/>
        </p:xfrm>
        <a:graphic>
          <a:graphicData uri="http://schemas.openxmlformats.org/drawingml/2006/table">
            <a:tbl>
              <a:tblPr firstRow="1" bandRow="1">
                <a:tableStyleId>{5C22544A-7EE6-4342-B048-85BDC9FD1C3A}</a:tableStyleId>
              </a:tblPr>
              <a:tblGrid>
                <a:gridCol w="6969760"/>
              </a:tblGrid>
              <a:tr h="443230">
                <a:tc>
                  <a:txBody>
                    <a:bodyPr/>
                    <a:lstStyle/>
                    <a:p>
                      <a:pPr algn="l">
                        <a:buNone/>
                      </a:pPr>
                      <a:r>
                        <a:rPr lang="en-US" altLang="zh-CN" b="1" dirty="0">
                          <a:latin typeface="Noto Sans S Chinese Bold" panose="020B0800000000000000" charset="-122"/>
                          <a:ea typeface="Noto Sans S Chinese Bold" panose="020B0800000000000000" charset="-122"/>
                        </a:rPr>
                        <a:t>LED</a:t>
                      </a:r>
                      <a:endParaRPr lang="en-US" altLang="zh-CN" b="1" dirty="0">
                        <a:latin typeface="Noto Sans S Chinese Bold" panose="020B0800000000000000" charset="-122"/>
                        <a:ea typeface="Noto Sans S Chinese Bold" panose="020B0800000000000000" charset="-122"/>
                      </a:endParaRPr>
                    </a:p>
                  </a:txBody>
                  <a:tcPr anchor="ctr"/>
                </a:tc>
              </a:tr>
              <a:tr h="497205">
                <a:tc>
                  <a:txBody>
                    <a:bodyPr/>
                    <a:lstStyle/>
                    <a:p>
                      <a:pPr indent="0" algn="l">
                        <a:buNone/>
                      </a:pPr>
                      <a:r>
                        <a:rPr sz="1400" b="0" dirty="0">
                          <a:solidFill>
                            <a:srgbClr val="0E071B"/>
                          </a:solidFill>
                        </a:rPr>
                        <a:t>5 LEDs, indicating the operating status of the product (can be configured through GPIO)</a:t>
                      </a:r>
                      <a:endParaRPr sz="1400" b="0" dirty="0">
                        <a:solidFill>
                          <a:srgbClr val="0E071B"/>
                        </a:solidFill>
                      </a:endParaRPr>
                    </a:p>
                  </a:txBody>
                  <a:tcPr marL="50800" marR="50800" marT="50800" marB="50800" anchor="ctr"/>
                </a:tc>
              </a:tr>
            </a:tbl>
          </a:graphicData>
        </a:graphic>
      </p:graphicFrame>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778000" y="9916160"/>
            <a:ext cx="4047490" cy="275590"/>
          </a:xfrm>
          <a:prstGeom prst="rect">
            <a:avLst/>
          </a:prstGeom>
          <a:noFill/>
        </p:spPr>
        <p:txBody>
          <a:bodyPr wrap="none" rtlCol="0" anchor="t">
            <a:spAutoFit/>
          </a:bodyPr>
          <a:lstStyle/>
          <a:p>
            <a:r>
              <a:rPr lang="en-US" altLang="zh-CN" sz="1200">
                <a:sym typeface="+mn-ea"/>
              </a:rPr>
              <a:t>Copyright©2020 </a:t>
            </a:r>
            <a:r>
              <a:rPr lang="zh-CN" altLang="zh-CN" sz="1200">
                <a:sym typeface="+mn-ea"/>
              </a:rPr>
              <a:t>硕天信息技术有限公司，保留所有权利</a:t>
            </a:r>
            <a:endParaRPr lang="zh-CN" altLang="zh-CN" sz="1200">
              <a:sym typeface="+mn-ea"/>
            </a:endParaRPr>
          </a:p>
        </p:txBody>
      </p:sp>
      <p:sp>
        <p:nvSpPr>
          <p:cNvPr id="4" name="文本框 3"/>
          <p:cNvSpPr txBox="1"/>
          <p:nvPr>
            <p:custDataLst>
              <p:tags r:id="rId2"/>
            </p:custDataLst>
          </p:nvPr>
        </p:nvSpPr>
        <p:spPr>
          <a:xfrm>
            <a:off x="849630" y="3107055"/>
            <a:ext cx="5387975" cy="4110990"/>
          </a:xfrm>
          <a:prstGeom prst="rect">
            <a:avLst/>
          </a:prstGeom>
          <a:noFill/>
        </p:spPr>
        <p:txBody>
          <a:bodyPr wrap="square" rtlCol="0" anchor="t">
            <a:noAutofit/>
          </a:bodyPr>
          <a:p>
            <a:pPr marL="12700" algn="l">
              <a:lnSpc>
                <a:spcPct val="100000"/>
              </a:lnSpc>
              <a:spcBef>
                <a:spcPts val="100"/>
              </a:spcBef>
            </a:pPr>
            <a:r>
              <a:rPr lang="en-US" altLang="zh-CN"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Welcome to visit us for more info or quotation:</a:t>
            </a:r>
            <a:endParaRPr lang="zh-CN" altLang="en-US" sz="1400"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gn="l">
              <a:lnSpc>
                <a:spcPct val="100000"/>
              </a:lnSpc>
              <a:spcBef>
                <a:spcPts val="100"/>
              </a:spcBef>
            </a:pPr>
            <a:endParaRPr lang="zh-CN" altLang="en-US" sz="1400"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gn="l">
              <a:lnSpc>
                <a:spcPct val="100000"/>
              </a:lnSpc>
              <a:spcBef>
                <a:spcPts val="100"/>
              </a:spcBef>
            </a:pPr>
            <a:endParaRPr lang="en-US" altLang="zh-CN" sz="1400"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gn="l" fontAlgn="auto">
              <a:lnSpc>
                <a:spcPct val="150000"/>
              </a:lnSpc>
              <a:spcBef>
                <a:spcPts val="100"/>
              </a:spcBef>
            </a:pPr>
            <a:r>
              <a:rPr lang="en-US" altLang="zh-CN"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SHENZHEN SHUOTIAN INFORMATION TECHNOLOGY CO.,LTD</a:t>
            </a:r>
            <a:endParaRPr lang="en-US" altLang="zh-CN" sz="1400"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nSpc>
                <a:spcPct val="150000"/>
              </a:lnSpc>
              <a:spcBef>
                <a:spcPts val="100"/>
              </a:spcBef>
            </a:pPr>
            <a:r>
              <a:rPr lang="en-US" altLang="zh-CN" sz="1400" dirty="0">
                <a:solidFill>
                  <a:schemeClr val="bg1"/>
                </a:solidFill>
                <a:latin typeface="微软雅黑" panose="020B0503020204020204" charset="-122"/>
                <a:ea typeface="微软雅黑" panose="020B0503020204020204" charset="-122"/>
                <a:cs typeface="微软雅黑" panose="020B0503020204020204" charset="-122"/>
                <a:sym typeface="+mn-ea"/>
              </a:rPr>
              <a:t>5/</a:t>
            </a:r>
            <a:r>
              <a:rPr lang="en-US" altLang="zh-CN" sz="1400" dirty="0" err="1">
                <a:solidFill>
                  <a:schemeClr val="bg1"/>
                </a:solidFill>
                <a:latin typeface="微软雅黑" panose="020B0503020204020204" charset="-122"/>
                <a:ea typeface="微软雅黑" panose="020B0503020204020204" charset="-122"/>
                <a:cs typeface="微软雅黑" panose="020B0503020204020204" charset="-122"/>
                <a:sym typeface="+mn-ea"/>
              </a:rPr>
              <a:t>F,Shenzhou</a:t>
            </a:r>
            <a:r>
              <a:rPr lang="en-US" altLang="zh-CN" sz="140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US" altLang="zh-CN" sz="1400" dirty="0" err="1">
                <a:solidFill>
                  <a:schemeClr val="bg1"/>
                </a:solidFill>
                <a:latin typeface="微软雅黑" panose="020B0503020204020204" charset="-122"/>
                <a:ea typeface="微软雅黑" panose="020B0503020204020204" charset="-122"/>
                <a:cs typeface="微软雅黑" panose="020B0503020204020204" charset="-122"/>
                <a:sym typeface="+mn-ea"/>
              </a:rPr>
              <a:t>Building,Bantian</a:t>
            </a:r>
            <a:r>
              <a:rPr lang="en-US" altLang="zh-CN" sz="1400" dirty="0">
                <a:solidFill>
                  <a:schemeClr val="bg1"/>
                </a:solidFill>
                <a:latin typeface="微软雅黑" panose="020B0503020204020204" charset="-122"/>
                <a:ea typeface="微软雅黑" panose="020B0503020204020204" charset="-122"/>
                <a:cs typeface="微软雅黑" panose="020B0503020204020204" charset="-122"/>
                <a:sym typeface="+mn-ea"/>
              </a:rPr>
              <a:t> Street, </a:t>
            </a:r>
            <a:r>
              <a:rPr lang="en-US" altLang="zh-CN" sz="1400" dirty="0" err="1">
                <a:solidFill>
                  <a:schemeClr val="bg1"/>
                </a:solidFill>
                <a:latin typeface="微软雅黑" panose="020B0503020204020204" charset="-122"/>
                <a:ea typeface="微软雅黑" panose="020B0503020204020204" charset="-122"/>
                <a:cs typeface="微软雅黑" panose="020B0503020204020204" charset="-122"/>
                <a:sym typeface="+mn-ea"/>
              </a:rPr>
              <a:t>Longgang</a:t>
            </a:r>
            <a:r>
              <a:rPr lang="en-US" altLang="zh-CN" sz="1400" dirty="0">
                <a:solidFill>
                  <a:schemeClr val="bg1"/>
                </a:solidFill>
                <a:latin typeface="微软雅黑" panose="020B0503020204020204" charset="-122"/>
                <a:ea typeface="微软雅黑" panose="020B0503020204020204" charset="-122"/>
                <a:cs typeface="微软雅黑" panose="020B0503020204020204" charset="-122"/>
                <a:sym typeface="+mn-ea"/>
              </a:rPr>
              <a:t> District, </a:t>
            </a:r>
            <a:r>
              <a:rPr lang="en-US" altLang="zh-CN" sz="1400" dirty="0" err="1">
                <a:solidFill>
                  <a:schemeClr val="bg1"/>
                </a:solidFill>
                <a:latin typeface="微软雅黑" panose="020B0503020204020204" charset="-122"/>
                <a:ea typeface="微软雅黑" panose="020B0503020204020204" charset="-122"/>
                <a:cs typeface="微软雅黑" panose="020B0503020204020204" charset="-122"/>
                <a:sym typeface="+mn-ea"/>
              </a:rPr>
              <a:t>Shenzhen,Guangdong</a:t>
            </a:r>
            <a:r>
              <a:rPr lang="en-US" altLang="zh-CN" sz="1400" dirty="0">
                <a:solidFill>
                  <a:schemeClr val="bg1"/>
                </a:solidFill>
                <a:latin typeface="微软雅黑" panose="020B0503020204020204" charset="-122"/>
                <a:ea typeface="微软雅黑" panose="020B0503020204020204" charset="-122"/>
                <a:cs typeface="微软雅黑" panose="020B0503020204020204" charset="-122"/>
                <a:sym typeface="+mn-ea"/>
              </a:rPr>
              <a:t> Province, </a:t>
            </a:r>
            <a:endParaRPr lang="en-US" altLang="zh-CN" sz="1400" dirty="0">
              <a:solidFill>
                <a:schemeClr val="bg1"/>
              </a:solidFill>
              <a:latin typeface="微软雅黑" panose="020B0503020204020204" charset="-122"/>
              <a:ea typeface="微软雅黑" panose="020B0503020204020204" charset="-122"/>
              <a:cs typeface="微软雅黑" panose="020B0503020204020204" charset="-122"/>
            </a:endParaRPr>
          </a:p>
          <a:p>
            <a:pPr marL="12700">
              <a:lnSpc>
                <a:spcPct val="150000"/>
              </a:lnSpc>
              <a:spcBef>
                <a:spcPts val="100"/>
              </a:spcBef>
            </a:pPr>
            <a:r>
              <a:rPr lang="en-US" altLang="zh-CN" sz="1400" dirty="0" err="1">
                <a:solidFill>
                  <a:schemeClr val="bg1"/>
                </a:solidFill>
                <a:latin typeface="微软雅黑" panose="020B0503020204020204" charset="-122"/>
                <a:ea typeface="微软雅黑" panose="020B0503020204020204" charset="-122"/>
                <a:cs typeface="微软雅黑" panose="020B0503020204020204" charset="-122"/>
                <a:sym typeface="+mn-ea"/>
              </a:rPr>
              <a:t>ChinaWeb</a:t>
            </a:r>
            <a:r>
              <a:rPr lang="zh-CN" altLang="en-US"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：www.sskycn.com</a:t>
            </a:r>
            <a:endParaRPr lang="zh-CN" altLang="en-US" sz="1400" dirty="0">
              <a:solidFill>
                <a:schemeClr val="bg1"/>
              </a:solidFill>
              <a:uFillTx/>
              <a:latin typeface="微软雅黑" panose="020B0503020204020204" charset="-122"/>
              <a:ea typeface="微软雅黑" panose="020B0503020204020204" charset="-122"/>
              <a:cs typeface="微软雅黑" panose="020B0503020204020204" charset="-122"/>
            </a:endParaRPr>
          </a:p>
          <a:p>
            <a:pPr marL="12700" algn="l" fontAlgn="auto">
              <a:lnSpc>
                <a:spcPct val="150000"/>
              </a:lnSpc>
              <a:spcBef>
                <a:spcPts val="100"/>
              </a:spcBef>
            </a:pPr>
            <a:r>
              <a:rPr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E-mail：Natalie@sskycn.com</a:t>
            </a:r>
            <a:endParaRPr sz="14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a:p>
            <a:pPr marL="12700" algn="l" fontAlgn="auto">
              <a:lnSpc>
                <a:spcPct val="150000"/>
              </a:lnSpc>
              <a:spcBef>
                <a:spcPts val="100"/>
              </a:spcBef>
            </a:pPr>
            <a:r>
              <a:rPr sz="1400" dirty="0">
                <a:solidFill>
                  <a:schemeClr val="bg1"/>
                </a:solidFill>
                <a:uFillTx/>
                <a:latin typeface="微软雅黑" panose="020B0503020204020204" charset="-122"/>
                <a:ea typeface="微软雅黑" panose="020B0503020204020204" charset="-122"/>
                <a:cs typeface="微软雅黑" panose="020B0503020204020204" charset="-122"/>
                <a:sym typeface="+mn-ea"/>
              </a:rPr>
              <a:t>Tel/WhatsAPP/Wechat: +86-13760857118</a:t>
            </a:r>
            <a:endParaRPr lang="zh-CN" altLang="en-US" sz="1400"/>
          </a:p>
        </p:txBody>
      </p:sp>
      <p:pic>
        <p:nvPicPr>
          <p:cNvPr id="3" name="图片 2" descr="logo-白色"/>
          <p:cNvPicPr>
            <a:picLocks noChangeAspect="1"/>
          </p:cNvPicPr>
          <p:nvPr>
            <p:custDataLst>
              <p:tags r:id="rId3"/>
            </p:custDataLst>
          </p:nvPr>
        </p:nvPicPr>
        <p:blipFill>
          <a:blip r:embed="rId4"/>
          <a:stretch>
            <a:fillRect/>
          </a:stretch>
        </p:blipFill>
        <p:spPr>
          <a:xfrm>
            <a:off x="487680" y="619125"/>
            <a:ext cx="2747010" cy="984885"/>
          </a:xfrm>
          <a:prstGeom prst="rect">
            <a:avLst/>
          </a:prstGeom>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1825" name="officeArt object" descr="图片 3"/>
          <p:cNvPicPr>
            <a:picLocks noChangeAspect="1"/>
          </p:cNvPicPr>
          <p:nvPr/>
        </p:nvPicPr>
        <p:blipFill>
          <a:blip r:embed="rId1"/>
          <a:stretch>
            <a:fillRect/>
          </a:stretch>
        </p:blipFill>
        <p:spPr>
          <a:xfrm>
            <a:off x="381953" y="103505"/>
            <a:ext cx="1171575" cy="376555"/>
          </a:xfrm>
          <a:prstGeom prst="rect">
            <a:avLst/>
          </a:prstGeom>
          <a:ln w="12700" cap="flat">
            <a:noFill/>
            <a:miter lim="400000"/>
            <a:headEnd/>
            <a:tailEnd/>
          </a:ln>
          <a:effectLst/>
        </p:spPr>
      </p:pic>
      <p:pic>
        <p:nvPicPr>
          <p:cNvPr id="11" name="图片 10" descr="图片1"/>
          <p:cNvPicPr>
            <a:picLocks noChangeAspect="1"/>
          </p:cNvPicPr>
          <p:nvPr/>
        </p:nvPicPr>
        <p:blipFill>
          <a:blip r:embed="rId2"/>
          <a:stretch>
            <a:fillRect/>
          </a:stretch>
        </p:blipFill>
        <p:spPr>
          <a:xfrm>
            <a:off x="480378" y="2466340"/>
            <a:ext cx="586740" cy="185420"/>
          </a:xfrm>
          <a:prstGeom prst="rect">
            <a:avLst/>
          </a:prstGeom>
        </p:spPr>
      </p:pic>
      <p:sp>
        <p:nvSpPr>
          <p:cNvPr id="12" name="object 8"/>
          <p:cNvSpPr txBox="1">
            <a:spLocks noGrp="1"/>
          </p:cNvSpPr>
          <p:nvPr/>
        </p:nvSpPr>
        <p:spPr>
          <a:xfrm>
            <a:off x="479108" y="741045"/>
            <a:ext cx="6641465" cy="736854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fontAlgn="auto">
              <a:lnSpc>
                <a:spcPct val="150000"/>
              </a:lnSpc>
              <a:spcBef>
                <a:spcPts val="100"/>
              </a:spcBef>
            </a:pPr>
            <a:r>
              <a:rPr lang="zh-CN" altLang="en-US" sz="2000" b="1" spc="-185" dirty="0">
                <a:latin typeface="Noto Sans S Chinese Regular" panose="020B0500000000000000" charset="-122"/>
                <a:ea typeface="Noto Sans S Chinese Regular" panose="020B0500000000000000" charset="-122"/>
                <a:cs typeface="Noto Sans S Chinese Regular" panose="020B0500000000000000" charset="-122"/>
              </a:rPr>
              <a:t>Power and responsibility statement</a:t>
            </a:r>
            <a:endParaRPr lang="zh-CN" altLang="en-US" sz="2000" b="1"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gn="just"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No content of this publication may be reproduced, disseminated, transcribed, stored in a retrieval system, or translated into any human or computer language, in any form or by any means, without the written permission of the Company. The use of unauthorized copies of products not only infringes copyright but may prevent Shuotian Information Technology from providing accurate and up-to-date information to users and operators.</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endParaRPr>
          </a:p>
          <a:p>
            <a:pPr marL="12700" algn="just" fontAlgn="auto">
              <a:lnSpc>
                <a:spcPct val="150000"/>
              </a:lnSpc>
              <a:spcBef>
                <a:spcPts val="100"/>
              </a:spcBef>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en-US" altLang="zh-CN"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i</a:t>
            </a: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s the trademark of Shenzhen Shuotian Information Technology Co., Ltd. All other trademarks, product logos and trade names mentioned in this manual are the property of their respective owners.</a:t>
            </a:r>
            <a:endPar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12700" algn="just"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The content of this manual is subject to change due to product version upgrade or other reasons. S</a:t>
            </a:r>
            <a:r>
              <a:rPr lang="en-US" altLang="zh-CN"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h</a:t>
            </a: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uotian Information Technology Co., Ltd. reserves the right to modify the content of this manual without any notice or prompt. In laws and regulations allow range, day to recognize </a:t>
            </a:r>
            <a:r>
              <a:rPr lang="en-US" altLang="zh-CN"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Shuotian</a:t>
            </a:r>
            <a:r>
              <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rPr>
              <a:t> information technology co., LTD., in any case, all wrong because of the use of this product manual or this website content and cause of the accident, negligence, contract damage, defamation, copyright or intellectual property infringement and any special, incidental, indirect, secondary loss compensation, no any profits, data, and to compensate the loss of goodwill or anticipated savings, also does not assume any legal liability.</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cs typeface="微软雅黑" panose="020B0503020204020204" charset="-122"/>
              <a:sym typeface="+mn-ea"/>
            </a:endParaRPr>
          </a:p>
          <a:p>
            <a:pPr marL="12700" fontAlgn="auto">
              <a:lnSpc>
                <a:spcPct val="150000"/>
              </a:lnSpc>
              <a:spcBef>
                <a:spcPts val="100"/>
              </a:spcBef>
            </a:pPr>
            <a:endParaRPr lang="zh-CN" altLang="en-US" sz="1400">
              <a:solidFill>
                <a:schemeClr val="tx1">
                  <a:lumMod val="75000"/>
                  <a:lumOff val="25000"/>
                </a:schemeClr>
              </a:solidFill>
              <a:latin typeface="Noto Sans S Chinese Regular" panose="020B0500000000000000" charset="-122"/>
              <a:ea typeface="Noto Sans S Chinese Regular" panose="020B0500000000000000" charset="-122"/>
              <a:cs typeface="Noto Sans S Chinese Regular" panose="020B0500000000000000" charset="-122"/>
              <a:sym typeface="+mn-ea"/>
            </a:endParaRPr>
          </a:p>
          <a:p>
            <a:pPr marL="12700" fontAlgn="auto">
              <a:lnSpc>
                <a:spcPct val="150000"/>
              </a:lnSpc>
              <a:spcBef>
                <a:spcPts val="100"/>
              </a:spcBef>
            </a:pPr>
            <a:r>
              <a:rPr lang="zh-CN" altLang="en-US" sz="2000" spc="-185" dirty="0">
                <a:latin typeface="Noto Sans S Chinese Medium" panose="020B0600000000000000" charset="-122"/>
                <a:ea typeface="Noto Sans S Chinese Medium" panose="020B0600000000000000" charset="-122"/>
                <a:sym typeface="+mn-ea"/>
              </a:rPr>
              <a:t>Security statement</a:t>
            </a:r>
            <a:endParaRPr lang="zh-CN" altLang="en-US" sz="2000" spc="-185" dirty="0">
              <a:latin typeface="Noto Sans S Chinese Medium" panose="020B0600000000000000" charset="-122"/>
              <a:ea typeface="Noto Sans S Chinese Medium" panose="020B0600000000000000" charset="-122"/>
              <a:sym typeface="+mn-ea"/>
            </a:endParaRPr>
          </a:p>
          <a:p>
            <a:pPr marL="12700"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rPr>
              <a:t>Please read the safety and compatibility information of the product before powering it up.</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endParaRPr>
          </a:p>
          <a:p>
            <a:pPr marL="12700" fontAlgn="auto">
              <a:lnSpc>
                <a:spcPct val="150000"/>
              </a:lnSpc>
              <a:spcBef>
                <a:spcPts val="100"/>
              </a:spcBef>
            </a:pPr>
            <a:endParaRPr lang="zh-CN" altLang="en-US" sz="1400">
              <a:solidFill>
                <a:schemeClr val="tx1"/>
              </a:solidFill>
              <a:latin typeface="Noto Sans S Chinese Regular" panose="020B0500000000000000" charset="-122"/>
              <a:ea typeface="Noto Sans S Chinese Regular" panose="020B0500000000000000" charset="-122"/>
            </a:endParaRPr>
          </a:p>
          <a:p>
            <a:pPr marL="12700" fontAlgn="auto">
              <a:lnSpc>
                <a:spcPct val="150000"/>
              </a:lnSpc>
              <a:spcBef>
                <a:spcPts val="100"/>
              </a:spcBef>
            </a:pPr>
            <a:r>
              <a:rPr lang="zh-CN" altLang="en-US" sz="2000" spc="-185" dirty="0">
                <a:latin typeface="Noto Sans S Chinese Medium" panose="020B0600000000000000" charset="-122"/>
                <a:ea typeface="Noto Sans S Chinese Medium" panose="020B0600000000000000" charset="-122"/>
                <a:sym typeface="+mn-ea"/>
              </a:rPr>
              <a:t>Environmental statement</a:t>
            </a:r>
            <a:endParaRPr lang="zh-CN" altLang="en-US" sz="2000" spc="-185" dirty="0">
              <a:latin typeface="Noto Sans S Chinese Medium" panose="020B0600000000000000" charset="-122"/>
              <a:ea typeface="Noto Sans S Chinese Medium" panose="020B0600000000000000" charset="-122"/>
              <a:sym typeface="+mn-ea"/>
            </a:endParaRPr>
          </a:p>
          <a:p>
            <a:pPr marL="12700" algn="just"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rPr>
              <a:t>The product conforms to the design requirements of environmental protection. The storage, use and disposal of the product shall comply with the requirements of relevant national laws and regulations.</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endParaRPr>
          </a:p>
          <a:p>
            <a:pPr marL="12700" algn="just" fontAlgn="auto">
              <a:lnSpc>
                <a:spcPct val="150000"/>
              </a:lnSpc>
              <a:spcBef>
                <a:spcPts val="100"/>
              </a:spcBef>
            </a:pPr>
            <a:endParaRPr lang="zh-CN" altLang="en-US" sz="1000" spc="-185" dirty="0">
              <a:solidFill>
                <a:schemeClr val="tx1">
                  <a:lumMod val="75000"/>
                  <a:lumOff val="25000"/>
                </a:schemeClr>
              </a:solidFill>
              <a:latin typeface="Noto Sans S Chinese Bold" panose="020B0800000000000000" charset="-122"/>
              <a:ea typeface="Noto Sans S Chinese Bold" panose="020B0800000000000000" charset="-122"/>
              <a:sym typeface="+mn-ea"/>
            </a:endParaRPr>
          </a:p>
          <a:p>
            <a:pPr marL="12700" algn="just" fontAlgn="auto">
              <a:lnSpc>
                <a:spcPct val="150000"/>
              </a:lnSpc>
              <a:spcBef>
                <a:spcPts val="100"/>
              </a:spcBef>
            </a:pPr>
            <a:r>
              <a:rPr lang="en-US" altLang="zh-CN" sz="2000" spc="-185" dirty="0">
                <a:latin typeface="Noto Sans S Chinese Medium" panose="020B0600000000000000" charset="-122"/>
                <a:ea typeface="Noto Sans S Chinese Medium" panose="020B0600000000000000" charset="-122"/>
                <a:sym typeface="+mn-ea"/>
              </a:rPr>
              <a:t>R</a:t>
            </a:r>
            <a:r>
              <a:rPr lang="zh-CN" altLang="en-US" sz="2000" spc="-185" dirty="0">
                <a:latin typeface="Noto Sans S Chinese Medium" panose="020B0600000000000000" charset="-122"/>
                <a:ea typeface="Noto Sans S Chinese Medium" panose="020B0600000000000000" charset="-122"/>
                <a:sym typeface="+mn-ea"/>
              </a:rPr>
              <a:t>evision record</a:t>
            </a:r>
            <a:endParaRPr lang="zh-CN" altLang="en-US" sz="2000" spc="-185" dirty="0">
              <a:latin typeface="Noto Sans S Chinese Medium" panose="020B0600000000000000" charset="-122"/>
              <a:ea typeface="Noto Sans S Chinese Medium" panose="020B0600000000000000" charset="-122"/>
              <a:sym typeface="+mn-ea"/>
            </a:endParaRPr>
          </a:p>
          <a:p>
            <a:pPr marL="12700" algn="just" fontAlgn="auto">
              <a:lnSpc>
                <a:spcPct val="150000"/>
              </a:lnSpc>
              <a:spcBef>
                <a:spcPts val="100"/>
              </a:spcBef>
            </a:pPr>
            <a:r>
              <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rPr>
              <a:t>The revision record accumulates the notes for each manual update, and the latest version of the manual contains all previous manual updates.</a:t>
            </a:r>
            <a:endParaRPr lang="zh-CN" altLang="en-US" sz="1000">
              <a:solidFill>
                <a:schemeClr val="tx1">
                  <a:lumMod val="75000"/>
                  <a:lumOff val="25000"/>
                </a:schemeClr>
              </a:solidFill>
              <a:latin typeface="Noto Sans S Chinese Bold" panose="020B0800000000000000" charset="-122"/>
              <a:ea typeface="Noto Sans S Chinese Bold" panose="020B0800000000000000" charset="-122"/>
              <a:sym typeface="+mn-ea"/>
            </a:endParaRPr>
          </a:p>
        </p:txBody>
      </p:sp>
      <p:sp>
        <p:nvSpPr>
          <p:cNvPr id="2" name="文本框 1"/>
          <p:cNvSpPr txBox="1"/>
          <p:nvPr/>
        </p:nvSpPr>
        <p:spPr>
          <a:xfrm>
            <a:off x="969328" y="9756140"/>
            <a:ext cx="5469890" cy="245110"/>
          </a:xfrm>
          <a:prstGeom prst="rect">
            <a:avLst/>
          </a:prstGeom>
          <a:noFill/>
        </p:spPr>
        <p:txBody>
          <a:bodyPr wrap="square" rtlCol="0">
            <a:spAutoFit/>
          </a:bodyPr>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www.sailskywifi.com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
        <p:nvSpPr>
          <p:cNvPr id="3" name="object 4"/>
          <p:cNvSpPr/>
          <p:nvPr/>
        </p:nvSpPr>
        <p:spPr>
          <a:xfrm>
            <a:off x="456883"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p/>
        </p:txBody>
      </p:sp>
      <p:sp>
        <p:nvSpPr>
          <p:cNvPr id="4" name="object 3"/>
          <p:cNvSpPr/>
          <p:nvPr/>
        </p:nvSpPr>
        <p:spPr>
          <a:xfrm>
            <a:off x="455612"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p/>
        </p:txBody>
      </p:sp>
      <p:sp>
        <p:nvSpPr>
          <p:cNvPr id="5" name="object 24"/>
          <p:cNvSpPr txBox="1">
            <a:spLocks noGrp="1"/>
          </p:cNvSpPr>
          <p:nvPr/>
        </p:nvSpPr>
        <p:spPr>
          <a:xfrm>
            <a:off x="657657" y="983499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object 8"/>
          <p:cNvSpPr txBox="1">
            <a:spLocks noGrp="1"/>
          </p:cNvSpPr>
          <p:nvPr/>
        </p:nvSpPr>
        <p:spPr>
          <a:xfrm>
            <a:off x="658178" y="1520190"/>
            <a:ext cx="6445885" cy="684784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gn="ctr">
              <a:lnSpc>
                <a:spcPct val="100000"/>
              </a:lnSpc>
              <a:spcBef>
                <a:spcPts val="100"/>
              </a:spcBef>
            </a:pPr>
            <a:r>
              <a:rPr lang="en-US" altLang="zh-CN" sz="2800" b="1" spc="-185" dirty="0">
                <a:latin typeface="Noto Sans S Chinese Bold" panose="020B0800000000000000" charset="-122"/>
                <a:ea typeface="Noto Sans S Chinese Bold" panose="020B0800000000000000" charset="-122"/>
              </a:rPr>
              <a:t>D</a:t>
            </a:r>
            <a:r>
              <a:rPr lang="zh-CN" altLang="en-US" sz="2800" b="1" spc="-185" dirty="0">
                <a:latin typeface="Noto Sans S Chinese Bold" panose="020B0800000000000000" charset="-122"/>
                <a:ea typeface="Noto Sans S Chinese Bold" panose="020B0800000000000000" charset="-122"/>
              </a:rPr>
              <a:t>irectory</a:t>
            </a:r>
            <a:endParaRPr lang="zh-CN" altLang="en-US" sz="2800" b="1" spc="-185" dirty="0">
              <a:latin typeface="Noto Sans S Chinese Bold" panose="020B0800000000000000" charset="-122"/>
              <a:ea typeface="Noto Sans S Chinese Bold" panose="020B0800000000000000" charset="-122"/>
            </a:endParaRPr>
          </a:p>
          <a:p>
            <a:pPr marL="12700" fontAlgn="auto">
              <a:lnSpc>
                <a:spcPct val="150000"/>
              </a:lnSpc>
              <a:spcBef>
                <a:spcPts val="100"/>
              </a:spcBef>
            </a:pPr>
            <a:endParaRPr lang="zh-CN" altLang="en-US" sz="1200" spc="-185"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     </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Product characteristics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800">
                <a:latin typeface="Noto Sans S Chinese Medium" panose="020B0600000000000000" charset="-122"/>
                <a:ea typeface="Noto Sans S Chinese Medium" panose="020B0600000000000000" charset="-122"/>
                <a:cs typeface="微软雅黑" panose="020B0503020204020204" charset="-122"/>
                <a:sym typeface="+mn-ea"/>
              </a:rPr>
              <a:t> </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4-5</a:t>
            </a:r>
            <a:endParaRPr lang="zh-CN" altLang="en-US"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2.     </a:t>
            </a:r>
            <a:r>
              <a:rPr sz="1600">
                <a:latin typeface="Noto Sans S Chinese Medium" panose="020B0600000000000000" charset="-122"/>
                <a:ea typeface="Noto Sans S Chinese Medium" panose="020B0600000000000000" charset="-122"/>
                <a:cs typeface="微软雅黑" panose="020B0503020204020204" charset="-122"/>
                <a:sym typeface="+mn-ea"/>
              </a:rPr>
              <a:t>Application scenarios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6-</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7</a:t>
            </a:r>
            <a:endParaRPr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3.     </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Hardware specifications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8</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4.     Wlan Specification</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800">
                <a:latin typeface="Noto Sans S Chinese Medium" panose="020B0600000000000000" charset="-122"/>
                <a:ea typeface="Noto Sans S Chinese Medium" panose="020B0600000000000000" charset="-122"/>
                <a:cs typeface="微软雅黑" panose="020B0503020204020204" charset="-122"/>
                <a:sym typeface="+mn-ea"/>
              </a:rPr>
              <a:t> </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9</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5.     </a:t>
            </a:r>
            <a:r>
              <a:rPr sz="1600">
                <a:latin typeface="Noto Sans S Chinese Medium" panose="020B0600000000000000" charset="-122"/>
                <a:ea typeface="Noto Sans S Chinese Medium" panose="020B0600000000000000" charset="-122"/>
                <a:cs typeface="微软雅黑" panose="020B0503020204020204" charset="-122"/>
                <a:sym typeface="+mn-ea"/>
              </a:rPr>
              <a:t>Receive sensitivity</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10</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6.     </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Wlan antennas Specification</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11</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7.     Power and Power Consumption</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11</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8.     Software features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12</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9.     LED</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800">
                <a:latin typeface="Noto Sans S Chinese Medium" panose="020B0600000000000000" charset="-122"/>
                <a:ea typeface="Noto Sans S Chinese Medium" panose="020B0600000000000000" charset="-122"/>
                <a:cs typeface="微软雅黑" panose="020B0503020204020204" charset="-122"/>
                <a:sym typeface="+mn-ea"/>
              </a:rPr>
              <a:t> </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13</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10.     P</a:t>
            </a:r>
            <a:r>
              <a:rPr sz="1600">
                <a:latin typeface="Noto Sans S Chinese Medium" panose="020B0600000000000000" charset="-122"/>
                <a:ea typeface="Noto Sans S Chinese Medium" panose="020B0600000000000000" charset="-122"/>
                <a:cs typeface="微软雅黑" panose="020B0503020204020204" charset="-122"/>
                <a:sym typeface="+mn-ea"/>
              </a:rPr>
              <a:t>hysical properties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13</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11.    </a:t>
            </a:r>
            <a:r>
              <a:rPr sz="1600">
                <a:latin typeface="Noto Sans S Chinese Medium" panose="020B0600000000000000" charset="-122"/>
                <a:ea typeface="Noto Sans S Chinese Medium" panose="020B0600000000000000" charset="-122"/>
                <a:cs typeface="微软雅黑" panose="020B0503020204020204" charset="-122"/>
                <a:sym typeface="+mn-ea"/>
              </a:rPr>
              <a:t>Environmental indicators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13</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12.</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    </a:t>
            </a:r>
            <a:r>
              <a:rPr lang="en-US" sz="1600">
                <a:latin typeface="Noto Sans S Chinese Medium" panose="020B0600000000000000" charset="-122"/>
                <a:ea typeface="Noto Sans S Chinese Medium" panose="020B0600000000000000" charset="-122"/>
                <a:cs typeface="微软雅黑" panose="020B0503020204020204" charset="-122"/>
                <a:sym typeface="+mn-ea"/>
              </a:rPr>
              <a:t>Contact Details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14</a:t>
            </a: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endParaRPr lang="en-US" altLang="zh-CN"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endParaRPr lang="en-US" altLang="zh-CN" sz="1600" spc="-185" dirty="0">
              <a:latin typeface="Noto Sans S Chinese Medium" panose="020B0600000000000000" charset="-122"/>
              <a:ea typeface="Noto Sans S Chinese Medium" panose="020B0600000000000000" charset="-122"/>
              <a:cs typeface="微软雅黑" panose="020B0503020204020204" charset="-122"/>
              <a:sym typeface="+mn-ea"/>
            </a:endParaRPr>
          </a:p>
        </p:txBody>
      </p:sp>
      <p:pic>
        <p:nvPicPr>
          <p:cNvPr id="1073741825" name="officeArt object" descr="图片 3"/>
          <p:cNvPicPr>
            <a:picLocks noChangeAspect="1"/>
          </p:cNvPicPr>
          <p:nvPr/>
        </p:nvPicPr>
        <p:blipFill>
          <a:blip r:embed="rId1"/>
          <a:stretch>
            <a:fillRect/>
          </a:stretch>
        </p:blipFill>
        <p:spPr>
          <a:xfrm>
            <a:off x="358458" y="258445"/>
            <a:ext cx="1171575" cy="376555"/>
          </a:xfrm>
          <a:prstGeom prst="rect">
            <a:avLst/>
          </a:prstGeom>
          <a:ln w="12700" cap="flat">
            <a:noFill/>
            <a:miter lim="400000"/>
            <a:headEnd/>
            <a:tailEnd/>
          </a:ln>
          <a:effectLst/>
        </p:spPr>
      </p:pic>
      <p:sp>
        <p:nvSpPr>
          <p:cNvPr id="30" name="object 3"/>
          <p:cNvSpPr/>
          <p:nvPr/>
        </p:nvSpPr>
        <p:spPr>
          <a:xfrm>
            <a:off x="455612"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p/>
        </p:txBody>
      </p:sp>
      <p:sp>
        <p:nvSpPr>
          <p:cNvPr id="33" name="object 4"/>
          <p:cNvSpPr/>
          <p:nvPr/>
        </p:nvSpPr>
        <p:spPr>
          <a:xfrm>
            <a:off x="456883"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p/>
        </p:txBody>
      </p:sp>
      <p:sp>
        <p:nvSpPr>
          <p:cNvPr id="34" name="object 24"/>
          <p:cNvSpPr txBox="1">
            <a:spLocks noGrp="1"/>
          </p:cNvSpPr>
          <p:nvPr/>
        </p:nvSpPr>
        <p:spPr>
          <a:xfrm>
            <a:off x="657657" y="983499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1" name="文本框 20"/>
          <p:cNvSpPr txBox="1"/>
          <p:nvPr/>
        </p:nvSpPr>
        <p:spPr>
          <a:xfrm>
            <a:off x="968693" y="9756140"/>
            <a:ext cx="5469890" cy="245110"/>
          </a:xfrm>
          <a:prstGeom prst="rect">
            <a:avLst/>
          </a:prstGeom>
          <a:noFill/>
        </p:spPr>
        <p:txBody>
          <a:bodyPr wrap="square" rtlCol="0">
            <a:spAutoFit/>
          </a:bodyPr>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www.sailskywifi.com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565785" y="511810"/>
            <a:ext cx="6504940" cy="1185418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lvl="0" indent="0" algn="just" fontAlgn="auto">
              <a:lnSpc>
                <a:spcPct val="150000"/>
              </a:lnSpc>
              <a:spcBef>
                <a:spcPts val="100"/>
              </a:spcBef>
              <a:buNone/>
            </a:pPr>
            <a:r>
              <a:rPr sz="1400">
                <a:solidFill>
                  <a:schemeClr val="tx1">
                    <a:lumMod val="75000"/>
                    <a:lumOff val="25000"/>
                  </a:schemeClr>
                </a:solidFill>
                <a:sym typeface="+mn-ea"/>
              </a:rPr>
              <a:t>BL5000Air – Wifi6AP wireless client</a:t>
            </a:r>
            <a:endParaRPr sz="1400">
              <a:solidFill>
                <a:schemeClr val="tx1">
                  <a:lumMod val="75000"/>
                  <a:lumOff val="25000"/>
                </a:schemeClr>
              </a:solidFill>
              <a:sym typeface="+mn-ea"/>
            </a:endParaRPr>
          </a:p>
          <a:p>
            <a:pPr marL="12700" lvl="0" indent="0" algn="just" fontAlgn="auto">
              <a:lnSpc>
                <a:spcPct val="150000"/>
              </a:lnSpc>
              <a:spcBef>
                <a:spcPts val="100"/>
              </a:spcBef>
              <a:buNone/>
            </a:pPr>
            <a:endParaRPr sz="1400">
              <a:solidFill>
                <a:schemeClr val="tx1">
                  <a:lumMod val="75000"/>
                  <a:lumOff val="25000"/>
                </a:schemeClr>
              </a:solidFill>
              <a:sym typeface="+mn-ea"/>
            </a:endParaRPr>
          </a:p>
          <a:p>
            <a:pPr marL="12700" lvl="0" indent="0" algn="just" fontAlgn="auto">
              <a:lnSpc>
                <a:spcPct val="150000"/>
              </a:lnSpc>
              <a:spcBef>
                <a:spcPts val="100"/>
              </a:spcBef>
              <a:buNone/>
            </a:pPr>
            <a:r>
              <a:rPr sz="1400">
                <a:solidFill>
                  <a:schemeClr val="tx1">
                    <a:lumMod val="75000"/>
                    <a:lumOff val="25000"/>
                  </a:schemeClr>
                </a:solidFill>
                <a:sym typeface="+mn-ea"/>
              </a:rPr>
              <a:t>BL5000Air is a (802.11ax) standard Wi-Fi 6 client. This product adopts Qualcomm wifi6 solution architecture, which can support 2.4GHz (2×2) + 5.8GHz (2×2) dual-band simultaneous service, the whole machine speed is up to 3Gbps, of which 5.8G supports 20/40/80/160Mhz, the highest Bandwidth 2400Mbps, 2.4G supports 20/40Mhz maximum bandwidth 574Mbps (network port Gigabit).</a:t>
            </a:r>
            <a:endParaRPr sz="1400">
              <a:solidFill>
                <a:schemeClr val="tx1">
                  <a:lumMod val="75000"/>
                  <a:lumOff val="25000"/>
                </a:schemeClr>
              </a:solidFill>
              <a:sym typeface="+mn-ea"/>
            </a:endParaRPr>
          </a:p>
          <a:p>
            <a:pPr marL="12700" lvl="0" indent="0" algn="just" fontAlgn="auto">
              <a:lnSpc>
                <a:spcPct val="150000"/>
              </a:lnSpc>
              <a:spcBef>
                <a:spcPts val="100"/>
              </a:spcBef>
              <a:buNone/>
            </a:pPr>
            <a:r>
              <a:rPr sz="1400">
                <a:solidFill>
                  <a:schemeClr val="tx1">
                    <a:lumMod val="75000"/>
                    <a:lumOff val="25000"/>
                  </a:schemeClr>
                </a:solidFill>
                <a:sym typeface="+mn-ea"/>
              </a:rPr>
              <a:t>The hardware design of the product meets the requirements of intrinsic safety, and the reliable multi-level power protection and port protection design can ensure that the BL5000Air wireless product can work in harsh industrial control environments for a long time, and at the same time solve the hidden danger of high power consumption.</a:t>
            </a:r>
            <a:endParaRPr sz="1400">
              <a:solidFill>
                <a:schemeClr val="tx1">
                  <a:lumMod val="75000"/>
                  <a:lumOff val="25000"/>
                </a:schemeClr>
              </a:solidFill>
              <a:sym typeface="+mn-ea"/>
            </a:endParaRPr>
          </a:p>
          <a:p>
            <a:pPr marL="12700" lvl="0" indent="0" algn="just" fontAlgn="auto">
              <a:lnSpc>
                <a:spcPct val="150000"/>
              </a:lnSpc>
              <a:spcBef>
                <a:spcPts val="100"/>
              </a:spcBef>
              <a:buNone/>
            </a:pPr>
            <a:r>
              <a:rPr sz="1400">
                <a:solidFill>
                  <a:schemeClr val="tx1">
                    <a:lumMod val="75000"/>
                    <a:lumOff val="25000"/>
                  </a:schemeClr>
                </a:solidFill>
                <a:sym typeface="+mn-ea"/>
              </a:rPr>
              <a:t>Ultra-miniature design concept, terminal interface, stable and shock-resistant, can be built into robots, cameras, handheld remote controls, explosion-proof boxes, AGV and other equipment.</a:t>
            </a:r>
            <a:endParaRPr sz="1400">
              <a:solidFill>
                <a:schemeClr val="tx1">
                  <a:lumMod val="75000"/>
                  <a:lumOff val="25000"/>
                </a:schemeClr>
              </a:solidFill>
              <a:sym typeface="+mn-ea"/>
            </a:endParaRPr>
          </a:p>
          <a:p>
            <a:pPr marL="12700" lvl="0" indent="0" algn="just" fontAlgn="auto">
              <a:lnSpc>
                <a:spcPct val="150000"/>
              </a:lnSpc>
              <a:spcBef>
                <a:spcPts val="100"/>
              </a:spcBef>
              <a:buNone/>
            </a:pPr>
            <a:r>
              <a:rPr sz="1400">
                <a:solidFill>
                  <a:schemeClr val="tx1">
                    <a:lumMod val="75000"/>
                    <a:lumOff val="25000"/>
                  </a:schemeClr>
                </a:solidFill>
                <a:sym typeface="+mn-ea"/>
              </a:rPr>
              <a:t>It can be widely used in industrial applications, mining intrinsic safety, mobile robot inspection, high-bandwidth communication and other industrial applications.</a:t>
            </a:r>
            <a:endParaRPr sz="1400">
              <a:solidFill>
                <a:schemeClr val="tx1">
                  <a:lumMod val="75000"/>
                  <a:lumOff val="25000"/>
                </a:schemeClr>
              </a:solidFill>
              <a:sym typeface="+mn-ea"/>
            </a:endParaRPr>
          </a:p>
          <a:p>
            <a:pPr marL="12700" lvl="0" indent="0" algn="just" fontAlgn="auto">
              <a:lnSpc>
                <a:spcPct val="150000"/>
              </a:lnSpc>
              <a:spcBef>
                <a:spcPts val="100"/>
              </a:spcBef>
              <a:buNone/>
            </a:pPr>
            <a:r>
              <a:rPr sz="1400">
                <a:solidFill>
                  <a:schemeClr val="tx1">
                    <a:lumMod val="75000"/>
                    <a:lumOff val="25000"/>
                  </a:schemeClr>
                </a:solidFill>
                <a:sym typeface="+mn-ea"/>
              </a:rPr>
              <a:t>In terms of performance, BL5000Air has superior wireless reception performance, strong anti-interference, and supports millisecond-level seamless fast switching roaming technology. The new wireless technology has changed the iteration from traditional mines to intelligent ones, and there are few specialized low-latency roaming technologies. With the support of the manufacturer, the BL5000Air client and the BL6000X base station can be used together to provide low latency, high bandwidth compatibility, low cost, and long-distance combination. It is more suitable for communication environments such as underground coal mines, storage, and robot inspections. It is widely used in complex industrial wireless communication systems.</a:t>
            </a:r>
            <a:endParaRPr sz="1400">
              <a:solidFill>
                <a:schemeClr val="tx1">
                  <a:lumMod val="75000"/>
                  <a:lumOff val="25000"/>
                </a:schemeClr>
              </a:solidFill>
              <a:sym typeface="+mn-ea"/>
            </a:endParaRPr>
          </a:p>
          <a:p>
            <a:pPr marL="12700" lvl="0" indent="0" algn="just" fontAlgn="auto">
              <a:lnSpc>
                <a:spcPct val="150000"/>
              </a:lnSpc>
              <a:spcBef>
                <a:spcPts val="100"/>
              </a:spcBef>
              <a:buNone/>
            </a:pPr>
            <a:endParaRPr lang="zh-CN" altLang="en-US" sz="1400">
              <a:solidFill>
                <a:schemeClr val="tx1">
                  <a:lumMod val="75000"/>
                  <a:lumOff val="25000"/>
                </a:schemeClr>
              </a:solidFill>
              <a:sym typeface="+mn-ea"/>
            </a:endParaRPr>
          </a:p>
          <a:p>
            <a:pPr marL="12700" lvl="0" indent="0" algn="just" fontAlgn="auto">
              <a:lnSpc>
                <a:spcPct val="150000"/>
              </a:lnSpc>
              <a:spcBef>
                <a:spcPts val="100"/>
              </a:spcBef>
              <a:buNone/>
            </a:pPr>
            <a:endParaRPr lang="zh-CN" altLang="en-US" sz="1400">
              <a:solidFill>
                <a:schemeClr val="tx1">
                  <a:lumMod val="75000"/>
                  <a:lumOff val="25000"/>
                </a:schemeClr>
              </a:solidFill>
              <a:sym typeface="+mn-ea"/>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p:txBody>
      </p:sp>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57339" y="9835629"/>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18" name="矩形: 圆角 16"/>
          <p:cNvSpPr/>
          <p:nvPr/>
        </p:nvSpPr>
        <p:spPr>
          <a:xfrm>
            <a:off x="565785" y="452120"/>
            <a:ext cx="549910" cy="518160"/>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01</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19" name="文本框 18"/>
          <p:cNvSpPr txBox="1"/>
          <p:nvPr/>
        </p:nvSpPr>
        <p:spPr>
          <a:xfrm>
            <a:off x="1115858" y="511505"/>
            <a:ext cx="297307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Product characteristics</a:t>
            </a:r>
            <a:endPar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27" name="文本框 26"/>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a:t>
            </a:r>
            <a:r>
              <a:rPr sz="1000" spc="-55" dirty="0">
                <a:solidFill>
                  <a:srgbClr val="0556A5"/>
                </a:solidFill>
                <a:cs typeface="Calibri" panose="020F0502020204030204"/>
                <a:sym typeface="+mn-ea"/>
              </a:rPr>
              <a:t>.sskycn.com</a:t>
            </a:r>
            <a:endParaRPr lang="zh-CN" altLang="zh-CN" sz="1000" spc="-55" dirty="0">
              <a:solidFill>
                <a:srgbClr val="0556A5"/>
              </a:solidFill>
              <a:cs typeface="Calibri" panose="020F0502020204030204"/>
              <a:sym typeface="+mn-ea"/>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565785" y="511810"/>
            <a:ext cx="6504940" cy="432308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10000"/>
              </a:lnSpc>
              <a:spcBef>
                <a:spcPts val="100"/>
              </a:spcBef>
            </a:pPr>
            <a:r>
              <a:rPr lang="zh-CN" altLang="en-US" sz="1400">
                <a:solidFill>
                  <a:schemeClr val="tx1">
                    <a:lumMod val="75000"/>
                    <a:lumOff val="25000"/>
                  </a:schemeClr>
                </a:solidFill>
                <a:sym typeface="+mn-ea"/>
              </a:rPr>
              <a:t></a:t>
            </a:r>
            <a:r>
              <a:rPr sz="1400">
                <a:solidFill>
                  <a:schemeClr val="tx1">
                    <a:lumMod val="75000"/>
                    <a:lumOff val="25000"/>
                  </a:schemeClr>
                </a:solidFill>
                <a:sym typeface="+mn-ea"/>
              </a:rPr>
              <a:t>BL5000Air supports omnidirectional/directional antennas, dual radio 2.4GHz+5GHz working simultaneously, supports 1×GE electrical port (LAN), 1×GE electrical port (WAN).</a:t>
            </a:r>
            <a:endParaRPr sz="1400">
              <a:solidFill>
                <a:schemeClr val="tx1">
                  <a:lumMod val="75000"/>
                  <a:lumOff val="25000"/>
                </a:schemeClr>
              </a:solidFill>
              <a:sym typeface="+mn-ea"/>
            </a:endParaRPr>
          </a:p>
          <a:p>
            <a:pPr marL="12700">
              <a:lnSpc>
                <a:spcPct val="110000"/>
              </a:lnSpc>
              <a:spcBef>
                <a:spcPts val="100"/>
              </a:spcBef>
            </a:pPr>
            <a:r>
              <a:rPr sz="1400">
                <a:solidFill>
                  <a:schemeClr val="tx1">
                    <a:lumMod val="75000"/>
                    <a:lumOff val="25000"/>
                  </a:schemeClr>
                </a:solidFill>
                <a:sym typeface="+mn-ea"/>
              </a:rPr>
              <a:t>Support 8KV overvoltage protection for Ethernet interface, and work at a wide temperature range of -40°C~+70°C, fully meeting the requirements of industrial use;</a:t>
            </a:r>
            <a:endParaRPr sz="1400">
              <a:solidFill>
                <a:schemeClr val="tx1">
                  <a:lumMod val="75000"/>
                  <a:lumOff val="25000"/>
                </a:schemeClr>
              </a:solidFill>
              <a:sym typeface="+mn-ea"/>
            </a:endParaRPr>
          </a:p>
          <a:p>
            <a:pPr marL="12700">
              <a:lnSpc>
                <a:spcPct val="110000"/>
              </a:lnSpc>
              <a:spcBef>
                <a:spcPts val="100"/>
              </a:spcBef>
            </a:pPr>
            <a:r>
              <a:rPr sz="1400">
                <a:solidFill>
                  <a:schemeClr val="tx1">
                    <a:lumMod val="75000"/>
                    <a:lumOff val="25000"/>
                  </a:schemeClr>
                </a:solidFill>
                <a:sym typeface="+mn-ea"/>
              </a:rPr>
              <a:t> Low power consumption design of the whole machine, WIFI stand-alone full-load power consumption ≤ 9W.</a:t>
            </a:r>
            <a:endParaRPr sz="1400">
              <a:solidFill>
                <a:schemeClr val="tx1">
                  <a:lumMod val="75000"/>
                  <a:lumOff val="25000"/>
                </a:schemeClr>
              </a:solidFill>
              <a:sym typeface="+mn-ea"/>
            </a:endParaRPr>
          </a:p>
          <a:p>
            <a:pPr marL="12700">
              <a:lnSpc>
                <a:spcPct val="110000"/>
              </a:lnSpc>
              <a:spcBef>
                <a:spcPts val="100"/>
              </a:spcBef>
            </a:pPr>
            <a:endParaRPr sz="1400">
              <a:solidFill>
                <a:schemeClr val="tx1">
                  <a:lumMod val="75000"/>
                  <a:lumOff val="25000"/>
                </a:schemeClr>
              </a:solidFill>
              <a:sym typeface="+mn-ea"/>
            </a:endParaRPr>
          </a:p>
          <a:p>
            <a:pPr marL="12700">
              <a:lnSpc>
                <a:spcPct val="110000"/>
              </a:lnSpc>
              <a:spcBef>
                <a:spcPts val="100"/>
              </a:spcBef>
            </a:pPr>
            <a:endParaRPr sz="1400">
              <a:solidFill>
                <a:schemeClr val="tx1">
                  <a:lumMod val="75000"/>
                  <a:lumOff val="25000"/>
                </a:schemeClr>
              </a:solidFill>
              <a:sym typeface="+mn-ea"/>
            </a:endParaRPr>
          </a:p>
          <a:p>
            <a:pPr marL="12700">
              <a:lnSpc>
                <a:spcPct val="110000"/>
              </a:lnSpc>
              <a:spcBef>
                <a:spcPts val="100"/>
              </a:spcBef>
            </a:pPr>
            <a:r>
              <a:rPr sz="1400">
                <a:solidFill>
                  <a:schemeClr val="tx1">
                    <a:lumMod val="75000"/>
                    <a:lumOff val="25000"/>
                  </a:schemeClr>
                </a:solidFill>
                <a:sym typeface="+mn-ea"/>
              </a:rPr>
              <a:t>No matter from a technical point of view or an economic point of view, all kinds of underground applications are inseparable from the support of wifi technology, including wifi voice calls, data collection and transmission, wireless video transmission, etc.</a:t>
            </a:r>
            <a:endParaRPr sz="1400">
              <a:solidFill>
                <a:schemeClr val="tx1">
                  <a:lumMod val="75000"/>
                  <a:lumOff val="25000"/>
                </a:schemeClr>
              </a:solidFill>
              <a:sym typeface="+mn-ea"/>
            </a:endParaRPr>
          </a:p>
          <a:p>
            <a:pPr marL="12700">
              <a:lnSpc>
                <a:spcPct val="110000"/>
              </a:lnSpc>
              <a:spcBef>
                <a:spcPts val="100"/>
              </a:spcBef>
            </a:pPr>
            <a:r>
              <a:rPr sz="1400">
                <a:solidFill>
                  <a:schemeClr val="tx1">
                    <a:lumMod val="75000"/>
                    <a:lumOff val="25000"/>
                  </a:schemeClr>
                </a:solidFill>
                <a:sym typeface="+mn-ea"/>
              </a:rPr>
              <a:t>BL5000Air realizes fast wireless transmission on intelligent robot inspections, monorail cranes, and tram locomotives. These are inseparable from our accumulation of Wifi technology, which makes us gradually become a high-quality supplier of mine communications.</a:t>
            </a:r>
            <a:endParaRPr sz="1400">
              <a:solidFill>
                <a:schemeClr val="tx1">
                  <a:lumMod val="75000"/>
                  <a:lumOff val="25000"/>
                </a:schemeClr>
              </a:solidFill>
              <a:sym typeface="+mn-ea"/>
            </a:endParaRPr>
          </a:p>
          <a:p>
            <a:pPr marL="12700">
              <a:lnSpc>
                <a:spcPct val="100000"/>
              </a:lnSpc>
              <a:spcBef>
                <a:spcPts val="100"/>
              </a:spcBef>
            </a:pPr>
            <a:endParaRPr lang="zh-CN" altLang="en-US" sz="1400">
              <a:solidFill>
                <a:schemeClr val="tx1">
                  <a:lumMod val="75000"/>
                  <a:lumOff val="25000"/>
                </a:schemeClr>
              </a:solidFill>
              <a:sym typeface="+mn-ea"/>
            </a:endParaRPr>
          </a:p>
          <a:p>
            <a:pPr marL="12700">
              <a:lnSpc>
                <a:spcPct val="100000"/>
              </a:lnSpc>
              <a:spcBef>
                <a:spcPts val="100"/>
              </a:spcBef>
            </a:pPr>
            <a:endParaRPr lang="zh-CN" altLang="en-US" sz="1400">
              <a:solidFill>
                <a:schemeClr val="tx1">
                  <a:lumMod val="75000"/>
                  <a:lumOff val="25000"/>
                </a:schemeClr>
              </a:solidFill>
              <a:sym typeface="+mn-ea"/>
            </a:endParaRPr>
          </a:p>
          <a:p>
            <a:pPr marL="12700">
              <a:lnSpc>
                <a:spcPct val="100000"/>
              </a:lnSpc>
              <a:spcBef>
                <a:spcPts val="100"/>
              </a:spcBef>
            </a:pPr>
            <a:endParaRPr lang="zh-CN" altLang="en-US" sz="1400">
              <a:solidFill>
                <a:schemeClr val="tx1">
                  <a:lumMod val="75000"/>
                  <a:lumOff val="25000"/>
                </a:schemeClr>
              </a:solidFill>
              <a:sym typeface="+mn-ea"/>
            </a:endParaRPr>
          </a:p>
        </p:txBody>
      </p:sp>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57339" y="9835629"/>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7" name="文本框 26"/>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a:t>
            </a:r>
            <a:r>
              <a:rPr sz="1000" spc="-55" dirty="0">
                <a:solidFill>
                  <a:srgbClr val="0556A5"/>
                </a:solidFill>
                <a:cs typeface="Calibri" panose="020F0502020204030204"/>
                <a:sym typeface="+mn-ea"/>
              </a:rPr>
              <a:t>.sskycn.com</a:t>
            </a:r>
            <a:endParaRPr lang="zh-CN" altLang="zh-CN" sz="1000" spc="-55" dirty="0">
              <a:solidFill>
                <a:srgbClr val="0556A5"/>
              </a:solidFill>
              <a:cs typeface="Calibri" panose="020F0502020204030204"/>
              <a:sym typeface="+mn-ea"/>
            </a:endParaRPr>
          </a:p>
        </p:txBody>
      </p:sp>
      <p:pic>
        <p:nvPicPr>
          <p:cNvPr id="2" name="图片 1"/>
          <p:cNvPicPr>
            <a:picLocks noChangeAspect="1"/>
          </p:cNvPicPr>
          <p:nvPr/>
        </p:nvPicPr>
        <p:blipFill>
          <a:blip r:embed="rId1"/>
          <a:stretch>
            <a:fillRect/>
          </a:stretch>
        </p:blipFill>
        <p:spPr>
          <a:xfrm>
            <a:off x="2594610" y="4511675"/>
            <a:ext cx="2165985" cy="2326005"/>
          </a:xfrm>
          <a:prstGeom prst="rect">
            <a:avLst/>
          </a:prstGeom>
        </p:spPr>
      </p:pic>
      <p:pic>
        <p:nvPicPr>
          <p:cNvPr id="3" name="图片 2"/>
          <p:cNvPicPr>
            <a:picLocks noChangeAspect="1"/>
          </p:cNvPicPr>
          <p:nvPr/>
        </p:nvPicPr>
        <p:blipFill>
          <a:blip r:embed="rId2"/>
          <a:stretch>
            <a:fillRect/>
          </a:stretch>
        </p:blipFill>
        <p:spPr>
          <a:xfrm>
            <a:off x="0" y="6974205"/>
            <a:ext cx="3678555" cy="2325370"/>
          </a:xfrm>
          <a:prstGeom prst="rect">
            <a:avLst/>
          </a:prstGeom>
        </p:spPr>
      </p:pic>
      <p:pic>
        <p:nvPicPr>
          <p:cNvPr id="4" name="图片 3"/>
          <p:cNvPicPr>
            <a:picLocks noChangeAspect="1"/>
          </p:cNvPicPr>
          <p:nvPr/>
        </p:nvPicPr>
        <p:blipFill>
          <a:blip r:embed="rId3"/>
          <a:stretch>
            <a:fillRect/>
          </a:stretch>
        </p:blipFill>
        <p:spPr>
          <a:xfrm>
            <a:off x="3479165" y="6974205"/>
            <a:ext cx="3818890" cy="2461895"/>
          </a:xfrm>
          <a:prstGeom prst="rect">
            <a:avLst/>
          </a:prstGeom>
        </p:spPr>
      </p:pic>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57974" y="984896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 name="object 8"/>
          <p:cNvSpPr txBox="1">
            <a:spLocks noGrp="1"/>
          </p:cNvSpPr>
          <p:nvPr/>
        </p:nvSpPr>
        <p:spPr>
          <a:xfrm>
            <a:off x="455295" y="1137920"/>
            <a:ext cx="6392545" cy="51752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b="1" spc="-185" dirty="0">
                <a:latin typeface="Noto Sans S Chinese Regular" panose="020B0500000000000000" charset="-122"/>
                <a:ea typeface="Noto Sans S Chinese Regular" panose="020B0500000000000000" charset="-122"/>
                <a:cs typeface="Noto Sans S Chinese Regular" panose="020B0500000000000000" charset="-122"/>
              </a:rPr>
              <a:t>1. </a:t>
            </a:r>
            <a:r>
              <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sym typeface="+mn-ea"/>
              </a:rPr>
              <a:t>Smart mine</a:t>
            </a:r>
            <a:endPar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endParaRPr>
          </a:p>
        </p:txBody>
      </p:sp>
      <p:sp>
        <p:nvSpPr>
          <p:cNvPr id="21" name="矩形: 圆角 16"/>
          <p:cNvSpPr/>
          <p:nvPr/>
        </p:nvSpPr>
        <p:spPr>
          <a:xfrm>
            <a:off x="456565" y="433070"/>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01</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1005368" y="491820"/>
            <a:ext cx="277368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sz="2000">
                <a:solidFill>
                  <a:schemeClr val="accent2"/>
                </a:solidFill>
                <a:latin typeface="Noto Sans S Chinese Medium" panose="020B0600000000000000" charset="-122"/>
                <a:ea typeface="Noto Sans S Chinese Medium" panose="020B0600000000000000" charset="-122"/>
                <a:cs typeface="微软雅黑" panose="020B0503020204020204" charset="-122"/>
                <a:sym typeface="+mn-ea"/>
              </a:rPr>
              <a:t>Application scenarios</a:t>
            </a:r>
            <a:endParaRPr kumimoji="0" lang="en-US" altLang="zh-CN"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7" name="object 8"/>
          <p:cNvSpPr txBox="1">
            <a:spLocks noGrp="1"/>
          </p:cNvSpPr>
          <p:nvPr/>
        </p:nvSpPr>
        <p:spPr>
          <a:xfrm>
            <a:off x="481100" y="5702300"/>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b="1" spc="-185" dirty="0">
                <a:latin typeface="Noto Sans S Chinese Regular" panose="020B0500000000000000" charset="-122"/>
                <a:ea typeface="Noto Sans S Chinese Regular" panose="020B0500000000000000" charset="-122"/>
                <a:cs typeface="Noto Sans S Chinese Regular" panose="020B0500000000000000" charset="-122"/>
              </a:rPr>
              <a:t>2.</a:t>
            </a:r>
            <a:r>
              <a:rPr sz="1600" b="1" spc="-185" dirty="0">
                <a:latin typeface="Noto Sans S Chinese Regular" panose="020B0500000000000000" charset="-122"/>
                <a:ea typeface="Noto Sans S Chinese Regular" panose="020B0500000000000000" charset="-122"/>
                <a:cs typeface="Noto Sans S Chinese Regular" panose="020B0500000000000000" charset="-122"/>
              </a:rPr>
              <a:t>corridor</a:t>
            </a:r>
            <a:endParaRPr sz="1600" b="1" spc="-185" dirty="0">
              <a:latin typeface="Noto Sans S Chinese Regular" panose="020B0500000000000000" charset="-122"/>
              <a:ea typeface="Noto Sans S Chinese Regular" panose="020B0500000000000000" charset="-122"/>
              <a:cs typeface="Noto Sans S Chinese Regular" panose="020B0500000000000000" charset="-122"/>
            </a:endParaRPr>
          </a:p>
        </p:txBody>
      </p:sp>
      <p:sp>
        <p:nvSpPr>
          <p:cNvPr id="9" name="文本框 8"/>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200">
              <a:sym typeface="+mn-ea"/>
            </a:endParaRPr>
          </a:p>
        </p:txBody>
      </p:sp>
      <p:pic>
        <p:nvPicPr>
          <p:cNvPr id="3" name="图片 2" descr="图片1"/>
          <p:cNvPicPr>
            <a:picLocks noChangeAspect="1"/>
          </p:cNvPicPr>
          <p:nvPr/>
        </p:nvPicPr>
        <p:blipFill>
          <a:blip r:embed="rId1"/>
          <a:stretch>
            <a:fillRect/>
          </a:stretch>
        </p:blipFill>
        <p:spPr>
          <a:xfrm>
            <a:off x="822325" y="1433195"/>
            <a:ext cx="6073775" cy="4053205"/>
          </a:xfrm>
          <a:prstGeom prst="rect">
            <a:avLst/>
          </a:prstGeom>
        </p:spPr>
      </p:pic>
      <p:pic>
        <p:nvPicPr>
          <p:cNvPr id="4" name="图片 3" descr="图片2"/>
          <p:cNvPicPr>
            <a:picLocks noChangeAspect="1"/>
          </p:cNvPicPr>
          <p:nvPr/>
        </p:nvPicPr>
        <p:blipFill>
          <a:blip r:embed="rId2"/>
          <a:stretch>
            <a:fillRect/>
          </a:stretch>
        </p:blipFill>
        <p:spPr>
          <a:xfrm>
            <a:off x="871220" y="5969000"/>
            <a:ext cx="5976620" cy="3711575"/>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57339" y="983499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5" name="object 8"/>
          <p:cNvSpPr txBox="1">
            <a:spLocks noGrp="1"/>
          </p:cNvSpPr>
          <p:nvPr/>
        </p:nvSpPr>
        <p:spPr>
          <a:xfrm>
            <a:off x="433705" y="605676"/>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b="1" spc="-185" dirty="0">
                <a:latin typeface="Noto Sans S Chinese Regular" panose="020B0500000000000000" charset="-122"/>
                <a:ea typeface="Noto Sans S Chinese Regular" panose="020B0500000000000000" charset="-122"/>
                <a:cs typeface="Noto Sans S Chinese Regular" panose="020B0500000000000000" charset="-122"/>
              </a:rPr>
              <a:t>3 .</a:t>
            </a:r>
            <a:r>
              <a:rPr sz="1600" b="1" spc="-185" dirty="0">
                <a:latin typeface="Noto Sans S Chinese Regular" panose="020B0500000000000000" charset="-122"/>
                <a:ea typeface="Noto Sans S Chinese Regular" panose="020B0500000000000000" charset="-122"/>
                <a:cs typeface="Noto Sans S Chinese Regular" panose="020B0500000000000000" charset="-122"/>
              </a:rPr>
              <a:t>Power inspection</a:t>
            </a:r>
            <a:endParaRPr sz="1600" b="1" spc="-185" dirty="0">
              <a:latin typeface="Noto Sans S Chinese Regular" panose="020B0500000000000000" charset="-122"/>
              <a:ea typeface="Noto Sans S Chinese Regular" panose="020B0500000000000000" charset="-122"/>
              <a:cs typeface="Noto Sans S Chinese Regular" panose="020B0500000000000000" charset="-122"/>
            </a:endParaRPr>
          </a:p>
        </p:txBody>
      </p:sp>
      <p:sp>
        <p:nvSpPr>
          <p:cNvPr id="9" name="object 8"/>
          <p:cNvSpPr txBox="1">
            <a:spLocks noGrp="1"/>
          </p:cNvSpPr>
          <p:nvPr/>
        </p:nvSpPr>
        <p:spPr>
          <a:xfrm>
            <a:off x="508000" y="5128260"/>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b="1" spc="-185" dirty="0">
                <a:latin typeface="Noto Sans S Chinese Regular" panose="020B0500000000000000" charset="-122"/>
                <a:ea typeface="Noto Sans S Chinese Regular" panose="020B0500000000000000" charset="-122"/>
                <a:cs typeface="Noto Sans S Chinese Regular" panose="020B0500000000000000" charset="-122"/>
              </a:rPr>
              <a:t>4. </a:t>
            </a:r>
            <a:r>
              <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rPr>
              <a:t>warehouse logistics</a:t>
            </a:r>
            <a:endParaRPr lang="zh-CN" altLang="en-US" sz="1600" b="1" spc="-185" dirty="0">
              <a:latin typeface="Noto Sans S Chinese Regular" panose="020B0500000000000000" charset="-122"/>
              <a:ea typeface="Noto Sans S Chinese Regular" panose="020B0500000000000000" charset="-122"/>
              <a:cs typeface="Noto Sans S Chinese Regular" panose="020B0500000000000000" charset="-122"/>
            </a:endParaRPr>
          </a:p>
        </p:txBody>
      </p:sp>
      <p:sp>
        <p:nvSpPr>
          <p:cNvPr id="21" name="文本框 20"/>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www.sailskywifi.com</a:t>
            </a:r>
            <a:endParaRPr lang="zh-CN" altLang="zh-CN" sz="1200">
              <a:sym typeface="+mn-ea"/>
            </a:endParaRPr>
          </a:p>
        </p:txBody>
      </p:sp>
      <p:pic>
        <p:nvPicPr>
          <p:cNvPr id="2" name="图片 1" descr="图片3"/>
          <p:cNvPicPr>
            <a:picLocks noChangeAspect="1"/>
          </p:cNvPicPr>
          <p:nvPr/>
        </p:nvPicPr>
        <p:blipFill>
          <a:blip r:embed="rId1"/>
          <a:stretch>
            <a:fillRect/>
          </a:stretch>
        </p:blipFill>
        <p:spPr>
          <a:xfrm>
            <a:off x="657225" y="977900"/>
            <a:ext cx="5781675" cy="3854450"/>
          </a:xfrm>
          <a:prstGeom prst="rect">
            <a:avLst/>
          </a:prstGeom>
        </p:spPr>
      </p:pic>
      <p:pic>
        <p:nvPicPr>
          <p:cNvPr id="3" name="图片 2" descr="图片4"/>
          <p:cNvPicPr>
            <a:picLocks noChangeAspect="1"/>
          </p:cNvPicPr>
          <p:nvPr/>
        </p:nvPicPr>
        <p:blipFill>
          <a:blip r:embed="rId2"/>
          <a:stretch>
            <a:fillRect/>
          </a:stretch>
        </p:blipFill>
        <p:spPr>
          <a:xfrm>
            <a:off x="657225" y="5682615"/>
            <a:ext cx="5757545" cy="3843655"/>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45795" y="9835515"/>
            <a:ext cx="2171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1" name="矩形: 圆角 16"/>
          <p:cNvSpPr/>
          <p:nvPr/>
        </p:nvSpPr>
        <p:spPr>
          <a:xfrm>
            <a:off x="358140" y="39306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02</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969010" y="452755"/>
            <a:ext cx="3368040"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H</a:t>
            </a: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ardware specification</a:t>
            </a:r>
            <a:endPar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www</a:t>
            </a:r>
            <a:r>
              <a:rPr sz="1000" spc="-55" dirty="0">
                <a:solidFill>
                  <a:srgbClr val="0556A5"/>
                </a:solidFill>
                <a:cs typeface="Calibri" panose="020F0502020204030204"/>
                <a:sym typeface="+mn-ea"/>
              </a:rPr>
              <a:t>.sskycn.com</a:t>
            </a:r>
            <a:endParaRPr lang="zh-CN" altLang="zh-CN" sz="1000" spc="-55" dirty="0">
              <a:solidFill>
                <a:srgbClr val="0556A5"/>
              </a:solidFill>
              <a:cs typeface="Calibri" panose="020F0502020204030204"/>
              <a:sym typeface="+mn-ea"/>
            </a:endParaRPr>
          </a:p>
        </p:txBody>
      </p:sp>
      <p:graphicFrame>
        <p:nvGraphicFramePr>
          <p:cNvPr id="2" name="表格 1"/>
          <p:cNvGraphicFramePr/>
          <p:nvPr>
            <p:custDataLst>
              <p:tags r:id="rId1"/>
            </p:custDataLst>
          </p:nvPr>
        </p:nvGraphicFramePr>
        <p:xfrm>
          <a:off x="358140" y="1059815"/>
          <a:ext cx="7018655" cy="7147560"/>
        </p:xfrm>
        <a:graphic>
          <a:graphicData uri="http://schemas.openxmlformats.org/drawingml/2006/table">
            <a:tbl>
              <a:tblPr firstRow="1" bandRow="1">
                <a:tableStyleId>{5C22544A-7EE6-4342-B048-85BDC9FD1C3A}</a:tableStyleId>
              </a:tblPr>
              <a:tblGrid>
                <a:gridCol w="2902585"/>
                <a:gridCol w="4116070"/>
              </a:tblGrid>
              <a:tr h="483235">
                <a:tc gridSpan="2">
                  <a:txBody>
                    <a:bodyPr/>
                    <a:lstStyle/>
                    <a:p>
                      <a:pPr algn="l">
                        <a:buNone/>
                      </a:pPr>
                      <a:r>
                        <a:rPr lang="zh-CN" altLang="zh-CN" sz="1485">
                          <a:sym typeface="+mn-ea"/>
                        </a:rPr>
                        <a:t>Hardware Configuration</a:t>
                      </a:r>
                      <a:endParaRPr lang="zh-CN" altLang="zh-CN"/>
                    </a:p>
                  </a:txBody>
                  <a:tcPr anchor="ctr"/>
                </a:tc>
                <a:tc hMerge="1">
                  <a:tcPr/>
                </a:tc>
              </a:tr>
              <a:tr h="427355">
                <a:tc>
                  <a:txBody>
                    <a:bodyPr/>
                    <a:lstStyle/>
                    <a:p>
                      <a:pPr indent="0" algn="l">
                        <a:buNone/>
                      </a:pPr>
                      <a:r>
                        <a:rPr lang="en-US" altLang="zh-CN" sz="1400" b="0">
                          <a:solidFill>
                            <a:srgbClr val="0E071B"/>
                          </a:solidFill>
                          <a:cs typeface="Arial" panose="020B0604020202020204" pitchFamily="34" charset="0"/>
                        </a:rPr>
                        <a:t>Model</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dirty="0">
                          <a:solidFill>
                            <a:srgbClr val="0E071B"/>
                          </a:solidFill>
                          <a:cs typeface="Arial" panose="020B0604020202020204" pitchFamily="34" charset="0"/>
                        </a:rPr>
                        <a:t>BL50</a:t>
                      </a:r>
                      <a:r>
                        <a:rPr lang="en-US" altLang="zh-CN" sz="1400" b="0" dirty="0">
                          <a:solidFill>
                            <a:srgbClr val="0E071B"/>
                          </a:solidFill>
                          <a:cs typeface="Arial" panose="020B0604020202020204" pitchFamily="34" charset="0"/>
                        </a:rPr>
                        <a:t>00</a:t>
                      </a:r>
                      <a:r>
                        <a:rPr lang="en-US" altLang="zh-CN" sz="1400">
                          <a:solidFill>
                            <a:schemeClr val="tx1">
                              <a:lumMod val="75000"/>
                              <a:lumOff val="25000"/>
                            </a:schemeClr>
                          </a:solidFill>
                          <a:sym typeface="+mn-ea"/>
                        </a:rPr>
                        <a:t>Air</a:t>
                      </a:r>
                      <a:endParaRPr lang="en-US" altLang="zh-CN"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Chipset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dirty="0">
                          <a:solidFill>
                            <a:srgbClr val="0E071B"/>
                          </a:solidFill>
                          <a:cs typeface="Arial" panose="020B0604020202020204" pitchFamily="34" charset="0"/>
                        </a:rPr>
                        <a:t>IPQ5</a:t>
                      </a:r>
                      <a:r>
                        <a:rPr lang="en-US" altLang="zh-CN" sz="1400" b="0" dirty="0">
                          <a:solidFill>
                            <a:srgbClr val="0E071B"/>
                          </a:solidFill>
                          <a:cs typeface="Arial" panose="020B0604020202020204" pitchFamily="34" charset="0"/>
                        </a:rPr>
                        <a:t>018+6102</a:t>
                      </a:r>
                      <a:endParaRPr lang="en-US" altLang="en-US"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Momory</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dirty="0">
                          <a:solidFill>
                            <a:srgbClr val="0E071B"/>
                          </a:solidFill>
                          <a:cs typeface="Arial" panose="020B0604020202020204" pitchFamily="34" charset="0"/>
                        </a:rPr>
                        <a:t>4Gb DDR3</a:t>
                      </a:r>
                      <a:endParaRPr lang="en-US" altLang="en-US"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Flash</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dirty="0">
                          <a:solidFill>
                            <a:srgbClr val="0E071B"/>
                          </a:solidFill>
                          <a:cs typeface="Arial" panose="020B0604020202020204" pitchFamily="34" charset="0"/>
                        </a:rPr>
                        <a:t>1Gb Nand Flash</a:t>
                      </a:r>
                      <a:endParaRPr lang="en-US" altLang="en-US"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Size</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a:solidFill>
                            <a:srgbClr val="0E071B"/>
                          </a:solidFill>
                          <a:cs typeface="Arial" panose="020B0604020202020204" pitchFamily="34" charset="0"/>
                        </a:rPr>
                        <a:t>39*23*11cm</a:t>
                      </a:r>
                      <a:endParaRPr lang="zh-CN" altLang="en-US" sz="1400" b="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Weight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en-US" altLang="zh-CN" sz="1400" b="0" dirty="0">
                          <a:solidFill>
                            <a:srgbClr val="0E071B"/>
                          </a:solidFill>
                          <a:cs typeface="Arial" panose="020B0604020202020204" pitchFamily="34" charset="0"/>
                        </a:rPr>
                        <a:t>0.15KG</a:t>
                      </a:r>
                      <a:endParaRPr lang="en-US" altLang="zh-CN" sz="1400" b="0" dirty="0">
                        <a:solidFill>
                          <a:srgbClr val="0E071B"/>
                        </a:solidFill>
                        <a:cs typeface="Arial" panose="020B0604020202020204" pitchFamily="34" charset="0"/>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P</a:t>
                      </a:r>
                      <a:r>
                        <a:rPr lang="zh-CN" altLang="zh-CN" sz="1400" b="0">
                          <a:solidFill>
                            <a:srgbClr val="0E071B"/>
                          </a:solidFill>
                          <a:cs typeface="Arial" panose="020B0604020202020204" pitchFamily="34" charset="0"/>
                        </a:rPr>
                        <a:t>ower consumption</a:t>
                      </a:r>
                      <a:endParaRPr lang="zh-CN"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zh-CN" altLang="en-US" sz="1400" dirty="0">
                          <a:solidFill>
                            <a:srgbClr val="0E071B"/>
                          </a:solidFill>
                          <a:sym typeface="+mn-ea"/>
                        </a:rPr>
                        <a:t>≤</a:t>
                      </a:r>
                      <a:r>
                        <a:rPr lang="en-US" altLang="zh-CN" sz="1400" dirty="0">
                          <a:solidFill>
                            <a:srgbClr val="0E071B"/>
                          </a:solidFill>
                          <a:sym typeface="+mn-ea"/>
                        </a:rPr>
                        <a:t>9</a:t>
                      </a:r>
                      <a:r>
                        <a:rPr lang="zh-CN" altLang="en-US" sz="1400" dirty="0">
                          <a:solidFill>
                            <a:srgbClr val="0E071B"/>
                          </a:solidFill>
                          <a:sym typeface="+mn-ea"/>
                        </a:rPr>
                        <a:t>W</a:t>
                      </a:r>
                      <a:endParaRPr lang="zh-CN" altLang="en-US" sz="1400" b="0" dirty="0">
                        <a:solidFill>
                          <a:srgbClr val="0E071B"/>
                        </a:solidFill>
                      </a:endParaRPr>
                    </a:p>
                  </a:txBody>
                  <a:tcPr marL="50800" marR="50800" marT="50800" marB="50800" anchor="ctr"/>
                </a:tc>
              </a:tr>
              <a:tr h="426720">
                <a:tc>
                  <a:txBody>
                    <a:bodyPr/>
                    <a:lstStyle/>
                    <a:p>
                      <a:pPr indent="0" algn="l">
                        <a:buNone/>
                      </a:pPr>
                      <a:r>
                        <a:rPr lang="en-US" altLang="zh-CN" sz="1400" b="0">
                          <a:solidFill>
                            <a:srgbClr val="0E071B"/>
                          </a:solidFill>
                          <a:cs typeface="Arial" panose="020B0604020202020204" pitchFamily="34" charset="0"/>
                        </a:rPr>
                        <a:t>Reset button</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lang="zh-CN" altLang="en-US" sz="1400">
                          <a:solidFill>
                            <a:srgbClr val="0E071B"/>
                          </a:solidFill>
                          <a:latin typeface="微软雅黑" panose="020B0503020204020204" charset="-122"/>
                          <a:ea typeface="微软雅黑" panose="020B0503020204020204" charset="-122"/>
                          <a:cs typeface="微软雅黑" panose="020B0503020204020204" charset="-122"/>
                          <a:sym typeface="+mn-ea"/>
                        </a:rPr>
                        <a:t>reset </a:t>
                      </a:r>
                      <a:r>
                        <a:rPr lang="en-US" altLang="zh-CN" sz="1400">
                          <a:solidFill>
                            <a:srgbClr val="0E071B"/>
                          </a:solidFill>
                          <a:latin typeface="微软雅黑" panose="020B0503020204020204" charset="-122"/>
                          <a:ea typeface="微软雅黑" panose="020B0503020204020204" charset="-122"/>
                          <a:cs typeface="微软雅黑" panose="020B0503020204020204" charset="-122"/>
                          <a:sym typeface="+mn-ea"/>
                        </a:rPr>
                        <a:t>button</a:t>
                      </a:r>
                      <a:r>
                        <a:rPr lang="zh-CN" altLang="en-US" sz="1400">
                          <a:solidFill>
                            <a:srgbClr val="0E071B"/>
                          </a:solidFill>
                          <a:latin typeface="微软雅黑" panose="020B0503020204020204" charset="-122"/>
                          <a:ea typeface="微软雅黑" panose="020B0503020204020204" charset="-122"/>
                          <a:cs typeface="微软雅黑" panose="020B0503020204020204" charset="-122"/>
                          <a:sym typeface="+mn-ea"/>
                        </a:rPr>
                        <a:t>（Press and hold for 10 seconds to restore the factory default configuration）</a:t>
                      </a:r>
                      <a:endParaRPr lang="zh-CN" altLang="en-US" sz="1400" b="0">
                        <a:solidFill>
                          <a:srgbClr val="0E071B"/>
                        </a:solidFill>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Status indicator</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sz="1400">
                          <a:solidFill>
                            <a:srgbClr val="0E071B"/>
                          </a:solidFill>
                          <a:sym typeface="+mn-ea"/>
                        </a:rPr>
                        <a:t>System light + power light + 2.4G light + 5.8G light + 2 network port lights</a:t>
                      </a:r>
                      <a:endParaRPr sz="1400">
                        <a:solidFill>
                          <a:srgbClr val="0E071B"/>
                        </a:solidFill>
                        <a:sym typeface="+mn-ea"/>
                      </a:endParaRPr>
                    </a:p>
                  </a:txBody>
                  <a:tcPr marL="50800" marR="50800" marT="50800" marB="50800" anchor="ctr"/>
                </a:tc>
              </a:tr>
              <a:tr h="427355">
                <a:tc>
                  <a:txBody>
                    <a:bodyPr/>
                    <a:lstStyle/>
                    <a:p>
                      <a:pPr indent="0" algn="l">
                        <a:buNone/>
                      </a:pPr>
                      <a:r>
                        <a:rPr lang="en-US" altLang="zh-CN" sz="1400" b="0">
                          <a:solidFill>
                            <a:srgbClr val="0E071B"/>
                          </a:solidFill>
                          <a:cs typeface="Arial" panose="020B0604020202020204" pitchFamily="34" charset="0"/>
                        </a:rPr>
                        <a:t>Antennas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buNone/>
                      </a:pPr>
                      <a:r>
                        <a:rPr sz="1400" dirty="0">
                          <a:solidFill>
                            <a:srgbClr val="0E071B"/>
                          </a:solidFill>
                          <a:sym typeface="+mn-ea"/>
                        </a:rPr>
                        <a:t>2 IPEX antenna mounts (2G and 5G with duplexer combined)</a:t>
                      </a:r>
                      <a:endParaRPr sz="1400" dirty="0">
                        <a:solidFill>
                          <a:srgbClr val="0E071B"/>
                        </a:solidFill>
                        <a:sym typeface="+mn-ea"/>
                      </a:endParaRPr>
                    </a:p>
                  </a:txBody>
                  <a:tcPr marL="50800" marR="50800" marT="50800" marB="50800" anchor="ctr"/>
                </a:tc>
              </a:tr>
              <a:tr h="528320">
                <a:tc>
                  <a:txBody>
                    <a:bodyPr/>
                    <a:lstStyle/>
                    <a:p>
                      <a:pPr indent="0" algn="l">
                        <a:buNone/>
                      </a:pPr>
                      <a:r>
                        <a:rPr lang="en-US" altLang="zh-CN" sz="1400" b="0" dirty="0">
                          <a:solidFill>
                            <a:srgbClr val="0E071B"/>
                          </a:solidFill>
                          <a:cs typeface="Arial" panose="020B0604020202020204" pitchFamily="34" charset="0"/>
                        </a:rPr>
                        <a:t>Power supply</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buNone/>
                      </a:pPr>
                      <a:r>
                        <a:rPr sz="1400">
                          <a:sym typeface="+mn-ea"/>
                        </a:rPr>
                        <a:t>DC wide voltage 9-24v input, thyristor protection, overvoltage protection, anti-reverse connection</a:t>
                      </a:r>
                      <a:endParaRPr sz="1400">
                        <a:sym typeface="+mn-ea"/>
                      </a:endParaRPr>
                    </a:p>
                  </a:txBody>
                  <a:tcPr marL="50800" marR="50800" marT="50800" marB="50800" anchor="ctr"/>
                </a:tc>
              </a:tr>
              <a:tr h="427355">
                <a:tc rowSpan="4">
                  <a:txBody>
                    <a:bodyPr/>
                    <a:lstStyle/>
                    <a:p>
                      <a:pPr indent="0" algn="l">
                        <a:buNone/>
                      </a:pPr>
                      <a:r>
                        <a:rPr lang="en-US" altLang="zh-CN" sz="1400" b="0" dirty="0">
                          <a:solidFill>
                            <a:srgbClr val="0E071B"/>
                          </a:solidFill>
                          <a:cs typeface="Arial" panose="020B0604020202020204" pitchFamily="34" charset="0"/>
                        </a:rPr>
                        <a:t>Interface</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buNone/>
                      </a:pPr>
                      <a:r>
                        <a:rPr lang="en-US" altLang="en-US" sz="1400" b="0">
                          <a:solidFill>
                            <a:srgbClr val="0E071B"/>
                          </a:solidFill>
                        </a:rPr>
                        <a:t>2 10/100M/1000M network ports (1.25-8P connector)</a:t>
                      </a:r>
                      <a:endParaRPr lang="en-US" altLang="en-US" sz="1400" b="0">
                        <a:solidFill>
                          <a:srgbClr val="0E071B"/>
                        </a:solidFill>
                      </a:endParaRPr>
                    </a:p>
                  </a:txBody>
                  <a:tcPr marL="50800" marR="50800" marT="50800" marB="50800" anchor="ctr"/>
                </a:tc>
              </a:tr>
              <a:tr h="467995">
                <a:tc vMerge="1">
                  <a:tcPr/>
                </a:tc>
                <a:tc>
                  <a:txBody>
                    <a:bodyPr/>
                    <a:p>
                      <a:pPr indent="0">
                        <a:buNone/>
                      </a:pPr>
                      <a:r>
                        <a:rPr lang="en-US" altLang="en-US" sz="1400">
                          <a:solidFill>
                            <a:srgbClr val="0E071B"/>
                          </a:solidFill>
                          <a:sym typeface="+mn-ea"/>
                        </a:rPr>
                        <a:t>1 power supply terminal (1.25-2P connector)</a:t>
                      </a:r>
                      <a:endParaRPr lang="en-US" altLang="en-US" sz="1400">
                        <a:solidFill>
                          <a:srgbClr val="0E071B"/>
                        </a:solidFill>
                        <a:sym typeface="+mn-ea"/>
                      </a:endParaRPr>
                    </a:p>
                  </a:txBody>
                  <a:tcPr marL="50800" marR="50800" marT="50800" marB="50800" anchor="ctr"/>
                </a:tc>
              </a:tr>
              <a:tr h="483870">
                <a:tc vMerge="1">
                  <a:tcPr marL="50800" marR="50800" marT="50800" marB="50800" anchor="ctr"/>
                </a:tc>
                <a:tc>
                  <a:txBody>
                    <a:bodyPr/>
                    <a:lstStyle/>
                    <a:p>
                      <a:pPr indent="0">
                        <a:buNone/>
                      </a:pPr>
                      <a:r>
                        <a:rPr sz="1400" dirty="0">
                          <a:solidFill>
                            <a:srgbClr val="0E071B"/>
                          </a:solidFill>
                          <a:sym typeface="+mn-ea"/>
                        </a:rPr>
                        <a:t>1 reset button, built-in 1 debugging serial port</a:t>
                      </a:r>
                      <a:endParaRPr sz="1400" dirty="0">
                        <a:solidFill>
                          <a:srgbClr val="0E071B"/>
                        </a:solidFill>
                        <a:sym typeface="+mn-ea"/>
                      </a:endParaRPr>
                    </a:p>
                  </a:txBody>
                  <a:tcPr marL="50800" marR="50800" marT="50800" marB="50800" anchor="ctr"/>
                </a:tc>
              </a:tr>
              <a:tr h="483870">
                <a:tc vMerge="1">
                  <a:tcPr marL="50800" marR="50800" marT="50800" marB="50800" anchor="ctr"/>
                </a:tc>
                <a:tc>
                  <a:txBody>
                    <a:bodyPr/>
                    <a:p>
                      <a:pPr indent="0">
                        <a:buNone/>
                      </a:pPr>
                      <a:r>
                        <a:rPr sz="1400" dirty="0">
                          <a:solidFill>
                            <a:srgbClr val="0E071B"/>
                          </a:solidFill>
                          <a:sym typeface="+mn-ea"/>
                        </a:rPr>
                        <a:t>Terminal Block and Antenna IPEX Holder, Vertical</a:t>
                      </a:r>
                      <a:endParaRPr sz="1400" dirty="0">
                        <a:solidFill>
                          <a:srgbClr val="0E071B"/>
                        </a:solidFill>
                        <a:sym typeface="+mn-ea"/>
                      </a:endParaRPr>
                    </a:p>
                  </a:txBody>
                  <a:tcPr marL="50800" marR="50800" marT="50800" marB="50800" anchor="ctr"/>
                </a:tc>
              </a:tr>
            </a:tbl>
          </a:graphicData>
        </a:graphic>
      </p:graphicFrame>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p:txBody>
      </p:sp>
      <p:sp>
        <p:nvSpPr>
          <p:cNvPr id="34" name="object 24"/>
          <p:cNvSpPr txBox="1">
            <a:spLocks noGrp="1"/>
          </p:cNvSpPr>
          <p:nvPr/>
        </p:nvSpPr>
        <p:spPr>
          <a:xfrm>
            <a:off x="639445" y="9835515"/>
            <a:ext cx="2171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fld>
            <a:endParaRPr sz="1200" dirty="0">
              <a:solidFill>
                <a:schemeClr val="tx1"/>
              </a:solidFill>
              <a:effectLst>
                <a:outerShdw blurRad="38100" dist="19050" dir="2700000" algn="tl" rotWithShape="0">
                  <a:schemeClr val="dk1">
                    <a:alpha val="40000"/>
                  </a:schemeClr>
                </a:outerShdw>
              </a:effectLst>
            </a:endParaRPr>
          </a:p>
        </p:txBody>
      </p:sp>
      <p:sp>
        <p:nvSpPr>
          <p:cNvPr id="21" name="矩形: 圆角 16"/>
          <p:cNvSpPr/>
          <p:nvPr/>
        </p:nvSpPr>
        <p:spPr>
          <a:xfrm>
            <a:off x="358140" y="39306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03</a:t>
            </a:r>
            <a:endPar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endParaRPr>
          </a:p>
        </p:txBody>
      </p:sp>
      <p:sp>
        <p:nvSpPr>
          <p:cNvPr id="22" name="文本框 21"/>
          <p:cNvSpPr txBox="1"/>
          <p:nvPr/>
        </p:nvSpPr>
        <p:spPr>
          <a:xfrm>
            <a:off x="906943" y="452450"/>
            <a:ext cx="2074545"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dirty="0">
                <a:solidFill>
                  <a:srgbClr val="2C6089"/>
                </a:solidFill>
                <a:latin typeface="Noto Sans S Chinese Medium" panose="020B0600000000000000" charset="-122"/>
                <a:ea typeface="Noto Sans S Chinese Medium" panose="020B0600000000000000" charset="-122"/>
                <a:cs typeface="+mn-ea"/>
                <a:sym typeface="+mn-lt"/>
              </a:rPr>
              <a:t>WALN Standard</a:t>
            </a:r>
            <a:endPar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endParaRP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lang="en-US" sz="1000" spc="-55" dirty="0">
                <a:solidFill>
                  <a:srgbClr val="0556A5"/>
                </a:solidFill>
                <a:cs typeface="Calibri" panose="020F0502020204030204"/>
                <a:sym typeface="+mn-ea"/>
              </a:rPr>
              <a:t>cn</a:t>
            </a:r>
            <a:r>
              <a:rPr sz="1000" spc="-55" dirty="0">
                <a:solidFill>
                  <a:srgbClr val="0556A5"/>
                </a:solidFill>
                <a:cs typeface="Calibri" panose="020F0502020204030204"/>
                <a:sym typeface="+mn-ea"/>
              </a:rPr>
              <a:t>.sskycn.com</a:t>
            </a:r>
            <a:endParaRPr lang="zh-CN" altLang="zh-CN" sz="1000" spc="-55" dirty="0">
              <a:solidFill>
                <a:srgbClr val="0556A5"/>
              </a:solidFill>
              <a:cs typeface="Calibri" panose="020F0502020204030204"/>
              <a:sym typeface="+mn-ea"/>
            </a:endParaRPr>
          </a:p>
        </p:txBody>
      </p:sp>
      <p:graphicFrame>
        <p:nvGraphicFramePr>
          <p:cNvPr id="9" name="表格 8"/>
          <p:cNvGraphicFramePr/>
          <p:nvPr>
            <p:custDataLst>
              <p:tags r:id="rId1"/>
            </p:custDataLst>
          </p:nvPr>
        </p:nvGraphicFramePr>
        <p:xfrm>
          <a:off x="318770" y="848360"/>
          <a:ext cx="6881495" cy="8648700"/>
        </p:xfrm>
        <a:graphic>
          <a:graphicData uri="http://schemas.openxmlformats.org/drawingml/2006/table">
            <a:tbl>
              <a:tblPr firstRow="1" bandRow="1">
                <a:tableStyleId>{5C22544A-7EE6-4342-B048-85BDC9FD1C3A}</a:tableStyleId>
              </a:tblPr>
              <a:tblGrid>
                <a:gridCol w="4140835"/>
                <a:gridCol w="1370330"/>
                <a:gridCol w="1370330"/>
              </a:tblGrid>
              <a:tr h="576580">
                <a:tc>
                  <a:txBody>
                    <a:bodyPr/>
                    <a:lstStyle/>
                    <a:p>
                      <a:pPr algn="l">
                        <a:buNone/>
                      </a:pPr>
                      <a:r>
                        <a:rPr lang="zh-CN" altLang="zh-CN" b="1" dirty="0">
                          <a:latin typeface="Noto Sans S Chinese Bold" panose="020B0800000000000000" charset="-122"/>
                          <a:ea typeface="Noto Sans S Chinese Bold" panose="020B0800000000000000" charset="-122"/>
                        </a:rPr>
                        <a:t>WLAN </a:t>
                      </a:r>
                      <a:r>
                        <a:rPr lang="en-US" altLang="zh-CN" sz="1485" dirty="0">
                          <a:latin typeface="Noto Sans S Chinese Bold" panose="020B0800000000000000" charset="-122"/>
                          <a:ea typeface="Noto Sans S Chinese Bold" panose="020B0800000000000000" charset="-122"/>
                          <a:sym typeface="+mn-ea"/>
                        </a:rPr>
                        <a:t>±2 dB</a:t>
                      </a:r>
                      <a:endParaRPr lang="zh-CN" altLang="zh-CN" b="1" dirty="0">
                        <a:latin typeface="Noto Sans S Chinese Bold" panose="020B0800000000000000" charset="-122"/>
                        <a:ea typeface="Noto Sans S Chinese Bold" panose="020B0800000000000000" charset="-122"/>
                      </a:endParaRPr>
                    </a:p>
                  </a:txBody>
                  <a:tcPr anchor="ctr"/>
                </a:tc>
                <a:tc>
                  <a:txBody>
                    <a:bodyPr/>
                    <a:lstStyle/>
                    <a:p>
                      <a:pPr algn="ctr">
                        <a:buNone/>
                      </a:pPr>
                      <a:r>
                        <a:rPr lang="zh-CN" altLang="zh-CN" b="1">
                          <a:latin typeface="Noto Sans S Chinese Bold" panose="020B0800000000000000" charset="-122"/>
                          <a:ea typeface="Noto Sans S Chinese Bold" panose="020B0800000000000000" charset="-122"/>
                        </a:rPr>
                        <a:t>2.4GHz</a:t>
                      </a:r>
                      <a:endParaRPr lang="zh-CN" altLang="zh-CN" b="1">
                        <a:latin typeface="Noto Sans S Chinese Bold" panose="020B0800000000000000" charset="-122"/>
                        <a:ea typeface="Noto Sans S Chinese Bold" panose="020B0800000000000000" charset="-122"/>
                      </a:endParaRPr>
                    </a:p>
                  </a:txBody>
                  <a:tcPr anchor="ctr"/>
                </a:tc>
                <a:tc>
                  <a:txBody>
                    <a:bodyPr/>
                    <a:lstStyle/>
                    <a:p>
                      <a:pPr algn="ctr">
                        <a:buNone/>
                      </a:pPr>
                      <a:r>
                        <a:rPr lang="zh-CN" altLang="zh-CN" b="1" dirty="0">
                          <a:latin typeface="Noto Sans S Chinese Bold" panose="020B0800000000000000" charset="-122"/>
                          <a:ea typeface="Noto Sans S Chinese Bold" panose="020B0800000000000000" charset="-122"/>
                        </a:rPr>
                        <a:t>5GHz</a:t>
                      </a:r>
                      <a:endParaRPr lang="zh-CN" altLang="zh-CN" b="1" dirty="0">
                        <a:latin typeface="Noto Sans S Chinese Bold" panose="020B0800000000000000" charset="-122"/>
                        <a:ea typeface="Noto Sans S Chinese Bold" panose="020B0800000000000000" charset="-122"/>
                      </a:endParaRPr>
                    </a:p>
                  </a:txBody>
                  <a:tcPr anchor="ctr"/>
                </a:tc>
              </a:tr>
              <a:tr h="576580">
                <a:tc>
                  <a:txBody>
                    <a:bodyPr/>
                    <a:lstStyle/>
                    <a:p>
                      <a:pPr indent="0" algn="l">
                        <a:buNone/>
                      </a:pPr>
                      <a:r>
                        <a:rPr lang="en-US" altLang="zh-CN" sz="1400" b="0">
                          <a:solidFill>
                            <a:srgbClr val="0E071B"/>
                          </a:solidFill>
                          <a:cs typeface="Arial" panose="020B0604020202020204" pitchFamily="34" charset="0"/>
                        </a:rPr>
                        <a:t>11 b (1Mbps)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11 b (11Mbps)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11 g (6Mbps)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11 g (54Mbps)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20</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11 a (6Mbps)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11 a (54Mbps)</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a:solidFill>
                            <a:srgbClr val="0E071B"/>
                          </a:solidFill>
                          <a:cs typeface="Arial" panose="020B0604020202020204" pitchFamily="34" charset="0"/>
                        </a:rPr>
                        <a:t>-</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22</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HT20(MSC 0/8)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HT20(MSC 7/15)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20</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22</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HT40(MSC 0/8)</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24</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HT40(MSC 7/15)</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20</a:t>
                      </a: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22</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VHT80 256QAM MCS0</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23</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VHT80 256QAM MCS9</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19</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VHT80 1024QAM MCS0</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22</a:t>
                      </a:r>
                      <a:endParaRPr lang="en-US" altLang="zh-CN" sz="1400" b="0" dirty="0">
                        <a:solidFill>
                          <a:srgbClr val="0E071B"/>
                        </a:solidFill>
                        <a:cs typeface="Arial" panose="020B0604020202020204" pitchFamily="34" charset="0"/>
                      </a:endParaRPr>
                    </a:p>
                  </a:txBody>
                  <a:tcPr marL="50800" marR="50800" marT="50800" marB="50800" anchor="ctr"/>
                </a:tc>
              </a:tr>
              <a:tr h="576580">
                <a:tc>
                  <a:txBody>
                    <a:bodyPr/>
                    <a:lstStyle/>
                    <a:p>
                      <a:pPr indent="0" algn="l">
                        <a:buNone/>
                      </a:pPr>
                      <a:r>
                        <a:rPr lang="en-US" altLang="zh-CN" sz="1400" b="0">
                          <a:solidFill>
                            <a:srgbClr val="0E071B"/>
                          </a:solidFill>
                          <a:cs typeface="Arial" panose="020B0604020202020204" pitchFamily="34" charset="0"/>
                        </a:rPr>
                        <a:t>VHT80 1024QAM MCS11</a:t>
                      </a:r>
                      <a:endParaRPr lang="en-US" altLang="zh-CN" sz="1400" b="0">
                        <a:solidFill>
                          <a:srgbClr val="0E071B"/>
                        </a:solidFill>
                        <a:cs typeface="Arial" panose="020B0604020202020204" pitchFamily="34" charset="0"/>
                      </a:endParaRPr>
                    </a:p>
                  </a:txBody>
                  <a:tcPr marL="50800" marR="50800" marT="50800" marB="50800" anchor="ctr"/>
                </a:tc>
                <a:tc>
                  <a:txBody>
                    <a:bodyPr/>
                    <a:lstStyle/>
                    <a:p>
                      <a:pPr indent="0" algn="ctr">
                        <a:buNone/>
                      </a:pPr>
                      <a:endParaRPr lang="en-US" altLang="zh-CN" sz="1400" b="0" dirty="0">
                        <a:solidFill>
                          <a:srgbClr val="0E071B"/>
                        </a:solidFill>
                        <a:cs typeface="Arial" panose="020B0604020202020204" pitchFamily="34" charset="0"/>
                      </a:endParaRPr>
                    </a:p>
                  </a:txBody>
                  <a:tcPr marL="50800" marR="50800" marT="50800" marB="50800" anchor="ctr"/>
                </a:tc>
                <a:tc>
                  <a:txBody>
                    <a:bodyPr/>
                    <a:lstStyle/>
                    <a:p>
                      <a:pPr indent="0" algn="ctr">
                        <a:buNone/>
                      </a:pPr>
                      <a:r>
                        <a:rPr lang="en-US" altLang="zh-CN" sz="1400" b="0" dirty="0">
                          <a:solidFill>
                            <a:srgbClr val="0E071B"/>
                          </a:solidFill>
                          <a:cs typeface="Arial" panose="020B0604020202020204" pitchFamily="34" charset="0"/>
                        </a:rPr>
                        <a:t>17</a:t>
                      </a:r>
                      <a:endParaRPr lang="en-US" altLang="zh-CN" sz="1400" b="0" dirty="0">
                        <a:solidFill>
                          <a:srgbClr val="0E071B"/>
                        </a:solidFill>
                        <a:cs typeface="Arial" panose="020B0604020202020204" pitchFamily="34" charset="0"/>
                      </a:endParaRPr>
                    </a:p>
                  </a:txBody>
                  <a:tcPr marL="50800" marR="50800" marT="50800" marB="50800" anchor="ctr"/>
                </a:tc>
              </a:tr>
            </a:tbl>
          </a:graphicData>
        </a:graphic>
      </p:graphicFrame>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3.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5.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6.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9.xml><?xml version="1.0" encoding="utf-8"?>
<p:tagLst xmlns:p="http://schemas.openxmlformats.org/presentationml/2006/main">
  <p:tag name="KSO_WM_UNIT_TABLE_BEAUTIFY" val="smartTable{1155ec7e-078a-4c95-8845-e607fc2532bc}"/>
  <p:tag name="TABLE_ENDDRAG_ORIGIN_RECT" val="498*488"/>
  <p:tag name="TABLE_ENDDRAG_RECT" val="28*83*498*59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1.xml><?xml version="1.0" encoding="utf-8"?>
<p:tagLst xmlns:p="http://schemas.openxmlformats.org/presentationml/2006/main">
  <p:tag name="KSO_WM_UNIT_TABLE_BEAUTIFY" val="smartTable{35cecbfa-8551-467a-b987-6a9eeaf9db0c}"/>
  <p:tag name="TABLE_ENDDRAG_ORIGIN_RECT" val="541*680"/>
  <p:tag name="TABLE_ENDDRAG_RECT" val="25*67*541*680"/>
</p:tagLst>
</file>

<file path=ppt/tags/tag7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3.xml><?xml version="1.0" encoding="utf-8"?>
<p:tagLst xmlns:p="http://schemas.openxmlformats.org/presentationml/2006/main">
  <p:tag name="KSO_WM_UNIT_TABLE_BEAUTIFY" val="smartTable{35cecbfa-8551-467a-b987-6a9eeaf9db0c}"/>
  <p:tag name="TABLE_ENDDRAG_ORIGIN_RECT" val="569*686"/>
  <p:tag name="TABLE_ENDDRAG_RECT" val="25*66*569*686"/>
</p:tagLst>
</file>

<file path=ppt/tags/tag7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5.xml><?xml version="1.0" encoding="utf-8"?>
<p:tagLst xmlns:p="http://schemas.openxmlformats.org/presentationml/2006/main">
  <p:tag name="KSO_WM_UNIT_TABLE_BEAUTIFY" val="smartTable{0ff9c650-00d1-4be8-b652-f3783286f932}"/>
  <p:tag name="TABLE_ENDDRAG_ORIGIN_RECT" val="593*389"/>
  <p:tag name="TABLE_ENDDRAG_RECT" val="1*0*593*389"/>
</p:tagLst>
</file>

<file path=ppt/tags/tag76.xml><?xml version="1.0" encoding="utf-8"?>
<p:tagLst xmlns:p="http://schemas.openxmlformats.org/presentationml/2006/main">
  <p:tag name="KSO_WM_UNIT_TABLE_BEAUTIFY" val="smartTable{32b87670-ca3d-4fd7-aa3d-0a0ef78b7a51}"/>
  <p:tag name="TABLE_ENDDRAG_ORIGIN_RECT" val="593*429"/>
  <p:tag name="TABLE_ENDDRAG_RECT" val="1*397*593*429"/>
</p:tagLst>
</file>

<file path=ppt/tags/tag7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8.xml><?xml version="1.0" encoding="utf-8"?>
<p:tagLst xmlns:p="http://schemas.openxmlformats.org/presentationml/2006/main">
  <p:tag name="KSO_WM_UNIT_TABLE_BEAUTIFY" val="smartTable{3f9ae6b2-9662-4a22-9a17-3135d0a87357}"/>
</p:tagLst>
</file>

<file path=ppt/tags/tag79.xml><?xml version="1.0" encoding="utf-8"?>
<p:tagLst xmlns:p="http://schemas.openxmlformats.org/presentationml/2006/main">
  <p:tag name="KSO_WM_UNIT_TABLE_BEAUTIFY" val="smartTable{cf92b837-4347-47ae-b706-cbc38001c787}"/>
  <p:tag name="TABLE_ENDDRAG_ORIGIN_RECT" val="548*214"/>
  <p:tag name="TABLE_ENDDRAG_RECT" val="31*398*548*18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TABLE_BEAUTIFY" val="smartTable{f09cb35d-94c1-4293-9fb7-e724de2b2260}"/>
</p:tagLst>
</file>

<file path=ppt/tags/tag81.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85.xml><?xml version="1.0" encoding="utf-8"?>
<p:tagLst xmlns:p="http://schemas.openxmlformats.org/presentationml/2006/main">
  <p:tag name="KSO_DOCER_TEMPLATE_OPEN_ONCE_MARK" val="1"/>
  <p:tag name="COMMONDATA" val="eyJoZGlkIjoiOWVjODllMjhiMTRjN2QxMTgyYWUxZDg2MWNkYjcxODQifQ=="/>
  <p:tag name="KSO_WPP_MARK_KEY" val="ed8ccfc1-dc67-4981-a9be-dafb456610f6"/>
  <p:tag name="commondata" val="eyJoZGlkIjoiZDI0YmEzYmY2MWE2NzE1YmQ2NzU1OGVjNTkxNWRhN2Yi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10334</Words>
  <Application>WPS 演示</Application>
  <PresentationFormat>自定义</PresentationFormat>
  <Paragraphs>602</Paragraphs>
  <Slides>13</Slides>
  <Notes>6</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13</vt:i4>
      </vt:variant>
    </vt:vector>
  </HeadingPairs>
  <TitlesOfParts>
    <vt:vector size="29" baseType="lpstr">
      <vt:lpstr>Arial</vt:lpstr>
      <vt:lpstr>宋体</vt:lpstr>
      <vt:lpstr>Wingdings</vt:lpstr>
      <vt:lpstr>Calibri</vt:lpstr>
      <vt:lpstr>Noto Sans S Chinese Bold</vt:lpstr>
      <vt:lpstr>Noto Sans S Chinese Regular</vt:lpstr>
      <vt:lpstr>微软雅黑</vt:lpstr>
      <vt:lpstr>Noto Sans S Chinese Medium</vt:lpstr>
      <vt:lpstr>Aharoni</vt:lpstr>
      <vt:lpstr>阿里汉仪智能黑体</vt:lpstr>
      <vt:lpstr>Helvetica</vt:lpstr>
      <vt:lpstr>Dotum</vt:lpstr>
      <vt:lpstr>Arial Unicode MS</vt:lpstr>
      <vt:lpstr>等线</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Sailsky</dc:creator>
  <cp:lastModifiedBy>Natalie</cp:lastModifiedBy>
  <cp:revision>4</cp:revision>
  <dcterms:created xsi:type="dcterms:W3CDTF">2024-06-05T09:56:00Z</dcterms:created>
  <dcterms:modified xsi:type="dcterms:W3CDTF">2024-12-27T05:49:42Z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KSOSaveFontToCloudKey">
    <vt:lpwstr>200094624_embed</vt:lpwstr>
  </property>
  <property fmtid="{D5CDD505-2E9C-101B-9397-08002B2CF9AE}" pid="4" name="ICV">
    <vt:lpwstr>514B133F4D4F472DB54C9F50E536B3D5</vt:lpwstr>
  </property>
</Properties>
</file>