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267" r:id="rId3"/>
    <p:sldId id="307" r:id="rId5"/>
    <p:sldId id="308" r:id="rId6"/>
    <p:sldId id="296" r:id="rId7"/>
    <p:sldId id="274" r:id="rId8"/>
    <p:sldId id="276" r:id="rId9"/>
    <p:sldId id="278" r:id="rId10"/>
    <p:sldId id="260" r:id="rId11"/>
    <p:sldId id="285" r:id="rId12"/>
    <p:sldId id="282" r:id="rId13"/>
    <p:sldId id="290" r:id="rId14"/>
    <p:sldId id="262" r:id="rId15"/>
    <p:sldId id="321" r:id="rId16"/>
    <p:sldId id="320" r:id="rId17"/>
    <p:sldId id="281" r:id="rId18"/>
  </p:sldIdLst>
  <p:sldSz cx="7556500" cy="10691495"/>
  <p:notesSz cx="6858000" cy="9144000"/>
  <p:embeddedFontLst>
    <p:embeddedFont>
      <p:font typeface="Calibri" panose="020F0502020204030204"/>
      <p:regular r:id="rId23"/>
      <p:bold r:id="rId24"/>
      <p:italic r:id="rId25"/>
      <p:boldItalic r:id="rId26"/>
    </p:embeddedFont>
    <p:embeddedFont>
      <p:font typeface="微软雅黑" panose="020B0503020204020204" charset="-122"/>
      <p:regular r:id="rId27"/>
    </p:embeddedFont>
    <p:embeddedFont>
      <p:font typeface="Aharoni" panose="02010803020104030203" pitchFamily="2" charset="-79"/>
      <p:bold r:id="rId28"/>
    </p:embeddedFont>
    <p:embeddedFont>
      <p:font typeface="阿里汉仪智能黑体" panose="00020600040101010101" pitchFamily="18" charset="-122"/>
      <p:regular r:id="rId29"/>
    </p:embeddedFont>
    <p:embeddedFont>
      <p:font typeface="Calibri" panose="020F0502020204030204" charset="0"/>
      <p:regular r:id="rId30"/>
      <p:bold r:id="rId31"/>
      <p:italic r:id="rId32"/>
      <p:boldItalic r:id="rId33"/>
    </p:embeddedFont>
    <p:embeddedFont>
      <p:font typeface="等线" panose="02010600030101010101"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6" userDrawn="1">
          <p15:clr>
            <a:srgbClr val="A4A3A4"/>
          </p15:clr>
        </p15:guide>
        <p15:guide id="2" pos="23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C3C2611-4C71-4FC5-86AE-919BDF0F9419}" styleName="">
    <a:wholeTbl>
      <a:tcTxStyle>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Style>
        <a:tcBdr/>
        <a:fill>
          <a:solidFill>
            <a:srgbClr val="EAEFF7"/>
          </a:solidFill>
        </a:fill>
      </a:tcStyle>
    </a:band2H>
    <a:firstCol>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63" d="100"/>
          <a:sy n="63" d="100"/>
        </p:scale>
        <p:origin x="2688" y="200"/>
      </p:cViewPr>
      <p:guideLst>
        <p:guide orient="horz" pos="3316"/>
        <p:guide pos="231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87.xml"/><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8474" y="1143000"/>
            <a:ext cx="2181052"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cs typeface="+mn-cs"/>
      </a:defRPr>
    </a:lvl1pPr>
    <a:lvl2pPr marL="457200" algn="l" defTabSz="914400" rtl="0" eaLnBrk="1" latinLnBrk="0" hangingPunct="1">
      <a:defRPr sz="1200" kern="1200">
        <a:solidFill>
          <a:schemeClr val="tx1"/>
        </a:solidFill>
        <a:cs typeface="+mn-cs"/>
      </a:defRPr>
    </a:lvl2pPr>
    <a:lvl3pPr marL="914400" algn="l" defTabSz="914400" rtl="0" eaLnBrk="1" latinLnBrk="0" hangingPunct="1">
      <a:defRPr sz="1200" kern="1200">
        <a:solidFill>
          <a:schemeClr val="tx1"/>
        </a:solidFill>
        <a:cs typeface="+mn-cs"/>
      </a:defRPr>
    </a:lvl3pPr>
    <a:lvl4pPr marL="1371600" algn="l" defTabSz="914400" rtl="0" eaLnBrk="1" latinLnBrk="0" hangingPunct="1">
      <a:defRPr sz="1200" kern="1200">
        <a:solidFill>
          <a:schemeClr val="tx1"/>
        </a:solidFill>
        <a:cs typeface="+mn-cs"/>
      </a:defRPr>
    </a:lvl4pPr>
    <a:lvl5pPr marL="1828800" algn="l" defTabSz="914400" rtl="0" eaLnBrk="1" latinLnBrk="0" hangingPunct="1">
      <a:defRPr sz="1200" kern="1200">
        <a:solidFill>
          <a:schemeClr val="tx1"/>
        </a:solidFill>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338388" y="1143000"/>
            <a:ext cx="21812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415182" y="4035460"/>
            <a:ext cx="6726037" cy="1401916"/>
          </a:xfrm>
        </p:spPr>
        <p:txBody>
          <a:bodyPr lIns="101600" tIns="38100" rIns="25400" bIns="38100" anchor="t" anchorCtr="0">
            <a:noAutofit/>
          </a:bodyPr>
          <a:lstStyle>
            <a:lvl1pPr algn="ctr">
              <a:defRPr sz="446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415182" y="5560098"/>
            <a:ext cx="6726037" cy="1482705"/>
          </a:xfrm>
        </p:spPr>
        <p:txBody>
          <a:bodyPr lIns="101600" tIns="38100" rIns="76200" bIns="38100">
            <a:noAutofit/>
          </a:bodyPr>
          <a:lstStyle>
            <a:lvl1pPr marL="0" indent="0" algn="ctr" eaLnBrk="1" fontAlgn="auto" latinLnBrk="0" hangingPunct="1">
              <a:lnSpc>
                <a:spcPct val="100000"/>
              </a:lnSpc>
              <a:buNone/>
              <a:defRPr sz="1985" u="none" strike="noStrike" kern="1200" cap="none" spc="200" normalizeH="0" baseline="0">
                <a:solidFill>
                  <a:schemeClr val="tx1"/>
                </a:solidFill>
                <a:uFillTx/>
              </a:defRPr>
            </a:lvl1pPr>
            <a:lvl2pPr marL="377825" indent="0" algn="ctr">
              <a:buNone/>
              <a:defRPr sz="1655"/>
            </a:lvl2pPr>
            <a:lvl3pPr marL="755650" indent="0" algn="ctr">
              <a:buNone/>
              <a:defRPr sz="1485"/>
            </a:lvl3pPr>
            <a:lvl4pPr marL="1133475" indent="0" algn="ctr">
              <a:buNone/>
              <a:defRPr sz="1320"/>
            </a:lvl4pPr>
            <a:lvl5pPr marL="1511300" indent="0" algn="ctr">
              <a:buNone/>
              <a:defRPr sz="1320"/>
            </a:lvl5pPr>
            <a:lvl6pPr marL="1889125" indent="0" algn="ctr">
              <a:buNone/>
              <a:defRPr sz="1320"/>
            </a:lvl6pPr>
            <a:lvl7pPr marL="2266950" indent="0" algn="ctr">
              <a:buNone/>
              <a:defRPr sz="1320"/>
            </a:lvl7pPr>
            <a:lvl8pPr marL="2644775" indent="0" algn="ctr">
              <a:buNone/>
              <a:defRPr sz="1320"/>
            </a:lvl8pPr>
            <a:lvl9pPr marL="3022600" indent="0" algn="ctr">
              <a:buNone/>
              <a:defRPr sz="132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15212" y="1485081"/>
            <a:ext cx="6726037" cy="78580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415182" y="4035460"/>
            <a:ext cx="6726037" cy="1401916"/>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46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15182" y="2020629"/>
            <a:ext cx="6726037" cy="7860115"/>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212" y="5938295"/>
            <a:ext cx="6726037" cy="974213"/>
          </a:xfrm>
        </p:spPr>
        <p:txBody>
          <a:bodyPr lIns="101600" tIns="38100" rIns="63500" bIns="38100" anchor="t" anchorCtr="0">
            <a:noAutofit/>
          </a:bodyPr>
          <a:lstStyle>
            <a:lvl1pPr>
              <a:defRPr sz="2975"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415208" y="7034276"/>
            <a:ext cx="6726037" cy="1680716"/>
          </a:xfrm>
        </p:spPr>
        <p:txBody>
          <a:bodyPr lIns="101600" tIns="38100" rIns="76200" bIns="38100">
            <a:noAutofit/>
          </a:bodyPr>
          <a:lstStyle>
            <a:lvl1pPr marL="0" indent="0" eaLnBrk="1" fontAlgn="auto" latinLnBrk="0" hangingPunct="1">
              <a:buNone/>
              <a:defRPr kumimoji="0" lang="zh-CN" altLang="en-US" sz="1320" b="0" i="0" u="none" strike="noStrike" kern="1200" cap="none" spc="150" normalizeH="0" baseline="0" noProof="1">
                <a:solidFill>
                  <a:schemeClr val="tx1"/>
                </a:solidFill>
                <a:uFillTx/>
                <a:latin typeface="+mn-lt"/>
                <a:ea typeface="+mn-ea"/>
                <a:cs typeface="+mn-cs"/>
                <a:sym typeface="+mn-ea"/>
              </a:defRPr>
            </a:lvl1pPr>
            <a:lvl2pPr marL="377825" indent="0">
              <a:buNone/>
              <a:defRPr sz="1655">
                <a:solidFill>
                  <a:schemeClr val="tx1">
                    <a:tint val="75000"/>
                  </a:schemeClr>
                </a:solidFill>
              </a:defRPr>
            </a:lvl2pPr>
            <a:lvl3pPr marL="755650" indent="0">
              <a:buNone/>
              <a:defRPr sz="1485">
                <a:solidFill>
                  <a:schemeClr val="tx1">
                    <a:tint val="75000"/>
                  </a:schemeClr>
                </a:solidFill>
              </a:defRPr>
            </a:lvl3pPr>
            <a:lvl4pPr marL="1133475" indent="0">
              <a:buNone/>
              <a:defRPr sz="1320">
                <a:solidFill>
                  <a:schemeClr val="tx1">
                    <a:tint val="75000"/>
                  </a:schemeClr>
                </a:solidFill>
              </a:defRPr>
            </a:lvl4pPr>
            <a:lvl5pPr marL="1511300" indent="0">
              <a:buNone/>
              <a:defRPr sz="1320">
                <a:solidFill>
                  <a:schemeClr val="tx1">
                    <a:tint val="75000"/>
                  </a:schemeClr>
                </a:solidFill>
              </a:defRPr>
            </a:lvl5pPr>
            <a:lvl6pPr marL="1889125" indent="0">
              <a:buNone/>
              <a:defRPr sz="1320">
                <a:solidFill>
                  <a:schemeClr val="tx1">
                    <a:tint val="75000"/>
                  </a:schemeClr>
                </a:solidFill>
              </a:defRPr>
            </a:lvl6pPr>
            <a:lvl7pPr marL="2266950" indent="0">
              <a:buNone/>
              <a:defRPr sz="1320">
                <a:solidFill>
                  <a:schemeClr val="tx1">
                    <a:tint val="75000"/>
                  </a:schemeClr>
                </a:solidFill>
              </a:defRPr>
            </a:lvl7pPr>
            <a:lvl8pPr marL="2644775" indent="0">
              <a:buNone/>
              <a:defRPr sz="1320">
                <a:solidFill>
                  <a:schemeClr val="tx1">
                    <a:tint val="75000"/>
                  </a:schemeClr>
                </a:solidFill>
              </a:defRPr>
            </a:lvl8pPr>
            <a:lvl9pPr marL="3022600" indent="0">
              <a:buNone/>
              <a:defRPr sz="132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15212" y="2020629"/>
            <a:ext cx="3274466" cy="7858002"/>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3866753" y="2020629"/>
            <a:ext cx="3274466" cy="7858002"/>
          </a:xfrm>
        </p:spPr>
        <p:txBody>
          <a:bodyPr>
            <a:noAutofit/>
          </a:bodyPr>
          <a:lstStyle>
            <a:lvl1pPr>
              <a:defRPr sz="1320">
                <a:solidFill>
                  <a:schemeClr val="tx1">
                    <a:lumMod val="75000"/>
                    <a:lumOff val="25000"/>
                  </a:schemeClr>
                </a:solidFill>
              </a:defRPr>
            </a:lvl1pPr>
            <a:lvl2pPr>
              <a:defRPr sz="1320">
                <a:solidFill>
                  <a:schemeClr val="tx1">
                    <a:lumMod val="75000"/>
                    <a:lumOff val="25000"/>
                  </a:schemeClr>
                </a:solidFill>
              </a:defRPr>
            </a:lvl2pPr>
            <a:lvl3pPr>
              <a:defRPr sz="1320">
                <a:solidFill>
                  <a:schemeClr val="tx1">
                    <a:lumMod val="75000"/>
                    <a:lumOff val="25000"/>
                  </a:schemeClr>
                </a:solidFill>
              </a:defRPr>
            </a:lvl3pPr>
            <a:lvl4pPr>
              <a:defRPr sz="1320">
                <a:solidFill>
                  <a:schemeClr val="tx1">
                    <a:lumMod val="75000"/>
                    <a:lumOff val="25000"/>
                  </a:schemeClr>
                </a:solidFill>
              </a:defRPr>
            </a:lvl4pPr>
            <a:lvl5pPr>
              <a:defRPr sz="132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13760307035</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15182" y="673543"/>
            <a:ext cx="6726037" cy="101031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15212" y="2020629"/>
            <a:ext cx="3274466" cy="594032"/>
          </a:xfrm>
        </p:spPr>
        <p:txBody>
          <a:bodyPr lIns="101600" tIns="38100" rIns="76200" bIns="38100" anchor="t" anchorCtr="0">
            <a:noAutofit/>
          </a:bodyPr>
          <a:lstStyle>
            <a:lvl1pPr marL="0" indent="0" eaLnBrk="1" fontAlgn="auto" latinLnBrk="0" hangingPunct="1">
              <a:lnSpc>
                <a:spcPct val="100000"/>
              </a:lnSpc>
              <a:spcAft>
                <a:spcPts val="0"/>
              </a:spcAft>
              <a:buNone/>
              <a:defRPr sz="1655" b="1" u="none" strike="noStrike" kern="1200" cap="none" spc="200" normalizeH="0" baseline="0">
                <a:solidFill>
                  <a:schemeClr val="tx1"/>
                </a:solidFill>
                <a:uFillTx/>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15208" y="2789346"/>
            <a:ext cx="3274440"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3864815" y="2020629"/>
            <a:ext cx="3274466" cy="59403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655" b="1" i="0" u="none" strike="noStrike" kern="1200" cap="none" spc="200" normalizeH="0" baseline="0" noProof="1" dirty="0">
                <a:solidFill>
                  <a:schemeClr val="tx1"/>
                </a:solidFill>
                <a:uFillTx/>
                <a:latin typeface="+mn-lt"/>
                <a:ea typeface="+mn-ea"/>
                <a:cs typeface="+mn-cs"/>
                <a:sym typeface="+mn-ea"/>
              </a:defRPr>
            </a:lvl1pPr>
            <a:lvl2pPr marL="377825" indent="0">
              <a:buNone/>
              <a:defRPr sz="1655" b="1"/>
            </a:lvl2pPr>
            <a:lvl3pPr marL="755650" indent="0">
              <a:buNone/>
              <a:defRPr sz="1485" b="1"/>
            </a:lvl3pPr>
            <a:lvl4pPr marL="1133475" indent="0">
              <a:buNone/>
              <a:defRPr sz="1320" b="1"/>
            </a:lvl4pPr>
            <a:lvl5pPr marL="1511300" indent="0">
              <a:buNone/>
              <a:defRPr sz="1320" b="1"/>
            </a:lvl5pPr>
            <a:lvl6pPr marL="1889125" indent="0">
              <a:buNone/>
              <a:defRPr sz="1320" b="1"/>
            </a:lvl6pPr>
            <a:lvl7pPr marL="2266950" indent="0">
              <a:buNone/>
              <a:defRPr sz="1320" b="1"/>
            </a:lvl7pPr>
            <a:lvl8pPr marL="2644775" indent="0">
              <a:buNone/>
              <a:defRPr sz="1320" b="1"/>
            </a:lvl8pPr>
            <a:lvl9pPr marL="3022600" indent="0">
              <a:buNone/>
              <a:defRPr sz="132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3864815" y="2789346"/>
            <a:ext cx="3274466" cy="7097513"/>
          </a:xfrm>
        </p:spPr>
        <p:txBody>
          <a:bodyPr vert="horz" lIns="101600" tIns="0" rIns="82550" bIns="0" rtlCol="0">
            <a:no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13760307035</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31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13760307035</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13760307035</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15212" y="2020629"/>
            <a:ext cx="3274466" cy="7858002"/>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66420" marR="0" lvl="1" indent="-1885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20" b="0" i="0" u="none" strike="noStrike" kern="1200" cap="none" spc="150" normalizeH="0" baseline="0" noProof="1" dirty="0">
                <a:solidFill>
                  <a:schemeClr val="tx1"/>
                </a:solidFill>
                <a:uFillTx/>
                <a:latin typeface="+mn-lt"/>
                <a:ea typeface="+mn-ea"/>
                <a:cs typeface="+mn-cs"/>
                <a:sym typeface="+mn-ea"/>
              </a:defRPr>
            </a:lvl2pPr>
            <a:lvl3pPr marL="944245" marR="0" lvl="2"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3pPr>
            <a:lvl4pPr marL="1322070" marR="0" lvl="3"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4pPr>
            <a:lvl5pPr marL="1699895" marR="0" lvl="4"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3866783" y="2020629"/>
            <a:ext cx="3274466" cy="7858002"/>
          </a:xfrm>
        </p:spPr>
        <p:txBody>
          <a:bodyPr vert="horz" lIns="101600" tIns="0" rIns="82550" bIns="0" rtlCol="0">
            <a:normAutofit/>
          </a:bodyPr>
          <a:lstStyle>
            <a:lvl1pPr marL="188595" marR="0" lvl="0" indent="-1885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2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13760307035</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6551815" y="1485081"/>
            <a:ext cx="589404" cy="8401993"/>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985"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415208" y="1485069"/>
            <a:ext cx="6091295" cy="8401993"/>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13760307035</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15182" y="673543"/>
            <a:ext cx="6726037" cy="1010315"/>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15182" y="2020629"/>
            <a:ext cx="6726037" cy="7858002"/>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545250" y="9900199"/>
            <a:ext cx="1673415" cy="493932"/>
          </a:xfrm>
          <a:prstGeom prst="rect">
            <a:avLst/>
          </a:prstGeom>
        </p:spPr>
        <p:txBody>
          <a:bodyPr vert="horz" lIns="91440" tIns="45720" rIns="91440" bIns="45720" rtlCol="0" anchor="ctr">
            <a:normAutofit/>
          </a:bodyPr>
          <a:lstStyle>
            <a:lvl1pPr algn="l">
              <a:defRPr sz="99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2551029" y="9900199"/>
            <a:ext cx="2454343" cy="493932"/>
          </a:xfrm>
          <a:prstGeom prst="rect">
            <a:avLst/>
          </a:prstGeom>
        </p:spPr>
        <p:txBody>
          <a:bodyPr vert="horz" lIns="91440" tIns="45720" rIns="91440" bIns="45720" rtlCol="0" anchor="ctr">
            <a:normAutofit/>
          </a:bodyPr>
          <a:lstStyle>
            <a:lvl1pPr algn="ctr">
              <a:defRPr sz="990">
                <a:solidFill>
                  <a:schemeClr val="tx1">
                    <a:tint val="75000"/>
                  </a:schemeClr>
                </a:solidFill>
              </a:defRPr>
            </a:lvl1pPr>
          </a:lstStyle>
          <a:p>
            <a:r>
              <a:rPr lang="zh-CN" altLang="en-US" dirty="0"/>
              <a:t>13760307035</a:t>
            </a:r>
            <a:endParaRPr lang="zh-CN" altLang="en-US" dirty="0"/>
          </a:p>
        </p:txBody>
      </p:sp>
      <p:sp>
        <p:nvSpPr>
          <p:cNvPr id="6" name="灯片编号占位符 5"/>
          <p:cNvSpPr>
            <a:spLocks noGrp="1"/>
          </p:cNvSpPr>
          <p:nvPr>
            <p:ph type="sldNum" sz="quarter" idx="4"/>
            <p:custDataLst>
              <p:tags r:id="rId16"/>
            </p:custDataLst>
          </p:nvPr>
        </p:nvSpPr>
        <p:spPr>
          <a:xfrm>
            <a:off x="5336708" y="9900199"/>
            <a:ext cx="1673415" cy="493932"/>
          </a:xfrm>
          <a:prstGeom prst="rect">
            <a:avLst/>
          </a:prstGeom>
        </p:spPr>
        <p:txBody>
          <a:bodyPr vert="horz" lIns="91440" tIns="45720" rIns="91440" bIns="45720" rtlCol="0" anchor="ctr">
            <a:normAutofit/>
          </a:bodyPr>
          <a:lstStyle>
            <a:lvl1pPr algn="r">
              <a:defRPr sz="99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9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755650" rtl="0" eaLnBrk="1" fontAlgn="auto" latinLnBrk="0" hangingPunct="1">
        <a:lnSpc>
          <a:spcPct val="100000"/>
        </a:lnSpc>
        <a:spcBef>
          <a:spcPct val="0"/>
        </a:spcBef>
        <a:buNone/>
        <a:defRPr sz="2315" b="1" u="none" strike="noStrike" kern="1200" cap="none" spc="200" normalizeH="0">
          <a:solidFill>
            <a:schemeClr val="tx1"/>
          </a:solidFill>
          <a:uFillTx/>
          <a:latin typeface="+mj-lt"/>
          <a:ea typeface="+mj-ea"/>
          <a:cs typeface="+mj-cs"/>
        </a:defRPr>
      </a:lvl1pPr>
    </p:titleStyle>
    <p:bodyStyle>
      <a:lvl1pPr marL="1885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1pPr>
      <a:lvl2pPr marL="566420" indent="-188595" algn="l" defTabSz="755650" rtl="0" eaLnBrk="1" fontAlgn="auto" latinLnBrk="0" hangingPunct="1">
        <a:lnSpc>
          <a:spcPct val="130000"/>
        </a:lnSpc>
        <a:spcBef>
          <a:spcPts val="0"/>
        </a:spcBef>
        <a:spcAft>
          <a:spcPts val="1000"/>
        </a:spcAft>
        <a:buFont typeface="Arial" panose="020B0604020202020204" pitchFamily="34" charset="0"/>
        <a:buChar char="•"/>
        <a:tabLst>
          <a:tab pos="1330325" algn="l"/>
        </a:tabLst>
        <a:defRPr sz="1320" u="none" strike="noStrike" kern="1200" cap="none" spc="150" normalizeH="0" baseline="0">
          <a:solidFill>
            <a:schemeClr val="tx1"/>
          </a:solidFill>
          <a:uFillTx/>
          <a:latin typeface="+mn-lt"/>
          <a:ea typeface="+mn-ea"/>
          <a:cs typeface="+mn-cs"/>
        </a:defRPr>
      </a:lvl2pPr>
      <a:lvl3pPr marL="94424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3pPr>
      <a:lvl4pPr marL="1322070"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4pPr>
      <a:lvl5pPr marL="1699895" indent="-188595" algn="l" defTabSz="755650" rtl="0" eaLnBrk="1" fontAlgn="auto" latinLnBrk="0" hangingPunct="1">
        <a:lnSpc>
          <a:spcPct val="130000"/>
        </a:lnSpc>
        <a:spcBef>
          <a:spcPts val="0"/>
        </a:spcBef>
        <a:spcAft>
          <a:spcPts val="1000"/>
        </a:spcAft>
        <a:buFont typeface="Arial" panose="020B0604020202020204" pitchFamily="34" charset="0"/>
        <a:buChar char="•"/>
        <a:defRPr sz="1320" u="none" strike="noStrike" kern="1200" cap="none" spc="150" normalizeH="0" baseline="0">
          <a:solidFill>
            <a:schemeClr val="tx1"/>
          </a:solidFill>
          <a:uFillTx/>
          <a:latin typeface="+mn-lt"/>
          <a:ea typeface="+mn-ea"/>
          <a:cs typeface="+mn-cs"/>
        </a:defRPr>
      </a:lvl5pPr>
      <a:lvl6pPr marL="207772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6pPr>
      <a:lvl7pPr marL="245554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7pPr>
      <a:lvl8pPr marL="283337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8pPr>
      <a:lvl9pPr marL="321119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9pPr>
    </p:bodyStyle>
    <p:otherStyle>
      <a:defPPr>
        <a:defRPr lang="zh-CN"/>
      </a:defPPr>
      <a:lvl1pPr marL="0" algn="l" defTabSz="755650" rtl="0" eaLnBrk="1" latinLnBrk="0" hangingPunct="1">
        <a:defRPr sz="1485" kern="1200">
          <a:solidFill>
            <a:schemeClr val="tx1"/>
          </a:solidFill>
          <a:latin typeface="+mn-lt"/>
          <a:ea typeface="+mn-ea"/>
          <a:cs typeface="+mn-cs"/>
        </a:defRPr>
      </a:lvl1pPr>
      <a:lvl2pPr marL="377825" algn="l" defTabSz="755650" rtl="0" eaLnBrk="1" latinLnBrk="0" hangingPunct="1">
        <a:defRPr sz="1485" kern="1200">
          <a:solidFill>
            <a:schemeClr val="tx1"/>
          </a:solidFill>
          <a:latin typeface="+mn-lt"/>
          <a:ea typeface="+mn-ea"/>
          <a:cs typeface="+mn-cs"/>
        </a:defRPr>
      </a:lvl2pPr>
      <a:lvl3pPr marL="755650" algn="l" defTabSz="755650" rtl="0" eaLnBrk="1" latinLnBrk="0" hangingPunct="1">
        <a:defRPr sz="1485" kern="1200">
          <a:solidFill>
            <a:schemeClr val="tx1"/>
          </a:solidFill>
          <a:latin typeface="+mn-lt"/>
          <a:ea typeface="+mn-ea"/>
          <a:cs typeface="+mn-cs"/>
        </a:defRPr>
      </a:lvl3pPr>
      <a:lvl4pPr marL="1133475" algn="l" defTabSz="755650" rtl="0" eaLnBrk="1" latinLnBrk="0" hangingPunct="1">
        <a:defRPr sz="1485" kern="1200">
          <a:solidFill>
            <a:schemeClr val="tx1"/>
          </a:solidFill>
          <a:latin typeface="+mn-lt"/>
          <a:ea typeface="+mn-ea"/>
          <a:cs typeface="+mn-cs"/>
        </a:defRPr>
      </a:lvl4pPr>
      <a:lvl5pPr marL="1511300" algn="l" defTabSz="755650" rtl="0" eaLnBrk="1" latinLnBrk="0" hangingPunct="1">
        <a:defRPr sz="1485" kern="1200">
          <a:solidFill>
            <a:schemeClr val="tx1"/>
          </a:solidFill>
          <a:latin typeface="+mn-lt"/>
          <a:ea typeface="+mn-ea"/>
          <a:cs typeface="+mn-cs"/>
        </a:defRPr>
      </a:lvl5pPr>
      <a:lvl6pPr marL="1889125" algn="l" defTabSz="755650" rtl="0" eaLnBrk="1" latinLnBrk="0" hangingPunct="1">
        <a:defRPr sz="1485" kern="1200">
          <a:solidFill>
            <a:schemeClr val="tx1"/>
          </a:solidFill>
          <a:latin typeface="+mn-lt"/>
          <a:ea typeface="+mn-ea"/>
          <a:cs typeface="+mn-cs"/>
        </a:defRPr>
      </a:lvl6pPr>
      <a:lvl7pPr marL="2266950" algn="l" defTabSz="755650" rtl="0" eaLnBrk="1" latinLnBrk="0" hangingPunct="1">
        <a:defRPr sz="1485" kern="1200">
          <a:solidFill>
            <a:schemeClr val="tx1"/>
          </a:solidFill>
          <a:latin typeface="+mn-lt"/>
          <a:ea typeface="+mn-ea"/>
          <a:cs typeface="+mn-cs"/>
        </a:defRPr>
      </a:lvl7pPr>
      <a:lvl8pPr marL="2644775" algn="l" defTabSz="755650" rtl="0" eaLnBrk="1" latinLnBrk="0" hangingPunct="1">
        <a:defRPr sz="1485" kern="1200">
          <a:solidFill>
            <a:schemeClr val="tx1"/>
          </a:solidFill>
          <a:latin typeface="+mn-lt"/>
          <a:ea typeface="+mn-ea"/>
          <a:cs typeface="+mn-cs"/>
        </a:defRPr>
      </a:lvl8pPr>
      <a:lvl9pPr marL="3022600" algn="l" defTabSz="75565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6.xml"/><Relationship Id="rId2" Type="http://schemas.openxmlformats.org/officeDocument/2006/relationships/image" Target="../media/image2.pn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object 8"/>
          <p:cNvSpPr txBox="1">
            <a:spLocks noGrp="1"/>
          </p:cNvSpPr>
          <p:nvPr/>
        </p:nvSpPr>
        <p:spPr>
          <a:xfrm>
            <a:off x="687070" y="3951605"/>
            <a:ext cx="6182360" cy="278765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fontAlgn="auto">
              <a:lnSpc>
                <a:spcPct val="150000"/>
              </a:lnSpc>
              <a:spcBef>
                <a:spcPts val="100"/>
              </a:spcBef>
            </a:pPr>
            <a:r>
              <a:rPr lang="en-US" altLang="zh-CN" sz="3200" spc="-185" dirty="0">
                <a:solidFill>
                  <a:schemeClr val="bg1"/>
                </a:solidFill>
              </a:rPr>
              <a:t>Datasheet</a:t>
            </a:r>
            <a:endParaRPr lang="zh-CN" altLang="en-US" sz="3200" spc="-185" dirty="0">
              <a:solidFill>
                <a:schemeClr val="bg1"/>
              </a:solidFill>
            </a:endParaRPr>
          </a:p>
          <a:p>
            <a:pPr marL="12700" algn="l" fontAlgn="auto">
              <a:lnSpc>
                <a:spcPct val="150000"/>
              </a:lnSpc>
              <a:spcBef>
                <a:spcPts val="100"/>
              </a:spcBef>
            </a:pPr>
            <a:r>
              <a:rPr lang="en-US" sz="2400" spc="-185" dirty="0">
                <a:solidFill>
                  <a:schemeClr val="bg1"/>
                </a:solidFill>
              </a:rPr>
              <a:t>BL  seriels</a:t>
            </a:r>
            <a:r>
              <a:rPr lang="zh-CN" altLang="en-US" sz="2400" spc="-185" dirty="0">
                <a:solidFill>
                  <a:schemeClr val="bg1"/>
                </a:solidFill>
              </a:rPr>
              <a:t>（Support intrinsically safe power supply）</a:t>
            </a:r>
            <a:endParaRPr lang="zh-CN" altLang="en-US" sz="2400" spc="-185" dirty="0">
              <a:solidFill>
                <a:schemeClr val="bg1"/>
              </a:solidFill>
            </a:endParaRPr>
          </a:p>
          <a:p>
            <a:pPr marL="12700" algn="l" fontAlgn="auto">
              <a:lnSpc>
                <a:spcPct val="150000"/>
              </a:lnSpc>
              <a:spcBef>
                <a:spcPts val="100"/>
              </a:spcBef>
            </a:pPr>
            <a:r>
              <a:rPr lang="en-US" altLang="zh-CN" sz="2400" spc="-185" dirty="0">
                <a:solidFill>
                  <a:schemeClr val="bg1"/>
                </a:solidFill>
              </a:rPr>
              <a:t>BL 6000MAX</a:t>
            </a:r>
            <a:endParaRPr lang="en-US" altLang="zh-CN" sz="2400" spc="-185" dirty="0">
              <a:solidFill>
                <a:schemeClr val="bg1"/>
              </a:solidFill>
            </a:endParaRPr>
          </a:p>
          <a:p>
            <a:pPr marL="12700" algn="l" fontAlgn="auto">
              <a:lnSpc>
                <a:spcPct val="150000"/>
              </a:lnSpc>
              <a:spcBef>
                <a:spcPts val="100"/>
              </a:spcBef>
            </a:pPr>
            <a:endParaRPr lang="zh-CN" altLang="en-US" sz="2000" spc="-185" dirty="0">
              <a:solidFill>
                <a:schemeClr val="bg1"/>
              </a:solidFill>
              <a:latin typeface="Noto Sans S Chinese Bold" panose="020B0800000000000000" charset="-122"/>
              <a:ea typeface="Noto Sans S Chinese Bold" panose="020B0800000000000000" charset="-122"/>
              <a:cs typeface="Noto Sans S Chinese Bold" panose="020B0800000000000000" charset="-122"/>
            </a:endParaRPr>
          </a:p>
          <a:p>
            <a:pPr marL="12700" algn="l" fontAlgn="auto">
              <a:lnSpc>
                <a:spcPct val="150000"/>
              </a:lnSpc>
              <a:spcBef>
                <a:spcPts val="100"/>
              </a:spcBef>
            </a:pPr>
            <a:r>
              <a:rPr lang="en-US" altLang="zh-CN" sz="1800" spc="-185" dirty="0">
                <a:solidFill>
                  <a:schemeClr val="bg1"/>
                </a:solidFill>
              </a:rPr>
              <a:t>File  version No: V1.0</a:t>
            </a:r>
            <a:endParaRPr lang="en-US" altLang="zh-CN" sz="1800" spc="-185" dirty="0">
              <a:solidFill>
                <a:schemeClr val="bg1"/>
              </a:solidFill>
            </a:endParaRPr>
          </a:p>
        </p:txBody>
      </p:sp>
      <p:sp>
        <p:nvSpPr>
          <p:cNvPr id="3" name="文本框 2"/>
          <p:cNvSpPr txBox="1"/>
          <p:nvPr/>
        </p:nvSpPr>
        <p:spPr>
          <a:xfrm>
            <a:off x="344170" y="10042525"/>
            <a:ext cx="6525260" cy="275590"/>
          </a:xfrm>
          <a:prstGeom prst="rect">
            <a:avLst/>
          </a:prstGeom>
          <a:noFill/>
        </p:spPr>
        <p:txBody>
          <a:bodyPr wrap="square" rtlCol="0" anchor="t">
            <a:spAutoFit/>
          </a:bodyPr>
          <a:lstStyle/>
          <a:p>
            <a:pPr algn="l"/>
            <a:r>
              <a:rPr lang="en-US" altLang="zh-CN" sz="1200">
                <a:sym typeface="+mn-ea"/>
              </a:rPr>
              <a:t>Copyright©2020 shenzhen shuotian information technology CO.,LTD</a:t>
            </a:r>
            <a:r>
              <a:rPr lang="zh-CN" altLang="zh-CN" sz="1200">
                <a:sym typeface="+mn-ea"/>
              </a:rPr>
              <a:t>，all rights reserved</a:t>
            </a:r>
            <a:endParaRPr lang="zh-CN" altLang="zh-CN" sz="1200">
              <a:sym typeface="+mn-ea"/>
            </a:endParaRPr>
          </a:p>
        </p:txBody>
      </p:sp>
      <p:pic>
        <p:nvPicPr>
          <p:cNvPr id="5" name="图片 4" descr="logo-白色"/>
          <p:cNvPicPr>
            <a:picLocks noChangeAspect="1"/>
          </p:cNvPicPr>
          <p:nvPr/>
        </p:nvPicPr>
        <p:blipFill>
          <a:blip r:embed="rId2"/>
          <a:stretch>
            <a:fillRect/>
          </a:stretch>
        </p:blipFill>
        <p:spPr>
          <a:xfrm>
            <a:off x="686435" y="1769110"/>
            <a:ext cx="2313305" cy="82931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2" name="文本框 21"/>
          <p:cNvSpPr txBox="1"/>
          <p:nvPr/>
        </p:nvSpPr>
        <p:spPr>
          <a:xfrm>
            <a:off x="856615" y="386715"/>
            <a:ext cx="425767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sz="2000" b="1">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Receive </a:t>
            </a:r>
            <a:r>
              <a:rPr sz="2000" b="1">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sensitivity</a:t>
            </a:r>
            <a:endParaRPr kumimoji="0" lang="zh-CN" altLang="en-US" sz="2000" b="1" i="0" u="none" strike="noStrike" kern="1200" cap="none" spc="0" normalizeH="0" baseline="0" noProof="0" dirty="0">
              <a:ln>
                <a:noFill/>
              </a:ln>
              <a:solidFill>
                <a:schemeClr val="accent2"/>
              </a:solidFill>
              <a:effectLst/>
              <a:uLnTx/>
              <a:uFillTx/>
              <a:latin typeface="Noto Sans S Chinese Medium" panose="020B0600000000000000" charset="-122"/>
              <a:ea typeface="Noto Sans S Chinese Medium" panose="020B0600000000000000" charset="-122"/>
              <a:cs typeface="微软雅黑" panose="020B0503020204020204" charset="-122"/>
              <a:sym typeface="+mn-ea"/>
            </a:endParaRPr>
          </a:p>
        </p:txBody>
      </p:sp>
      <p:sp>
        <p:nvSpPr>
          <p:cNvPr id="3" name="文本框 2"/>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200">
              <a:sym typeface="+mn-ea"/>
            </a:endParaRPr>
          </a:p>
        </p:txBody>
      </p:sp>
      <p:graphicFrame>
        <p:nvGraphicFramePr>
          <p:cNvPr id="4" name="表格 3"/>
          <p:cNvGraphicFramePr/>
          <p:nvPr>
            <p:custDataLst>
              <p:tags r:id="rId1"/>
            </p:custDataLst>
          </p:nvPr>
        </p:nvGraphicFramePr>
        <p:xfrm>
          <a:off x="455295" y="1029970"/>
          <a:ext cx="6377305" cy="8366125"/>
        </p:xfrm>
        <a:graphic>
          <a:graphicData uri="http://schemas.openxmlformats.org/drawingml/2006/table">
            <a:tbl>
              <a:tblPr firstRow="1" bandRow="1">
                <a:tableStyleId>{5C22544A-7EE6-4342-B048-85BDC9FD1C3A}</a:tableStyleId>
              </a:tblPr>
              <a:tblGrid>
                <a:gridCol w="4168140"/>
                <a:gridCol w="1159510"/>
                <a:gridCol w="1049655"/>
              </a:tblGrid>
              <a:tr h="493395">
                <a:tc gridSpan="3">
                  <a:txBody>
                    <a:bodyPr/>
                    <a:p>
                      <a:pPr algn="l">
                        <a:buNone/>
                      </a:pPr>
                      <a:r>
                        <a:rPr lang="en-US" altLang="zh-CN" sz="1485" dirty="0">
                          <a:latin typeface="Noto Sans S Chinese Bold" panose="020B0800000000000000" charset="-122"/>
                          <a:ea typeface="Noto Sans S Chinese Bold" panose="020B0800000000000000" charset="-122"/>
                          <a:sym typeface="+mn-ea"/>
                        </a:rPr>
                        <a:t>Receive sensitivity (per chain) </a:t>
                      </a:r>
                      <a:r>
                        <a:rPr lang="en-US" altLang="en-US" sz="1485" dirty="0">
                          <a:latin typeface="Noto Sans S Chinese Bold" panose="020B0800000000000000" charset="-122"/>
                          <a:ea typeface="Noto Sans S Chinese Bold" panose="020B0800000000000000" charset="-122"/>
                          <a:sym typeface="+mn-ea"/>
                        </a:rPr>
                        <a:t>±</a:t>
                      </a:r>
                      <a:r>
                        <a:rPr lang="en-US" altLang="zh-CN" sz="1485" dirty="0">
                          <a:latin typeface="Noto Sans S Chinese Bold" panose="020B0800000000000000" charset="-122"/>
                          <a:ea typeface="Noto Sans S Chinese Bold" panose="020B0800000000000000" charset="-122"/>
                          <a:sym typeface="+mn-ea"/>
                        </a:rPr>
                        <a:t>2 dB</a:t>
                      </a:r>
                      <a:endParaRPr lang="en-US" altLang="zh-CN" sz="1485" dirty="0">
                        <a:latin typeface="Noto Sans S Chinese Bold" panose="020B0800000000000000" charset="-122"/>
                        <a:ea typeface="Noto Sans S Chinese Bold" panose="020B0800000000000000" charset="-122"/>
                        <a:sym typeface="+mn-ea"/>
                      </a:endParaRPr>
                    </a:p>
                  </a:txBody>
                  <a:tcPr anchor="ctr"/>
                </a:tc>
                <a:tc hMerge="1">
                  <a:tcPr anchor="ctr"/>
                </a:tc>
                <a:tc hMerge="1">
                  <a:tcPr anchor="ctr"/>
                </a:tc>
              </a:tr>
              <a:tr h="469265">
                <a:tc>
                  <a:txBody>
                    <a:bodyPr/>
                    <a:p>
                      <a:pPr algn="l">
                        <a:buNone/>
                      </a:pPr>
                      <a:endParaRPr lang="zh-CN" altLang="zh-CN" sz="1400">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2.4GHz</a:t>
                      </a:r>
                      <a:endParaRPr lang="en-US" altLang="zh-CN" sz="1400">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5GHz</a:t>
                      </a:r>
                      <a:endParaRPr lang="en-US" altLang="zh-CN" sz="1400">
                        <a:latin typeface="微软雅黑" panose="020B0503020204020204" charset="-122"/>
                        <a:ea typeface="微软雅黑" panose="020B0503020204020204" charset="-122"/>
                        <a:sym typeface="+mn-ea"/>
                      </a:endParaRPr>
                    </a:p>
                  </a:txBody>
                  <a:tcPr anchor="ctr"/>
                </a:tc>
              </a:tr>
              <a:tr h="493395">
                <a:tc>
                  <a:txBody>
                    <a:bodyPr/>
                    <a:p>
                      <a:pPr algn="l">
                        <a:buNone/>
                      </a:pPr>
                      <a:r>
                        <a:rPr lang="zh-CN" altLang="zh-CN" sz="1400">
                          <a:solidFill>
                            <a:schemeClr val="tx1"/>
                          </a:solidFill>
                          <a:latin typeface="微软雅黑" panose="020B0503020204020204" charset="-122"/>
                          <a:ea typeface="微软雅黑" panose="020B0503020204020204" charset="-122"/>
                          <a:sym typeface="+mn-ea"/>
                        </a:rPr>
                        <a:t>11 g (6Mbps)</a:t>
                      </a:r>
                      <a:endParaRPr lang="zh-CN" altLang="zh-CN" sz="1400">
                        <a:solidFill>
                          <a:schemeClr val="tx1"/>
                        </a:solidFill>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-94</a:t>
                      </a:r>
                      <a:endParaRPr lang="en-US" altLang="zh-CN" sz="1400">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a:t>
                      </a:r>
                      <a:endParaRPr lang="en-US" altLang="zh-CN" sz="1400">
                        <a:latin typeface="微软雅黑" panose="020B0503020204020204" charset="-122"/>
                        <a:ea typeface="微软雅黑" panose="020B0503020204020204" charset="-122"/>
                        <a:sym typeface="+mn-ea"/>
                      </a:endParaRPr>
                    </a:p>
                  </a:txBody>
                  <a:tcPr anchor="ctr"/>
                </a:tc>
              </a:tr>
              <a:tr h="493395">
                <a:tc>
                  <a:txBody>
                    <a:bodyPr/>
                    <a:p>
                      <a:pPr algn="l">
                        <a:buNone/>
                      </a:pPr>
                      <a:r>
                        <a:rPr lang="zh-CN" altLang="zh-CN" sz="1400">
                          <a:solidFill>
                            <a:schemeClr val="tx1"/>
                          </a:solidFill>
                          <a:latin typeface="微软雅黑" panose="020B0503020204020204" charset="-122"/>
                          <a:ea typeface="微软雅黑" panose="020B0503020204020204" charset="-122"/>
                          <a:sym typeface="+mn-ea"/>
                        </a:rPr>
                        <a:t>11 g (54Mbps)</a:t>
                      </a:r>
                      <a:endParaRPr lang="zh-CN" altLang="zh-CN" sz="1400">
                        <a:solidFill>
                          <a:schemeClr val="tx1"/>
                        </a:solidFill>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-78</a:t>
                      </a:r>
                      <a:endParaRPr lang="en-US" altLang="zh-CN" sz="1400">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a:t>
                      </a:r>
                      <a:endParaRPr lang="en-US" altLang="zh-CN" sz="1400">
                        <a:latin typeface="微软雅黑" panose="020B0503020204020204" charset="-122"/>
                        <a:ea typeface="微软雅黑" panose="020B0503020204020204" charset="-122"/>
                        <a:sym typeface="+mn-ea"/>
                      </a:endParaRPr>
                    </a:p>
                  </a:txBody>
                  <a:tcPr anchor="ctr"/>
                </a:tc>
              </a:tr>
              <a:tr h="493395">
                <a:tc>
                  <a:txBody>
                    <a:bodyPr/>
                    <a:p>
                      <a:pPr algn="l">
                        <a:buNone/>
                      </a:pPr>
                      <a:r>
                        <a:rPr lang="zh-CN" altLang="zh-CN" sz="1400">
                          <a:solidFill>
                            <a:schemeClr val="tx1"/>
                          </a:solidFill>
                          <a:latin typeface="微软雅黑" panose="020B0503020204020204" charset="-122"/>
                          <a:ea typeface="微软雅黑" panose="020B0503020204020204" charset="-122"/>
                          <a:sym typeface="+mn-ea"/>
                        </a:rPr>
                        <a:t>11 a (6Mbps)</a:t>
                      </a:r>
                      <a:endParaRPr lang="zh-CN" altLang="zh-CN" sz="1400">
                        <a:solidFill>
                          <a:schemeClr val="tx1"/>
                        </a:solidFill>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a:t>
                      </a:r>
                      <a:endParaRPr lang="en-US" altLang="zh-CN" sz="1400">
                        <a:latin typeface="微软雅黑" panose="020B0503020204020204" charset="-122"/>
                        <a:ea typeface="微软雅黑" panose="020B0503020204020204" charset="-122"/>
                        <a:sym typeface="+mn-ea"/>
                      </a:endParaRPr>
                    </a:p>
                  </a:txBody>
                  <a:tcPr anchor="ctr"/>
                </a:tc>
                <a:tc>
                  <a:txBody>
                    <a:bodyPr/>
                    <a:p>
                      <a:pPr algn="ctr">
                        <a:buNone/>
                      </a:pPr>
                      <a:r>
                        <a:rPr lang="en-US" altLang="zh-CN" sz="1400">
                          <a:latin typeface="微软雅黑" panose="020B0503020204020204" charset="-122"/>
                          <a:ea typeface="微软雅黑" panose="020B0503020204020204" charset="-122"/>
                          <a:sym typeface="+mn-ea"/>
                        </a:rPr>
                        <a:t>-93</a:t>
                      </a:r>
                      <a:endParaRPr lang="en-US" altLang="zh-CN" sz="1400">
                        <a:latin typeface="微软雅黑" panose="020B0503020204020204" charset="-122"/>
                        <a:ea typeface="微软雅黑" panose="020B0503020204020204" charset="-122"/>
                        <a:sym typeface="+mn-ea"/>
                      </a:endParaRPr>
                    </a:p>
                  </a:txBody>
                  <a:tcPr anchor="ctr"/>
                </a:tc>
              </a:tr>
              <a:tr h="494030">
                <a:tc>
                  <a:txBody>
                    <a:bodyPr/>
                    <a:p>
                      <a:pPr algn="l">
                        <a:buNone/>
                      </a:pPr>
                      <a:r>
                        <a:rPr lang="zh-CN" altLang="zh-CN" sz="1400">
                          <a:solidFill>
                            <a:schemeClr val="tx1"/>
                          </a:solidFill>
                          <a:latin typeface="微软雅黑" panose="020B0503020204020204" charset="-122"/>
                          <a:ea typeface="微软雅黑" panose="020B0503020204020204" charset="-122"/>
                          <a:sym typeface="+mn-ea"/>
                        </a:rPr>
                        <a:t>11 a (54Mbps)</a:t>
                      </a:r>
                      <a:endParaRPr lang="zh-CN" altLang="zh-CN" sz="1400">
                        <a:solidFill>
                          <a:schemeClr val="tx1"/>
                        </a:solidFill>
                        <a:latin typeface="微软雅黑" panose="020B0503020204020204" charset="-122"/>
                        <a:ea typeface="微软雅黑" panose="020B0503020204020204" charset="-122"/>
                        <a:sym typeface="+mn-ea"/>
                      </a:endParaRPr>
                    </a:p>
                  </a:txBody>
                  <a:tcPr anchor="ctr"/>
                </a:tc>
                <a:tc>
                  <a:txBody>
                    <a:bodyPr/>
                    <a:p>
                      <a:pPr algn="ctr">
                        <a:buNone/>
                      </a:pPr>
                      <a:r>
                        <a:rPr lang="en-US" altLang="zh-CN" sz="1400">
                          <a:solidFill>
                            <a:schemeClr val="bg2">
                              <a:lumMod val="75000"/>
                            </a:schemeClr>
                          </a:solidFill>
                          <a:latin typeface="微软雅黑" panose="020B0503020204020204" charset="-122"/>
                          <a:ea typeface="微软雅黑" panose="020B0503020204020204" charset="-122"/>
                          <a:sym typeface="+mn-ea"/>
                        </a:rPr>
                        <a:t>-</a:t>
                      </a:r>
                      <a:endParaRPr lang="en-US" altLang="zh-CN" sz="1400">
                        <a:solidFill>
                          <a:schemeClr val="bg2">
                            <a:lumMod val="75000"/>
                          </a:schemeClr>
                        </a:solidFill>
                        <a:latin typeface="微软雅黑" panose="020B0503020204020204" charset="-122"/>
                        <a:ea typeface="微软雅黑" panose="020B0503020204020204" charset="-122"/>
                        <a:sym typeface="+mn-ea"/>
                      </a:endParaRPr>
                    </a:p>
                  </a:txBody>
                  <a:tcPr anchor="ctr"/>
                </a:tc>
                <a:tc>
                  <a:txBody>
                    <a:bodyPr/>
                    <a:p>
                      <a:pPr algn="ctr">
                        <a:buNone/>
                      </a:pPr>
                      <a:r>
                        <a:rPr lang="en-US" altLang="zh-CN" sz="1400">
                          <a:solidFill>
                            <a:schemeClr val="tx1"/>
                          </a:solidFill>
                          <a:latin typeface="微软雅黑" panose="020B0503020204020204" charset="-122"/>
                          <a:ea typeface="微软雅黑" panose="020B0503020204020204" charset="-122"/>
                          <a:sym typeface="+mn-ea"/>
                        </a:rPr>
                        <a:t>-77</a:t>
                      </a:r>
                      <a:endParaRPr lang="en-US" altLang="zh-CN" sz="1400">
                        <a:solidFill>
                          <a:schemeClr val="tx1"/>
                        </a:solidFill>
                        <a:latin typeface="微软雅黑" panose="020B0503020204020204" charset="-122"/>
                        <a:ea typeface="微软雅黑" panose="020B0503020204020204" charset="-122"/>
                        <a:sym typeface="+mn-ea"/>
                      </a:endParaRPr>
                    </a:p>
                  </a:txBody>
                  <a:tcPr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HT20(MSC 0/8)</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-92</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-91</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HT20(MSC 7/15)</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-75</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-74</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403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HT40(MSC 0/8)</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-89</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-88</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HT40(MSC 7/15)</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-72</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-70</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VHT20 256QAM @ 3/4 Code Rate</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-90</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403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VHT20 256QAM @ 5/6 Code Rate</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-71</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VHT40 256QAM @ 3/4 Code Rate</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-88</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VHT40 256QAM @ 5/6 Code Rate</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-66</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VHT80 256QAM @ 3/4 Code Rate</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-86</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403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VHT80 256QAM @ 5/6 Code Rate</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-61</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49339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VHT80 1024QAM MCS11</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-51</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bl>
          </a:graphicData>
        </a:graphic>
      </p:graphicFrame>
      <p:sp>
        <p:nvSpPr>
          <p:cNvPr id="8" name="矩形 7"/>
          <p:cNvSpPr/>
          <p:nvPr/>
        </p:nvSpPr>
        <p:spPr>
          <a:xfrm>
            <a:off x="217805" y="281940"/>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05</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03885" y="98482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200">
              <a:sym typeface="+mn-ea"/>
            </a:endParaRPr>
          </a:p>
        </p:txBody>
      </p:sp>
      <p:sp>
        <p:nvSpPr>
          <p:cNvPr id="8" name="矩形 7"/>
          <p:cNvSpPr/>
          <p:nvPr/>
        </p:nvSpPr>
        <p:spPr>
          <a:xfrm>
            <a:off x="303530" y="300990"/>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06</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
        <p:nvSpPr>
          <p:cNvPr id="2" name="文本框 1"/>
          <p:cNvSpPr txBox="1"/>
          <p:nvPr/>
        </p:nvSpPr>
        <p:spPr>
          <a:xfrm>
            <a:off x="942340" y="405765"/>
            <a:ext cx="2519045" cy="368300"/>
          </a:xfrm>
          <a:prstGeom prst="rect">
            <a:avLst/>
          </a:prstGeom>
          <a:noFill/>
        </p:spPr>
        <p:txBody>
          <a:bodyPr wrap="square" rtlCol="0">
            <a:spAutoFit/>
          </a:bodyPr>
          <a:p>
            <a:r>
              <a:rPr lang="en-US" altLang="zh-CN" b="1">
                <a:solidFill>
                  <a:schemeClr val="accent2"/>
                </a:solidFill>
              </a:rPr>
              <a:t>RF characteristics</a:t>
            </a:r>
            <a:endParaRPr lang="en-US" altLang="zh-CN" b="1">
              <a:solidFill>
                <a:schemeClr val="accent2"/>
              </a:solidFill>
            </a:endParaRPr>
          </a:p>
        </p:txBody>
      </p:sp>
      <p:graphicFrame>
        <p:nvGraphicFramePr>
          <p:cNvPr id="4" name="表格 3"/>
          <p:cNvGraphicFramePr/>
          <p:nvPr>
            <p:custDataLst>
              <p:tags r:id="rId1"/>
            </p:custDataLst>
          </p:nvPr>
        </p:nvGraphicFramePr>
        <p:xfrm>
          <a:off x="303530" y="840740"/>
          <a:ext cx="6969760" cy="8476615"/>
        </p:xfrm>
        <a:graphic>
          <a:graphicData uri="http://schemas.openxmlformats.org/drawingml/2006/table">
            <a:tbl>
              <a:tblPr firstRow="1" bandRow="1">
                <a:tableStyleId>{5C22544A-7EE6-4342-B048-85BDC9FD1C3A}</a:tableStyleId>
              </a:tblPr>
              <a:tblGrid>
                <a:gridCol w="3086735"/>
                <a:gridCol w="3883025"/>
              </a:tblGrid>
              <a:tr h="602615">
                <a:tc gridSpan="2">
                  <a:txBody>
                    <a:bodyPr/>
                    <a:p>
                      <a:pPr algn="l">
                        <a:buNone/>
                      </a:pPr>
                      <a:r>
                        <a:rPr lang="en-US" altLang="zh-CN" dirty="0"/>
                        <a:t>RF characteristics</a:t>
                      </a:r>
                      <a:endParaRPr lang="en-US" altLang="zh-CN" dirty="0"/>
                    </a:p>
                  </a:txBody>
                  <a:tcPr anchor="ctr"/>
                </a:tc>
                <a:tc hMerge="1">
                  <a:tcPr/>
                </a:tc>
              </a:tr>
              <a:tr h="3863340">
                <a:tc rowSpan="3">
                  <a:txBody>
                    <a:bodyPr/>
                    <a:p>
                      <a:pPr indent="0" algn="l">
                        <a:buNone/>
                      </a:pPr>
                      <a:r>
                        <a:rPr lang="en-US" altLang="zh-CN" sz="1400" b="0" dirty="0">
                          <a:solidFill>
                            <a:srgbClr val="0E071B"/>
                          </a:solidFill>
                          <a:ea typeface="微软雅黑" panose="020B0503020204020204" charset="-122"/>
                          <a:cs typeface="+mn-lt"/>
                        </a:rPr>
                        <a:t>RF characteristics</a:t>
                      </a:r>
                      <a:endParaRPr lang="en-US" altLang="zh-CN" sz="1400" b="0" dirty="0">
                        <a:solidFill>
                          <a:srgbClr val="0E071B"/>
                        </a:solidFill>
                        <a:ea typeface="微软雅黑" panose="020B0503020204020204" charset="-122"/>
                        <a:cs typeface="+mn-lt"/>
                      </a:endParaRPr>
                    </a:p>
                  </a:txBody>
                  <a:tcPr marL="50800" marR="50800" marT="50800" marB="50800" anchor="ctr"/>
                </a:tc>
                <a:tc>
                  <a:txBody>
                    <a:bodyPr/>
                    <a:p>
                      <a:pPr>
                        <a:buNone/>
                      </a:pPr>
                      <a:r>
                        <a:rPr lang="zh-CN" altLang="en-US" sz="1400">
                          <a:ea typeface="微软雅黑" panose="020B0503020204020204" charset="-122"/>
                          <a:cs typeface="+mn-lt"/>
                        </a:rPr>
                        <a:t> </a:t>
                      </a:r>
                      <a:r>
                        <a:rPr lang="en-US" altLang="zh-CN" sz="1400">
                          <a:ea typeface="微软雅黑" panose="020B0503020204020204" charset="-122"/>
                          <a:cs typeface="+mn-lt"/>
                        </a:rPr>
                        <a:t>2.4GHz radio frequency indicators</a:t>
                      </a:r>
                      <a:endParaRPr lang="en-US" altLang="zh-CN" sz="1400">
                        <a:ea typeface="微软雅黑" panose="020B0503020204020204" charset="-122"/>
                        <a:cs typeface="+mn-lt"/>
                      </a:endParaRPr>
                    </a:p>
                    <a:p>
                      <a:pPr>
                        <a:buNone/>
                      </a:pPr>
                      <a:r>
                        <a:rPr lang="en-US" altLang="zh-CN" sz="1400">
                          <a:ea typeface="微软雅黑" panose="020B0503020204020204" charset="-122"/>
                          <a:cs typeface="+mn-lt"/>
                        </a:rPr>
                        <a:t>Transmit power: 802.11b: 24dBm</a:t>
                      </a:r>
                      <a:r>
                        <a:rPr lang="en-US" altLang="en-US" sz="1400">
                          <a:ea typeface="微软雅黑" panose="020B0503020204020204" charset="-122"/>
                          <a:cs typeface="+mn-lt"/>
                        </a:rPr>
                        <a:t>±</a:t>
                      </a:r>
                      <a:r>
                        <a:rPr lang="en-US" altLang="zh-CN" sz="1400">
                          <a:ea typeface="微软雅黑" panose="020B0503020204020204" charset="-122"/>
                          <a:cs typeface="+mn-lt"/>
                        </a:rPr>
                        <a:t>2dBm, 802.11g: 21dBm</a:t>
                      </a:r>
                      <a:r>
                        <a:rPr lang="en-US" altLang="en-US" sz="1400">
                          <a:ea typeface="微软雅黑" panose="020B0503020204020204" charset="-122"/>
                          <a:cs typeface="+mn-lt"/>
                        </a:rPr>
                        <a:t>±</a:t>
                      </a:r>
                      <a:r>
                        <a:rPr lang="en-US" altLang="zh-CN" sz="1400">
                          <a:ea typeface="微软雅黑" panose="020B0503020204020204" charset="-122"/>
                          <a:cs typeface="+mn-lt"/>
                        </a:rPr>
                        <a:t>2dBm, 802.11n: 20dBm</a:t>
                      </a:r>
                      <a:r>
                        <a:rPr lang="en-US" altLang="en-US" sz="1400">
                          <a:ea typeface="微软雅黑" panose="020B0503020204020204" charset="-122"/>
                          <a:cs typeface="+mn-lt"/>
                        </a:rPr>
                        <a:t>±</a:t>
                      </a:r>
                      <a:r>
                        <a:rPr lang="en-US" altLang="zh-CN" sz="1400">
                          <a:ea typeface="微软雅黑" panose="020B0503020204020204" charset="-122"/>
                          <a:cs typeface="+mn-lt"/>
                        </a:rPr>
                        <a:t>2dBm; 802.11 ax: 19dBm</a:t>
                      </a:r>
                      <a:r>
                        <a:rPr lang="en-US" altLang="en-US" sz="1400">
                          <a:ea typeface="微软雅黑" panose="020B0503020204020204" charset="-122"/>
                          <a:cs typeface="+mn-lt"/>
                        </a:rPr>
                        <a:t>±</a:t>
                      </a:r>
                      <a:r>
                        <a:rPr lang="en-US" altLang="zh-CN" sz="1400">
                          <a:ea typeface="微软雅黑" panose="020B0503020204020204" charset="-122"/>
                          <a:cs typeface="+mn-lt"/>
                        </a:rPr>
                        <a:t>2dBm</a:t>
                      </a:r>
                      <a:endParaRPr lang="en-US" altLang="zh-CN" sz="1400">
                        <a:ea typeface="微软雅黑" panose="020B0503020204020204" charset="-122"/>
                        <a:cs typeface="+mn-lt"/>
                      </a:endParaRPr>
                    </a:p>
                    <a:p>
                      <a:pPr>
                        <a:buNone/>
                      </a:pPr>
                      <a:endParaRPr lang="en-US" altLang="zh-CN" sz="1400">
                        <a:ea typeface="微软雅黑" panose="020B0503020204020204" charset="-122"/>
                        <a:cs typeface="+mn-lt"/>
                      </a:endParaRPr>
                    </a:p>
                    <a:p>
                      <a:pPr>
                        <a:buNone/>
                      </a:pPr>
                      <a:r>
                        <a:rPr lang="en-US" altLang="zh-CN" sz="1400">
                          <a:ea typeface="微软雅黑" panose="020B0503020204020204" charset="-122"/>
                          <a:cs typeface="+mn-lt"/>
                        </a:rPr>
                        <a:t>5GHz radio frequency indicators</a:t>
                      </a:r>
                      <a:endParaRPr lang="en-US" altLang="zh-CN" sz="1400">
                        <a:ea typeface="微软雅黑" panose="020B0503020204020204" charset="-122"/>
                        <a:cs typeface="+mn-lt"/>
                      </a:endParaRPr>
                    </a:p>
                    <a:p>
                      <a:pPr>
                        <a:buNone/>
                      </a:pPr>
                      <a:r>
                        <a:rPr lang="en-US" altLang="zh-CN" sz="1400">
                          <a:ea typeface="微软雅黑" panose="020B0503020204020204" charset="-122"/>
                          <a:cs typeface="+mn-lt"/>
                        </a:rPr>
                        <a:t>Transmit power: Low rate: 22dBm</a:t>
                      </a:r>
                      <a:r>
                        <a:rPr lang="en-US" altLang="en-US" sz="1400">
                          <a:ea typeface="微软雅黑" panose="020B0503020204020204" charset="-122"/>
                          <a:cs typeface="+mn-lt"/>
                        </a:rPr>
                        <a:t>±</a:t>
                      </a:r>
                      <a:r>
                        <a:rPr lang="en-US" altLang="zh-CN" sz="1400">
                          <a:ea typeface="微软雅黑" panose="020B0503020204020204" charset="-122"/>
                          <a:cs typeface="+mn-lt"/>
                        </a:rPr>
                        <a:t>2dBm, 802.11a: 20dBm</a:t>
                      </a:r>
                      <a:r>
                        <a:rPr lang="en-US" altLang="en-US" sz="1400">
                          <a:ea typeface="微软雅黑" panose="020B0503020204020204" charset="-122"/>
                          <a:cs typeface="+mn-lt"/>
                        </a:rPr>
                        <a:t>±</a:t>
                      </a:r>
                      <a:r>
                        <a:rPr lang="en-US" altLang="zh-CN" sz="1400">
                          <a:ea typeface="微软雅黑" panose="020B0503020204020204" charset="-122"/>
                          <a:cs typeface="+mn-lt"/>
                        </a:rPr>
                        <a:t>2dBm, 802.11n: 18dBm</a:t>
                      </a:r>
                      <a:r>
                        <a:rPr lang="en-US" altLang="en-US" sz="1400">
                          <a:ea typeface="微软雅黑" panose="020B0503020204020204" charset="-122"/>
                          <a:cs typeface="+mn-lt"/>
                        </a:rPr>
                        <a:t>±</a:t>
                      </a:r>
                      <a:r>
                        <a:rPr lang="en-US" altLang="zh-CN" sz="1400">
                          <a:ea typeface="微软雅黑" panose="020B0503020204020204" charset="-122"/>
                          <a:cs typeface="+mn-lt"/>
                        </a:rPr>
                        <a:t>2dBm, 802.11ac: 17dBm</a:t>
                      </a:r>
                      <a:r>
                        <a:rPr lang="en-US" altLang="en-US" sz="1400">
                          <a:ea typeface="微软雅黑" panose="020B0503020204020204" charset="-122"/>
                          <a:cs typeface="+mn-lt"/>
                        </a:rPr>
                        <a:t>±</a:t>
                      </a:r>
                      <a:r>
                        <a:rPr lang="en-US" altLang="zh-CN" sz="1400">
                          <a:ea typeface="微软雅黑" panose="020B0503020204020204" charset="-122"/>
                          <a:cs typeface="+mn-lt"/>
                        </a:rPr>
                        <a:t>2dBm; 802.11ax: 16dBm</a:t>
                      </a:r>
                      <a:r>
                        <a:rPr lang="en-US" altLang="en-US" sz="1400">
                          <a:ea typeface="微软雅黑" panose="020B0503020204020204" charset="-122"/>
                          <a:cs typeface="+mn-lt"/>
                        </a:rPr>
                        <a:t>±</a:t>
                      </a:r>
                      <a:r>
                        <a:rPr lang="en-US" altLang="zh-CN" sz="1400">
                          <a:ea typeface="微软雅黑" panose="020B0503020204020204" charset="-122"/>
                          <a:cs typeface="+mn-lt"/>
                        </a:rPr>
                        <a:t>2dBm</a:t>
                      </a:r>
                      <a:endParaRPr lang="en-US" altLang="zh-CN" sz="1400">
                        <a:ea typeface="微软雅黑" panose="020B0503020204020204" charset="-122"/>
                        <a:cs typeface="+mn-lt"/>
                      </a:endParaRPr>
                    </a:p>
                  </a:txBody>
                  <a:tcPr marL="50800" marR="50800" marT="50800" marB="50800" anchor="ctr"/>
                </a:tc>
              </a:tr>
              <a:tr h="2005330">
                <a:tc vMerge="1">
                  <a:tcPr marL="50800" marR="50800" marT="50800" marB="50800" anchor="ctr"/>
                </a:tc>
                <a:tc>
                  <a:txBody>
                    <a:bodyPr/>
                    <a:p>
                      <a:pPr indent="0">
                        <a:buNone/>
                      </a:pPr>
                      <a:r>
                        <a:rPr lang="en-US" altLang="zh-CN" sz="1400" b="0">
                          <a:solidFill>
                            <a:srgbClr val="0E071B"/>
                          </a:solidFill>
                          <a:ea typeface="微软雅黑" panose="020B0503020204020204" charset="-122"/>
                          <a:cs typeface="+mn-lt"/>
                        </a:rPr>
                        <a:t>Emission rate EVM</a:t>
                      </a:r>
                      <a:endParaRPr lang="en-US" altLang="zh-CN" sz="1400" b="0">
                        <a:solidFill>
                          <a:srgbClr val="0E071B"/>
                        </a:solidFill>
                        <a:ea typeface="微软雅黑" panose="020B0503020204020204" charset="-122"/>
                        <a:cs typeface="+mn-lt"/>
                      </a:endParaRPr>
                    </a:p>
                    <a:p>
                      <a:pPr indent="0">
                        <a:buNone/>
                      </a:pPr>
                      <a:r>
                        <a:rPr lang="en-US" altLang="zh-CN" sz="1400" b="0">
                          <a:solidFill>
                            <a:srgbClr val="0E071B"/>
                          </a:solidFill>
                          <a:ea typeface="微软雅黑" panose="020B0503020204020204" charset="-122"/>
                          <a:cs typeface="+mn-lt"/>
                        </a:rPr>
                        <a:t>11Mbps (11b) ≤0.35</a:t>
                      </a:r>
                      <a:endParaRPr lang="en-US" altLang="zh-CN" sz="1400" b="0">
                        <a:solidFill>
                          <a:srgbClr val="0E071B"/>
                        </a:solidFill>
                        <a:ea typeface="微软雅黑" panose="020B0503020204020204" charset="-122"/>
                        <a:cs typeface="+mn-lt"/>
                      </a:endParaRPr>
                    </a:p>
                    <a:p>
                      <a:pPr indent="0">
                        <a:buNone/>
                      </a:pPr>
                      <a:r>
                        <a:rPr lang="en-US" altLang="zh-CN" sz="1400" b="0">
                          <a:solidFill>
                            <a:srgbClr val="0E071B"/>
                          </a:solidFill>
                          <a:ea typeface="微软雅黑" panose="020B0503020204020204" charset="-122"/>
                          <a:cs typeface="+mn-lt"/>
                        </a:rPr>
                        <a:t>54Mbps ≤-25 (dBm)</a:t>
                      </a:r>
                      <a:endParaRPr lang="en-US" altLang="zh-CN" sz="1400" b="0">
                        <a:solidFill>
                          <a:srgbClr val="0E071B"/>
                        </a:solidFill>
                        <a:ea typeface="微软雅黑" panose="020B0503020204020204" charset="-122"/>
                        <a:cs typeface="+mn-lt"/>
                      </a:endParaRPr>
                    </a:p>
                    <a:p>
                      <a:pPr indent="0">
                        <a:buNone/>
                      </a:pPr>
                      <a:r>
                        <a:rPr lang="en-US" altLang="zh-CN" sz="1400" b="0">
                          <a:solidFill>
                            <a:srgbClr val="0E071B"/>
                          </a:solidFill>
                          <a:ea typeface="微软雅黑" panose="020B0503020204020204" charset="-122"/>
                          <a:cs typeface="+mn-lt"/>
                        </a:rPr>
                        <a:t>MCS7 ≤-28 (dBm)</a:t>
                      </a:r>
                      <a:endParaRPr lang="en-US" altLang="zh-CN" sz="1400" b="0">
                        <a:solidFill>
                          <a:srgbClr val="0E071B"/>
                        </a:solidFill>
                        <a:ea typeface="微软雅黑" panose="020B0503020204020204" charset="-122"/>
                        <a:cs typeface="+mn-lt"/>
                      </a:endParaRPr>
                    </a:p>
                    <a:p>
                      <a:pPr indent="0">
                        <a:buNone/>
                      </a:pPr>
                      <a:r>
                        <a:rPr lang="en-US" altLang="zh-CN" sz="1400" b="0">
                          <a:solidFill>
                            <a:srgbClr val="0E071B"/>
                          </a:solidFill>
                          <a:ea typeface="微软雅黑" panose="020B0503020204020204" charset="-122"/>
                          <a:cs typeface="+mn-lt"/>
                        </a:rPr>
                        <a:t>ac ≤-32 (dBm)</a:t>
                      </a:r>
                      <a:endParaRPr lang="en-US" altLang="zh-CN" sz="1400" b="0">
                        <a:solidFill>
                          <a:srgbClr val="0E071B"/>
                        </a:solidFill>
                        <a:ea typeface="微软雅黑" panose="020B0503020204020204" charset="-122"/>
                        <a:cs typeface="+mn-lt"/>
                      </a:endParaRPr>
                    </a:p>
                    <a:p>
                      <a:pPr indent="0">
                        <a:buNone/>
                      </a:pPr>
                      <a:r>
                        <a:rPr lang="en-US" altLang="zh-CN" sz="1400" b="0">
                          <a:solidFill>
                            <a:srgbClr val="0E071B"/>
                          </a:solidFill>
                          <a:ea typeface="微软雅黑" panose="020B0503020204020204" charset="-122"/>
                          <a:cs typeface="+mn-lt"/>
                        </a:rPr>
                        <a:t>ax ≤-34 (dBm)</a:t>
                      </a:r>
                      <a:endParaRPr lang="en-US" altLang="zh-CN" sz="1400" b="0">
                        <a:solidFill>
                          <a:srgbClr val="0E071B"/>
                        </a:solidFill>
                        <a:ea typeface="微软雅黑" panose="020B0503020204020204" charset="-122"/>
                        <a:cs typeface="+mn-lt"/>
                      </a:endParaRPr>
                    </a:p>
                  </a:txBody>
                  <a:tcPr marL="50800" marR="50800" marT="50800" marB="50800" anchor="ctr"/>
                </a:tc>
              </a:tr>
              <a:tr h="2005330">
                <a:tc vMerge="1">
                  <a:tcPr marL="50800" marR="50800" marT="50800" marB="50800" anchor="ctr"/>
                </a:tc>
                <a:tc>
                  <a:txBody>
                    <a:bodyPr/>
                    <a:p>
                      <a:pPr indent="0">
                        <a:buNone/>
                      </a:pPr>
                      <a:r>
                        <a:rPr lang="en-US" altLang="zh-CN" sz="1400" b="0" dirty="0">
                          <a:solidFill>
                            <a:srgbClr val="0E071B"/>
                          </a:solidFill>
                          <a:ea typeface="微软雅黑" panose="020B0503020204020204" charset="-122"/>
                          <a:cs typeface="+mn-lt"/>
                        </a:rPr>
                        <a:t>Receive sensitivity</a:t>
                      </a:r>
                      <a:r>
                        <a:rPr lang="zh-CN" altLang="en-US" sz="1400" b="0" dirty="0">
                          <a:solidFill>
                            <a:srgbClr val="0E071B"/>
                          </a:solidFill>
                          <a:ea typeface="微软雅黑" panose="020B0503020204020204" charset="-122"/>
                          <a:cs typeface="+mn-lt"/>
                        </a:rPr>
                        <a:t>：</a:t>
                      </a:r>
                      <a:endParaRPr lang="zh-CN" altLang="en-US" sz="1400" b="0" dirty="0">
                        <a:solidFill>
                          <a:srgbClr val="0E071B"/>
                        </a:solidFill>
                        <a:ea typeface="微软雅黑" panose="020B0503020204020204" charset="-122"/>
                        <a:cs typeface="+mn-lt"/>
                      </a:endParaRPr>
                    </a:p>
                    <a:p>
                      <a:pPr indent="0">
                        <a:buNone/>
                      </a:pPr>
                      <a:r>
                        <a:rPr lang="zh-CN" altLang="en-US" sz="1400" b="0" dirty="0">
                          <a:solidFill>
                            <a:srgbClr val="0E071B"/>
                          </a:solidFill>
                          <a:ea typeface="微软雅黑" panose="020B0503020204020204" charset="-122"/>
                          <a:cs typeface="+mn-lt"/>
                        </a:rPr>
                        <a:t>802.11b: -86dBm@8% PER，</a:t>
                      </a:r>
                      <a:endParaRPr lang="zh-CN" altLang="en-US" sz="1400" b="0" dirty="0">
                        <a:solidFill>
                          <a:srgbClr val="0E071B"/>
                        </a:solidFill>
                        <a:ea typeface="微软雅黑" panose="020B0503020204020204" charset="-122"/>
                        <a:cs typeface="+mn-lt"/>
                      </a:endParaRPr>
                    </a:p>
                    <a:p>
                      <a:pPr indent="0">
                        <a:buNone/>
                      </a:pPr>
                      <a:r>
                        <a:rPr lang="zh-CN" altLang="en-US" sz="1400" b="0" dirty="0">
                          <a:solidFill>
                            <a:srgbClr val="0E071B"/>
                          </a:solidFill>
                          <a:ea typeface="微软雅黑" panose="020B0503020204020204" charset="-122"/>
                          <a:cs typeface="+mn-lt"/>
                        </a:rPr>
                        <a:t>802.11a/g: -72dBm@10% PER，</a:t>
                      </a:r>
                      <a:endParaRPr lang="zh-CN" altLang="en-US" sz="1400" b="0" dirty="0">
                        <a:solidFill>
                          <a:srgbClr val="0E071B"/>
                        </a:solidFill>
                        <a:ea typeface="微软雅黑" panose="020B0503020204020204" charset="-122"/>
                        <a:cs typeface="+mn-lt"/>
                      </a:endParaRPr>
                    </a:p>
                    <a:p>
                      <a:pPr indent="0">
                        <a:buNone/>
                      </a:pPr>
                      <a:r>
                        <a:rPr lang="zh-CN" altLang="en-US" sz="1400" b="0" dirty="0">
                          <a:solidFill>
                            <a:srgbClr val="0E071B"/>
                          </a:solidFill>
                          <a:ea typeface="微软雅黑" panose="020B0503020204020204" charset="-122"/>
                          <a:cs typeface="+mn-lt"/>
                        </a:rPr>
                        <a:t>802.11n: -69dBm@10% PER，</a:t>
                      </a:r>
                      <a:endParaRPr lang="zh-CN" altLang="en-US" sz="1400" b="0" dirty="0">
                        <a:solidFill>
                          <a:srgbClr val="0E071B"/>
                        </a:solidFill>
                        <a:ea typeface="微软雅黑" panose="020B0503020204020204" charset="-122"/>
                        <a:cs typeface="+mn-lt"/>
                      </a:endParaRPr>
                    </a:p>
                    <a:p>
                      <a:pPr indent="0">
                        <a:buNone/>
                      </a:pPr>
                      <a:r>
                        <a:rPr lang="zh-CN" altLang="en-US" sz="1400" b="0" dirty="0">
                          <a:solidFill>
                            <a:srgbClr val="0E071B"/>
                          </a:solidFill>
                          <a:ea typeface="微软雅黑" panose="020B0503020204020204" charset="-122"/>
                          <a:cs typeface="+mn-lt"/>
                        </a:rPr>
                        <a:t>802.11ac: -55dBm@10% PER</a:t>
                      </a:r>
                      <a:endParaRPr lang="zh-CN" altLang="en-US" sz="1400" b="0" dirty="0">
                        <a:solidFill>
                          <a:srgbClr val="0E071B"/>
                        </a:solidFill>
                        <a:ea typeface="微软雅黑" panose="020B0503020204020204" charset="-122"/>
                        <a:cs typeface="+mn-lt"/>
                      </a:endParaRPr>
                    </a:p>
                    <a:p>
                      <a:pPr indent="0">
                        <a:buNone/>
                      </a:pPr>
                      <a:r>
                        <a:rPr lang="zh-CN" altLang="en-US" sz="1400" b="0" dirty="0">
                          <a:solidFill>
                            <a:srgbClr val="0E071B"/>
                          </a:solidFill>
                          <a:ea typeface="微软雅黑" panose="020B0503020204020204" charset="-122"/>
                          <a:cs typeface="+mn-lt"/>
                        </a:rPr>
                        <a:t>802.11ax: -52dBm@10% PER</a:t>
                      </a:r>
                      <a:endParaRPr lang="zh-CN" altLang="en-US" sz="1400" b="0" dirty="0">
                        <a:solidFill>
                          <a:srgbClr val="0E071B"/>
                        </a:solidFill>
                        <a:ea typeface="微软雅黑" panose="020B0503020204020204" charset="-122"/>
                        <a:cs typeface="+mn-lt"/>
                      </a:endParaRPr>
                    </a:p>
                  </a:txBody>
                  <a:tcPr marL="50800" marR="50800" marT="50800" marB="50800" anchor="ctr"/>
                </a:tc>
              </a:tr>
            </a:tbl>
          </a:graphicData>
        </a:graphic>
      </p:graphicFrame>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588010" y="9835515"/>
            <a:ext cx="248285"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3" name="object 8"/>
          <p:cNvSpPr txBox="1">
            <a:spLocks noGrp="1"/>
          </p:cNvSpPr>
          <p:nvPr/>
        </p:nvSpPr>
        <p:spPr>
          <a:xfrm>
            <a:off x="-2382520" y="6878955"/>
            <a:ext cx="6392545" cy="38163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a:lnSpc>
                <a:spcPct val="100000"/>
              </a:lnSpc>
              <a:spcBef>
                <a:spcPts val="100"/>
              </a:spcBef>
            </a:pPr>
            <a:r>
              <a:rPr lang="en-US" altLang="zh-CN" sz="2400" spc="-185" dirty="0">
                <a:solidFill>
                  <a:schemeClr val="bg1">
                    <a:lumMod val="50000"/>
                  </a:schemeClr>
                </a:solidFill>
              </a:rPr>
              <a:t> </a:t>
            </a:r>
            <a:r>
              <a:rPr lang="en-US" altLang="zh-CN" sz="2000" spc="-185" dirty="0">
                <a:solidFill>
                  <a:schemeClr val="bg1">
                    <a:lumMod val="50000"/>
                  </a:schemeClr>
                </a:solidFill>
              </a:rPr>
              <a:t>   </a:t>
            </a:r>
            <a:r>
              <a:rPr lang="en-US" altLang="zh-CN" sz="1200" spc="-185" dirty="0">
                <a:solidFill>
                  <a:schemeClr val="bg1">
                    <a:lumMod val="50000"/>
                  </a:schemeClr>
                </a:solidFill>
              </a:rPr>
              <a:t>    </a:t>
            </a:r>
            <a:endParaRPr lang="en-US" altLang="zh-CN" sz="1400" dirty="0">
              <a:solidFill>
                <a:schemeClr val="bg1">
                  <a:lumMod val="50000"/>
                </a:schemeClr>
              </a:solidFill>
              <a:uFillTx/>
            </a:endParaRPr>
          </a:p>
        </p:txBody>
      </p:sp>
      <p:sp>
        <p:nvSpPr>
          <p:cNvPr id="21" name="文本框 20"/>
          <p:cNvSpPr txBox="1"/>
          <p:nvPr/>
        </p:nvSpPr>
        <p:spPr>
          <a:xfrm>
            <a:off x="944880" y="10320655"/>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sp>
        <p:nvSpPr>
          <p:cNvPr id="8" name="矩形 7"/>
          <p:cNvSpPr/>
          <p:nvPr/>
        </p:nvSpPr>
        <p:spPr>
          <a:xfrm>
            <a:off x="303530" y="300990"/>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07</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
        <p:nvSpPr>
          <p:cNvPr id="13" name="文本框 12"/>
          <p:cNvSpPr txBox="1"/>
          <p:nvPr/>
        </p:nvSpPr>
        <p:spPr>
          <a:xfrm>
            <a:off x="942340" y="447040"/>
            <a:ext cx="2519045" cy="368300"/>
          </a:xfrm>
          <a:prstGeom prst="rect">
            <a:avLst/>
          </a:prstGeom>
          <a:noFill/>
        </p:spPr>
        <p:txBody>
          <a:bodyPr wrap="square" rtlCol="0">
            <a:spAutoFit/>
          </a:bodyPr>
          <a:p>
            <a:r>
              <a:rPr lang="en-US" altLang="zh-CN" b="1">
                <a:solidFill>
                  <a:schemeClr val="accent2"/>
                </a:solidFill>
                <a:sym typeface="+mn-ea"/>
              </a:rPr>
              <a:t>Software features</a:t>
            </a:r>
            <a:endParaRPr lang="zh-CN" altLang="en-US"/>
          </a:p>
        </p:txBody>
      </p:sp>
      <p:graphicFrame>
        <p:nvGraphicFramePr>
          <p:cNvPr id="14" name="表格 13"/>
          <p:cNvGraphicFramePr/>
          <p:nvPr>
            <p:custDataLst>
              <p:tags r:id="rId1"/>
            </p:custDataLst>
          </p:nvPr>
        </p:nvGraphicFramePr>
        <p:xfrm>
          <a:off x="89535" y="893445"/>
          <a:ext cx="7426325" cy="3121025"/>
        </p:xfrm>
        <a:graphic>
          <a:graphicData uri="http://schemas.openxmlformats.org/drawingml/2006/table">
            <a:tbl>
              <a:tblPr firstRow="1" bandRow="1">
                <a:tableStyleId>{5C22544A-7EE6-4342-B048-85BDC9FD1C3A}</a:tableStyleId>
              </a:tblPr>
              <a:tblGrid>
                <a:gridCol w="3365500"/>
                <a:gridCol w="4060825"/>
              </a:tblGrid>
              <a:tr h="434975">
                <a:tc gridSpan="2">
                  <a:txBody>
                    <a:bodyPr/>
                    <a:p>
                      <a:pPr algn="l">
                        <a:buNone/>
                      </a:pPr>
                      <a:r>
                        <a:rPr lang="en-US" altLang="zh-CN" sz="1600">
                          <a:latin typeface="+mj-lt"/>
                          <a:ea typeface="Noto Sans S Chinese Medium" panose="020B0600000000000000" charset="-122"/>
                          <a:cs typeface="+mj-lt"/>
                          <a:sym typeface="+mn-ea"/>
                        </a:rPr>
                        <a:t>Software features</a:t>
                      </a:r>
                      <a:endParaRPr lang="zh-CN" altLang="zh-CN" sz="1600">
                        <a:latin typeface="+mj-lt"/>
                        <a:cs typeface="+mj-lt"/>
                      </a:endParaRPr>
                    </a:p>
                  </a:txBody>
                  <a:tcPr anchor="ctr"/>
                </a:tc>
                <a:tc hMerge="1">
                  <a:tcPr/>
                </a:tc>
              </a:tr>
              <a:tr h="385445">
                <a:tc>
                  <a:txBody>
                    <a:bodyPr/>
                    <a:p>
                      <a:pPr indent="0" algn="l">
                        <a:buNone/>
                      </a:pPr>
                      <a:r>
                        <a:rPr lang="en-US" altLang="zh-CN" sz="1400" b="0">
                          <a:solidFill>
                            <a:srgbClr val="0E071B"/>
                          </a:solidFill>
                          <a:cs typeface="+mn-lt"/>
                        </a:rPr>
                        <a:t>Working frequency</a:t>
                      </a:r>
                      <a:endParaRPr lang="en-US" altLang="zh-CN" sz="1400" b="0">
                        <a:solidFill>
                          <a:srgbClr val="0E071B"/>
                        </a:solidFill>
                        <a:cs typeface="+mn-lt"/>
                      </a:endParaRPr>
                    </a:p>
                  </a:txBody>
                  <a:tcPr marL="50800" marR="50800" marT="50800" marB="50800" anchor="ctr"/>
                </a:tc>
                <a:tc>
                  <a:txBody>
                    <a:bodyPr/>
                    <a:p>
                      <a:pPr indent="0">
                        <a:buNone/>
                      </a:pPr>
                      <a:r>
                        <a:rPr lang="en-US" altLang="en-US" sz="1400" b="0">
                          <a:solidFill>
                            <a:srgbClr val="0E071B"/>
                          </a:solidFill>
                          <a:cs typeface="+mn-lt"/>
                        </a:rPr>
                        <a:t>2.4GHz,5.8GHz</a:t>
                      </a:r>
                      <a:endParaRPr lang="en-US" altLang="en-US" sz="1400" b="0">
                        <a:solidFill>
                          <a:srgbClr val="0E071B"/>
                        </a:solidFill>
                        <a:cs typeface="+mn-lt"/>
                      </a:endParaRPr>
                    </a:p>
                  </a:txBody>
                  <a:tcPr marL="50800" marR="50800" marT="50800" marB="50800" anchor="ctr"/>
                </a:tc>
              </a:tr>
              <a:tr h="565785">
                <a:tc>
                  <a:txBody>
                    <a:bodyPr/>
                    <a:p>
                      <a:pPr indent="0" algn="l">
                        <a:buNone/>
                      </a:pPr>
                      <a:r>
                        <a:rPr lang="zh-CN" altLang="en-US" sz="1400">
                          <a:solidFill>
                            <a:srgbClr val="0E071B"/>
                          </a:solidFill>
                          <a:ea typeface="微软雅黑" panose="020B0503020204020204" charset="-122"/>
                          <a:cs typeface="+mn-lt"/>
                          <a:sym typeface="+mn-ea"/>
                        </a:rPr>
                        <a:t>Transfer Protocol</a:t>
                      </a:r>
                      <a:endParaRPr lang="zh-CN" altLang="en-US" sz="1400" b="0">
                        <a:solidFill>
                          <a:srgbClr val="0E071B"/>
                        </a:solidFill>
                        <a:ea typeface="微软雅黑" panose="020B0503020204020204" charset="-122"/>
                        <a:cs typeface="+mn-lt"/>
                        <a:sym typeface="+mn-ea"/>
                      </a:endParaRPr>
                    </a:p>
                  </a:txBody>
                  <a:tcPr marL="50800" marR="50800" marT="50800" marB="50800" anchor="ctr"/>
                </a:tc>
                <a:tc>
                  <a:txBody>
                    <a:bodyPr/>
                    <a:p>
                      <a:pPr indent="0">
                        <a:buNone/>
                      </a:pPr>
                      <a:r>
                        <a:rPr lang="en-US" altLang="en-US" sz="1400" b="0">
                          <a:solidFill>
                            <a:srgbClr val="0E071B"/>
                          </a:solidFill>
                          <a:cs typeface="+mn-lt"/>
                        </a:rPr>
                        <a:t>Support 2.4G:802.11b/g/n , 5.8GHz：802.11a/n/ac/ax MIMO</a:t>
                      </a:r>
                      <a:endParaRPr lang="en-US" altLang="en-US" sz="1400" b="0">
                        <a:solidFill>
                          <a:srgbClr val="0E071B"/>
                        </a:solidFill>
                        <a:cs typeface="+mn-lt"/>
                      </a:endParaRPr>
                    </a:p>
                  </a:txBody>
                  <a:tcPr marL="50800" marR="50800" marT="50800" marB="50800" anchor="ctr"/>
                </a:tc>
              </a:tr>
              <a:tr h="384810">
                <a:tc>
                  <a:txBody>
                    <a:bodyPr/>
                    <a:p>
                      <a:pPr indent="0" algn="l">
                        <a:buNone/>
                      </a:pPr>
                      <a:r>
                        <a:rPr lang="zh-CN" altLang="en-US" sz="1400">
                          <a:solidFill>
                            <a:srgbClr val="0E071B"/>
                          </a:solidFill>
                          <a:ea typeface="微软雅黑" panose="020B0503020204020204" charset="-122"/>
                          <a:cs typeface="+mn-lt"/>
                          <a:sym typeface="+mn-ea"/>
                        </a:rPr>
                        <a:t>Transfer </a:t>
                      </a:r>
                      <a:r>
                        <a:rPr lang="en-US" altLang="zh-CN" sz="1400">
                          <a:solidFill>
                            <a:srgbClr val="0E071B"/>
                          </a:solidFill>
                          <a:ea typeface="微软雅黑" panose="020B0503020204020204" charset="-122"/>
                          <a:cs typeface="+mn-lt"/>
                          <a:sym typeface="+mn-ea"/>
                        </a:rPr>
                        <a:t>Rate</a:t>
                      </a:r>
                      <a:endParaRPr lang="zh-CN" altLang="en-US" sz="1400" b="0">
                        <a:solidFill>
                          <a:srgbClr val="0E071B"/>
                        </a:solidFill>
                        <a:cs typeface="+mn-lt"/>
                      </a:endParaRPr>
                    </a:p>
                  </a:txBody>
                  <a:tcPr marL="50800" marR="50800" marT="50800" marB="50800" anchor="ctr"/>
                </a:tc>
                <a:tc>
                  <a:txBody>
                    <a:bodyPr/>
                    <a:p>
                      <a:pPr indent="0">
                        <a:buNone/>
                      </a:pPr>
                      <a:r>
                        <a:rPr lang="en-US" altLang="en-US" sz="1400">
                          <a:solidFill>
                            <a:srgbClr val="0E071B"/>
                          </a:solidFill>
                          <a:cs typeface="+mn-lt"/>
                          <a:sym typeface="+mn-ea"/>
                        </a:rPr>
                        <a:t>1800mbps</a:t>
                      </a:r>
                      <a:endParaRPr lang="en-US" altLang="en-US" sz="1400" b="0">
                        <a:solidFill>
                          <a:srgbClr val="0E071B"/>
                        </a:solidFill>
                        <a:cs typeface="+mn-lt"/>
                        <a:sym typeface="+mn-ea"/>
                      </a:endParaRPr>
                    </a:p>
                  </a:txBody>
                  <a:tcPr marL="50800" marR="50800" marT="50800" marB="50800" anchor="ctr"/>
                </a:tc>
              </a:tr>
              <a:tr h="399415">
                <a:tc>
                  <a:txBody>
                    <a:bodyPr/>
                    <a:p>
                      <a:pPr indent="0" algn="l">
                        <a:buNone/>
                      </a:pPr>
                      <a:r>
                        <a:rPr lang="en-US" altLang="zh-CN" sz="1400">
                          <a:solidFill>
                            <a:srgbClr val="0E071B"/>
                          </a:solidFill>
                          <a:ea typeface="微软雅黑" panose="020B0503020204020204" charset="-122"/>
                          <a:cs typeface="+mn-lt"/>
                          <a:sym typeface="+mn-ea"/>
                        </a:rPr>
                        <a:t>M</a:t>
                      </a:r>
                      <a:r>
                        <a:rPr lang="zh-CN" altLang="en-US" sz="1400">
                          <a:solidFill>
                            <a:srgbClr val="0E071B"/>
                          </a:solidFill>
                          <a:ea typeface="微软雅黑" panose="020B0503020204020204" charset="-122"/>
                          <a:cs typeface="+mn-lt"/>
                          <a:sym typeface="+mn-ea"/>
                        </a:rPr>
                        <a:t>odulation mode</a:t>
                      </a:r>
                      <a:endParaRPr lang="zh-CN" altLang="en-US" sz="1400" b="0">
                        <a:solidFill>
                          <a:srgbClr val="0E071B"/>
                        </a:solidFill>
                        <a:cs typeface="+mn-lt"/>
                      </a:endParaRPr>
                    </a:p>
                  </a:txBody>
                  <a:tcPr marL="50800" marR="50800" marT="50800" marB="50800" anchor="ctr"/>
                </a:tc>
                <a:tc>
                  <a:txBody>
                    <a:bodyPr/>
                    <a:p>
                      <a:pPr indent="0">
                        <a:buNone/>
                      </a:pPr>
                      <a:r>
                        <a:rPr sz="1400" b="0">
                          <a:solidFill>
                            <a:srgbClr val="0E071B"/>
                          </a:solidFill>
                          <a:cs typeface="+mn-lt"/>
                        </a:rPr>
                        <a:t>Support 50ms fast switching</a:t>
                      </a:r>
                      <a:endParaRPr sz="1400" b="0">
                        <a:solidFill>
                          <a:srgbClr val="0E071B"/>
                        </a:solidFill>
                        <a:cs typeface="+mn-lt"/>
                      </a:endParaRPr>
                    </a:p>
                  </a:txBody>
                  <a:tcPr marL="50800" marR="50800" marT="50800" marB="50800" anchor="ctr"/>
                </a:tc>
              </a:tr>
              <a:tr h="565785">
                <a:tc>
                  <a:txBody>
                    <a:bodyPr/>
                    <a:p>
                      <a:pPr indent="0" algn="l">
                        <a:buNone/>
                      </a:pPr>
                      <a:endParaRPr lang="zh-CN" altLang="en-US" sz="1400" b="0">
                        <a:solidFill>
                          <a:srgbClr val="0E071B"/>
                        </a:solidFill>
                        <a:cs typeface="+mn-lt"/>
                      </a:endParaRPr>
                    </a:p>
                    <a:p>
                      <a:pPr indent="0" algn="l">
                        <a:buNone/>
                      </a:pPr>
                      <a:r>
                        <a:rPr lang="en-US" altLang="zh-CN" sz="1400" b="0">
                          <a:solidFill>
                            <a:srgbClr val="0E071B"/>
                          </a:solidFill>
                          <a:cs typeface="+mn-lt"/>
                        </a:rPr>
                        <a:t>VLAN</a:t>
                      </a:r>
                      <a:endParaRPr lang="en-US" altLang="zh-CN" sz="1400" b="0">
                        <a:solidFill>
                          <a:srgbClr val="0E071B"/>
                        </a:solidFill>
                        <a:cs typeface="+mn-lt"/>
                      </a:endParaRPr>
                    </a:p>
                  </a:txBody>
                  <a:tcPr marL="50800" marR="50800" marT="50800" marB="50800" anchor="ctr"/>
                </a:tc>
                <a:tc>
                  <a:txBody>
                    <a:bodyPr/>
                    <a:p>
                      <a:pPr indent="0">
                        <a:buNone/>
                      </a:pPr>
                      <a:r>
                        <a:rPr lang="en-US" altLang="zh-CN" sz="1400" b="0">
                          <a:solidFill>
                            <a:srgbClr val="0E071B"/>
                          </a:solidFill>
                          <a:cs typeface="+mn-lt"/>
                        </a:rPr>
                        <a:t>Support VLAN classification based on access SSID</a:t>
                      </a:r>
                      <a:endParaRPr lang="en-US" altLang="zh-CN" sz="1400" b="0">
                        <a:solidFill>
                          <a:srgbClr val="0E071B"/>
                        </a:solidFill>
                        <a:cs typeface="+mn-lt"/>
                      </a:endParaRPr>
                    </a:p>
                  </a:txBody>
                  <a:tcPr marL="50800" marR="50800" marT="50800" marB="50800" anchor="ctr"/>
                </a:tc>
              </a:tr>
              <a:tr h="384810">
                <a:tc>
                  <a:txBody>
                    <a:bodyPr/>
                    <a:p>
                      <a:pPr indent="0" algn="l">
                        <a:buNone/>
                      </a:pPr>
                      <a:r>
                        <a:rPr lang="en-US" altLang="zh-CN" sz="1400" b="0">
                          <a:solidFill>
                            <a:srgbClr val="0E071B"/>
                          </a:solidFill>
                          <a:cs typeface="+mn-lt"/>
                        </a:rPr>
                        <a:t>Mesh protocol</a:t>
                      </a:r>
                      <a:endParaRPr lang="en-US" altLang="zh-CN" sz="1400" b="0">
                        <a:solidFill>
                          <a:srgbClr val="0E071B"/>
                        </a:solidFill>
                        <a:cs typeface="+mn-lt"/>
                      </a:endParaRPr>
                    </a:p>
                  </a:txBody>
                  <a:tcPr marL="50800" marR="50800" marT="50800" marB="50800" anchor="ctr"/>
                </a:tc>
                <a:tc>
                  <a:txBody>
                    <a:bodyPr/>
                    <a:p>
                      <a:pPr indent="0">
                        <a:buNone/>
                      </a:pPr>
                      <a:r>
                        <a:rPr lang="en-US" altLang="en-US" sz="1400" b="0">
                          <a:solidFill>
                            <a:srgbClr val="0E071B"/>
                          </a:solidFill>
                          <a:cs typeface="+mn-lt"/>
                        </a:rPr>
                        <a:t>Easy mesh</a:t>
                      </a:r>
                      <a:endParaRPr lang="en-US" altLang="en-US" sz="1400" b="0">
                        <a:solidFill>
                          <a:srgbClr val="0E071B"/>
                        </a:solidFill>
                        <a:cs typeface="+mn-lt"/>
                      </a:endParaRPr>
                    </a:p>
                  </a:txBody>
                  <a:tcPr marL="50800" marR="50800" marT="50800" marB="50800" anchor="ctr"/>
                </a:tc>
              </a:tr>
            </a:tbl>
          </a:graphicData>
        </a:graphic>
      </p:graphicFrame>
      <p:graphicFrame>
        <p:nvGraphicFramePr>
          <p:cNvPr id="162" name="表格 3"/>
          <p:cNvGraphicFramePr/>
          <p:nvPr>
            <p:custDataLst>
              <p:tags r:id="rId2"/>
            </p:custDataLst>
          </p:nvPr>
        </p:nvGraphicFramePr>
        <p:xfrm>
          <a:off x="89535" y="4092575"/>
          <a:ext cx="7412990" cy="5450840"/>
        </p:xfrm>
        <a:graphic>
          <a:graphicData uri="http://schemas.openxmlformats.org/drawingml/2006/table">
            <a:tbl>
              <a:tblPr firstRow="1" bandRow="1">
                <a:tableStyleId>{4C3C2611-4C71-4FC5-86AE-919BDF0F9419}</a:tableStyleId>
              </a:tblPr>
              <a:tblGrid>
                <a:gridCol w="2466340"/>
                <a:gridCol w="1112520"/>
                <a:gridCol w="1005840"/>
                <a:gridCol w="2828290"/>
              </a:tblGrid>
              <a:tr h="335280">
                <a:tc gridSpan="4">
                  <a:txBody>
                    <a:bodyPr/>
                    <a:p>
                      <a:pPr algn="l" defTabSz="755650">
                        <a:defRPr sz="1800"/>
                      </a:pPr>
                      <a:r>
                        <a:rPr lang="en-US" altLang="zh-CN" sz="1600" b="1">
                          <a:latin typeface="+mj-lt"/>
                          <a:ea typeface="+mn-ea"/>
                          <a:cs typeface="+mj-lt"/>
                        </a:rPr>
                        <a:t>Systems</a:t>
                      </a:r>
                      <a:endParaRPr lang="en-US" altLang="zh-CN" sz="1600" b="1">
                        <a:latin typeface="+mj-lt"/>
                        <a:ea typeface="+mn-ea"/>
                        <a:cs typeface="+mj-lt"/>
                      </a:endParaRPr>
                    </a:p>
                  </a:txBody>
                  <a:tcPr marL="45720" marR="45720" anchor="ctr" horzOverflow="overflow">
                    <a:solidFill>
                      <a:srgbClr val="A9CCEE"/>
                    </a:solidFill>
                  </a:tcPr>
                </a:tc>
                <a:tc hMerge="1">
                  <a:tcPr/>
                </a:tc>
                <a:tc hMerge="1">
                  <a:tcPr/>
                </a:tc>
                <a:tc hMerge="1">
                  <a:tcPr/>
                </a:tc>
              </a:tr>
              <a:tr h="731520">
                <a:tc>
                  <a:txBody>
                    <a:bodyPr/>
                    <a:p>
                      <a:pPr algn="l" defTabSz="755650">
                        <a:defRPr sz="1800"/>
                      </a:pPr>
                      <a:r>
                        <a:rPr lang="en-US" altLang="zh-CN" sz="1400" dirty="0">
                          <a:ea typeface="+mn-ea"/>
                          <a:cs typeface="+mn-lt"/>
                        </a:rPr>
                        <a:t>Systems status</a:t>
                      </a:r>
                      <a:endParaRPr lang="en-US" altLang="zh-CN" sz="1400" dirty="0">
                        <a:ea typeface="+mn-ea"/>
                        <a:cs typeface="+mn-lt"/>
                      </a:endParaRPr>
                    </a:p>
                  </a:txBody>
                  <a:tcPr marL="45720" marR="45720" anchor="ctr" horzOverflow="overflow"/>
                </a:tc>
                <a:tc gridSpan="2">
                  <a:txBody>
                    <a:bodyPr/>
                    <a:p>
                      <a:pPr algn="l" defTabSz="755650">
                        <a:defRPr sz="1800"/>
                      </a:pPr>
                      <a:r>
                        <a:rPr lang="zh-CN" altLang="en-US" sz="1400" dirty="0">
                          <a:ea typeface="+mn-ea"/>
                          <a:cs typeface="+mn-lt"/>
                        </a:rPr>
                        <a:t>current connection status</a:t>
                      </a:r>
                      <a:endParaRPr lang="zh-CN" altLang="en-US" sz="1400" dirty="0">
                        <a:ea typeface="+mn-ea"/>
                        <a:cs typeface="+mn-lt"/>
                      </a:endParaRPr>
                    </a:p>
                  </a:txBody>
                  <a:tcPr marL="45720" marR="45720" anchor="ctr" horzOverflow="overflow"/>
                </a:tc>
                <a:tc hMerge="1">
                  <a:tcPr/>
                </a:tc>
                <a:tc>
                  <a:txBody>
                    <a:bodyPr/>
                    <a:p>
                      <a:pPr algn="l" defTabSz="755650">
                        <a:defRPr sz="1800"/>
                      </a:pPr>
                      <a:r>
                        <a:rPr lang="en-US" altLang="zh-CN" sz="1400" dirty="0">
                          <a:ea typeface="+mn-ea"/>
                          <a:cs typeface="+mn-lt"/>
                        </a:rPr>
                        <a:t>Ap mode, wireless channel/frequency, layer 2 user isolation, multiple SSID settings</a:t>
                      </a:r>
                      <a:endParaRPr lang="en-US" altLang="zh-CN" sz="1400" dirty="0">
                        <a:ea typeface="+mn-ea"/>
                        <a:cs typeface="+mn-lt"/>
                      </a:endParaRPr>
                    </a:p>
                  </a:txBody>
                  <a:tcPr marL="45720" marR="45720" anchor="ctr" horzOverflow="overflow"/>
                </a:tc>
              </a:tr>
              <a:tr h="518160">
                <a:tc gridSpan="2">
                  <a:txBody>
                    <a:bodyPr/>
                    <a:p>
                      <a:pPr algn="l" defTabSz="755650">
                        <a:defRPr sz="1800"/>
                      </a:pPr>
                      <a:r>
                        <a:rPr lang="en-US" sz="1400" dirty="0">
                          <a:ea typeface="+mn-ea"/>
                          <a:cs typeface="+mn-lt"/>
                        </a:rPr>
                        <a:t>User list</a:t>
                      </a:r>
                      <a:endParaRPr lang="en-US" sz="1400" dirty="0">
                        <a:ea typeface="+mn-ea"/>
                        <a:cs typeface="+mn-lt"/>
                      </a:endParaRPr>
                    </a:p>
                  </a:txBody>
                  <a:tcPr marL="45720" marR="45720" anchor="ctr" horzOverflow="overflow"/>
                </a:tc>
                <a:tc hMerge="1">
                  <a:tcPr/>
                </a:tc>
                <a:tc gridSpan="2">
                  <a:txBody>
                    <a:bodyPr/>
                    <a:p>
                      <a:pPr algn="l" defTabSz="755650">
                        <a:defRPr sz="1800"/>
                      </a:pPr>
                      <a:r>
                        <a:rPr lang="en-US" altLang="zh-CN" sz="1400" dirty="0">
                          <a:ea typeface="+mn-ea"/>
                          <a:cs typeface="+mn-lt"/>
                        </a:rPr>
                        <a:t>Shows users on the current connection, only authenticated users who are connected</a:t>
                      </a:r>
                      <a:endParaRPr lang="en-US" altLang="zh-CN" sz="1400" dirty="0">
                        <a:ea typeface="+mn-ea"/>
                        <a:cs typeface="+mn-lt"/>
                      </a:endParaRPr>
                    </a:p>
                  </a:txBody>
                  <a:tcPr marL="45720" marR="45720" anchor="ctr" horzOverflow="overflow"/>
                </a:tc>
                <a:tc hMerge="1">
                  <a:tcPr/>
                </a:tc>
              </a:tr>
              <a:tr h="518160">
                <a:tc gridSpan="2">
                  <a:txBody>
                    <a:bodyPr/>
                    <a:p>
                      <a:pPr algn="l" defTabSz="755650">
                        <a:defRPr sz="1800"/>
                      </a:pPr>
                      <a:r>
                        <a:rPr lang="en-US" altLang="zh-CN" sz="1400" dirty="0">
                          <a:ea typeface="+mn-ea"/>
                          <a:cs typeface="+mn-lt"/>
                        </a:rPr>
                        <a:t>Network configuration</a:t>
                      </a:r>
                      <a:endParaRPr lang="en-US" altLang="zh-CN" sz="1400" dirty="0">
                        <a:ea typeface="+mn-ea"/>
                        <a:cs typeface="+mn-lt"/>
                      </a:endParaRPr>
                    </a:p>
                  </a:txBody>
                  <a:tcPr marL="45720" marR="45720" anchor="ctr" horzOverflow="overflow"/>
                </a:tc>
                <a:tc hMerge="1">
                  <a:tcPr/>
                </a:tc>
                <a:tc gridSpan="2">
                  <a:txBody>
                    <a:bodyPr/>
                    <a:p>
                      <a:pPr algn="l" defTabSz="755650">
                        <a:defRPr sz="1800"/>
                      </a:pPr>
                      <a:r>
                        <a:rPr lang="en-US" altLang="zh-CN" sz="1400" dirty="0">
                          <a:ea typeface="+mn-ea"/>
                          <a:cs typeface="+mn-lt"/>
                        </a:rPr>
                        <a:t>Can modify the Internet access method and automatically obtain/static IP</a:t>
                      </a:r>
                      <a:endParaRPr lang="en-US" altLang="zh-CN" sz="1400" dirty="0">
                        <a:ea typeface="+mn-ea"/>
                        <a:cs typeface="+mn-lt"/>
                      </a:endParaRPr>
                    </a:p>
                  </a:txBody>
                  <a:tcPr marL="45720" marR="45720" anchor="ctr" horzOverflow="overflow"/>
                </a:tc>
                <a:tc hMerge="1">
                  <a:tcPr/>
                </a:tc>
              </a:tr>
              <a:tr h="316230">
                <a:tc gridSpan="4">
                  <a:txBody>
                    <a:bodyPr/>
                    <a:p>
                      <a:pPr algn="l" defTabSz="755650">
                        <a:defRPr sz="1800"/>
                      </a:pPr>
                      <a:r>
                        <a:rPr lang="zh-CN" sz="1400" b="1">
                          <a:latin typeface="+mn-lt"/>
                          <a:ea typeface="+mn-ea"/>
                          <a:cs typeface="+mn-cs"/>
                        </a:rPr>
                        <a:t>List of Wireless Features</a:t>
                      </a:r>
                      <a:endParaRPr lang="zh-CN" sz="1400" b="1">
                        <a:latin typeface="+mn-lt"/>
                        <a:ea typeface="+mn-ea"/>
                        <a:cs typeface="+mn-cs"/>
                      </a:endParaRPr>
                    </a:p>
                  </a:txBody>
                  <a:tcPr marL="45720" marR="45720" anchor="ctr" horzOverflow="overflow">
                    <a:solidFill>
                      <a:srgbClr val="A9CCEE"/>
                    </a:solidFill>
                  </a:tcPr>
                </a:tc>
                <a:tc hMerge="1">
                  <a:tcPr/>
                </a:tc>
                <a:tc hMerge="1">
                  <a:tcPr/>
                </a:tc>
                <a:tc hMerge="1">
                  <a:tcPr/>
                </a:tc>
              </a:tr>
              <a:tr h="518160">
                <a:tc gridSpan="2">
                  <a:txBody>
                    <a:bodyPr/>
                    <a:p>
                      <a:pPr algn="l" defTabSz="755650">
                        <a:buNone/>
                        <a:defRPr sz="1800"/>
                      </a:pPr>
                      <a:r>
                        <a:rPr lang="en-US" altLang="zh-CN" sz="1400" dirty="0">
                          <a:latin typeface="+mn-lt"/>
                          <a:ea typeface="+mn-ea"/>
                          <a:cs typeface="+mn-cs"/>
                        </a:rPr>
                        <a:t>KVR</a:t>
                      </a:r>
                      <a:endParaRPr lang="en-US" altLang="zh-CN" sz="1400" dirty="0">
                        <a:latin typeface="+mn-lt"/>
                        <a:ea typeface="+mn-ea"/>
                        <a:cs typeface="+mn-cs"/>
                      </a:endParaRPr>
                    </a:p>
                  </a:txBody>
                  <a:tcPr marL="45720" marR="45720" anchor="ctr" horzOverflow="overflow"/>
                </a:tc>
                <a:tc hMerge="1">
                  <a:tcPr/>
                </a:tc>
                <a:tc gridSpan="2">
                  <a:txBody>
                    <a:bodyPr/>
                    <a:p>
                      <a:pPr algn="l" defTabSz="755650">
                        <a:buNone/>
                        <a:defRPr sz="1800"/>
                      </a:pPr>
                      <a:r>
                        <a:rPr sz="1400" dirty="0">
                          <a:sym typeface="Helvetica"/>
                        </a:rPr>
                        <a:t>Support 802.11k, 802.11v, 802.11r protocol intelligent fast roaming, switching time ≤ 50ms</a:t>
                      </a:r>
                      <a:endParaRPr sz="1400" dirty="0">
                        <a:sym typeface="Helvetica"/>
                      </a:endParaRPr>
                    </a:p>
                  </a:txBody>
                  <a:tcPr marL="45720" marR="45720" anchor="ctr" horzOverflow="overflow"/>
                </a:tc>
                <a:tc hMerge="1">
                  <a:tcPr/>
                </a:tc>
              </a:tr>
              <a:tr h="316230">
                <a:tc gridSpan="2">
                  <a:txBody>
                    <a:bodyPr/>
                    <a:p>
                      <a:pPr algn="l" defTabSz="755650">
                        <a:defRPr sz="1800"/>
                      </a:pPr>
                      <a:r>
                        <a:rPr lang="en-US" altLang="zh-CN" sz="1400" dirty="0">
                          <a:latin typeface="+mn-lt"/>
                          <a:ea typeface="+mn-ea"/>
                          <a:cs typeface="+mn-cs"/>
                        </a:rPr>
                        <a:t>802.11mode chose</a:t>
                      </a:r>
                      <a:endParaRPr lang="en-US" altLang="zh-CN" sz="1400" dirty="0">
                        <a:latin typeface="+mn-lt"/>
                        <a:ea typeface="+mn-ea"/>
                        <a:cs typeface="+mn-cs"/>
                      </a:endParaRPr>
                    </a:p>
                  </a:txBody>
                  <a:tcPr marL="45720" marR="45720" anchor="ctr" horzOverflow="overflow"/>
                </a:tc>
                <a:tc hMerge="1">
                  <a:tcPr/>
                </a:tc>
                <a:tc gridSpan="2">
                  <a:txBody>
                    <a:bodyPr/>
                    <a:p>
                      <a:pPr algn="l" defTabSz="755650">
                        <a:defRPr sz="1800"/>
                      </a:pPr>
                      <a:r>
                        <a:rPr sz="1400" dirty="0">
                          <a:sym typeface="Helvetica"/>
                        </a:rPr>
                        <a:t>802.11b/g/n 802.11a</a:t>
                      </a:r>
                      <a:r>
                        <a:rPr lang="en-US" sz="1400" dirty="0">
                          <a:sym typeface="Helvetica"/>
                        </a:rPr>
                        <a:t>c/ax</a:t>
                      </a:r>
                      <a:endParaRPr sz="1400" dirty="0">
                        <a:sym typeface="Helvetica"/>
                      </a:endParaRPr>
                    </a:p>
                  </a:txBody>
                  <a:tcPr marL="45720" marR="45720" anchor="ctr" horzOverflow="overflow"/>
                </a:tc>
                <a:tc hMerge="1">
                  <a:tcPr/>
                </a:tc>
              </a:tr>
              <a:tr h="518160">
                <a:tc gridSpan="2">
                  <a:txBody>
                    <a:bodyPr/>
                    <a:p>
                      <a:pPr algn="l" defTabSz="755650">
                        <a:defRPr sz="1800"/>
                      </a:pPr>
                      <a:r>
                        <a:rPr lang="zh-CN" altLang="en-US" sz="1400" dirty="0">
                          <a:latin typeface="+mn-lt"/>
                          <a:ea typeface="+mn-ea"/>
                          <a:cs typeface="+mn-cs"/>
                        </a:rPr>
                        <a:t>Channel settings</a:t>
                      </a:r>
                      <a:endParaRPr lang="zh-CN" altLang="en-US" sz="1400" dirty="0">
                        <a:latin typeface="+mn-lt"/>
                        <a:ea typeface="+mn-ea"/>
                        <a:cs typeface="+mn-cs"/>
                      </a:endParaRPr>
                    </a:p>
                  </a:txBody>
                  <a:tcPr marL="45720" marR="45720" anchor="ctr" horzOverflow="overflow"/>
                </a:tc>
                <a:tc hMerge="1">
                  <a:tcPr/>
                </a:tc>
                <a:tc gridSpan="2">
                  <a:txBody>
                    <a:bodyPr/>
                    <a:p>
                      <a:pPr algn="l" defTabSz="755650">
                        <a:defRPr sz="1800"/>
                      </a:pPr>
                      <a:r>
                        <a:rPr sz="1400" dirty="0">
                          <a:latin typeface="+mn-lt"/>
                          <a:ea typeface="+mn-ea"/>
                          <a:cs typeface="+mn-cs"/>
                        </a:rPr>
                        <a:t>Manual/Auto (Automatically select the best channel)</a:t>
                      </a:r>
                      <a:endParaRPr sz="1400" dirty="0">
                        <a:latin typeface="+mn-lt"/>
                        <a:ea typeface="+mn-ea"/>
                        <a:cs typeface="+mn-cs"/>
                      </a:endParaRPr>
                    </a:p>
                  </a:txBody>
                  <a:tcPr marL="45720" marR="45720" anchor="ctr" horzOverflow="overflow"/>
                </a:tc>
                <a:tc hMerge="1">
                  <a:tcPr/>
                </a:tc>
              </a:tr>
              <a:tr h="316865">
                <a:tc gridSpan="2">
                  <a:txBody>
                    <a:bodyPr/>
                    <a:p>
                      <a:pPr algn="l" defTabSz="755650">
                        <a:defRPr sz="1800"/>
                      </a:pPr>
                      <a:r>
                        <a:rPr lang="en-US" altLang="zh-CN" sz="1400" dirty="0">
                          <a:latin typeface="+mn-lt"/>
                          <a:ea typeface="+mn-ea"/>
                          <a:cs typeface="+mn-cs"/>
                        </a:rPr>
                        <a:t>T</a:t>
                      </a:r>
                      <a:r>
                        <a:rPr lang="zh-CN" altLang="en-US" sz="1400" dirty="0">
                          <a:latin typeface="+mn-lt"/>
                          <a:ea typeface="+mn-ea"/>
                          <a:cs typeface="+mn-cs"/>
                        </a:rPr>
                        <a:t>ransfer rate setting</a:t>
                      </a:r>
                      <a:endParaRPr lang="zh-CN" altLang="en-US" sz="1400" dirty="0">
                        <a:latin typeface="+mn-lt"/>
                        <a:ea typeface="+mn-ea"/>
                        <a:cs typeface="+mn-cs"/>
                      </a:endParaRPr>
                    </a:p>
                  </a:txBody>
                  <a:tcPr marL="45720" marR="45720" anchor="ctr" horzOverflow="overflow"/>
                </a:tc>
                <a:tc hMerge="1">
                  <a:tcPr/>
                </a:tc>
                <a:tc gridSpan="2">
                  <a:txBody>
                    <a:bodyPr/>
                    <a:p>
                      <a:pPr algn="l" defTabSz="755650">
                        <a:defRPr sz="1800"/>
                      </a:pPr>
                      <a:r>
                        <a:rPr sz="1400" dirty="0">
                          <a:sym typeface="+mn-ea"/>
                        </a:rPr>
                        <a:t>Manual/Auto</a:t>
                      </a:r>
                      <a:endParaRPr lang="zh-CN" altLang="en-US" sz="1400" dirty="0">
                        <a:latin typeface="+mn-lt"/>
                        <a:ea typeface="+mn-ea"/>
                        <a:cs typeface="+mn-cs"/>
                      </a:endParaRPr>
                    </a:p>
                  </a:txBody>
                  <a:tcPr marL="45720" marR="45720" anchor="ctr" horzOverflow="overflow"/>
                </a:tc>
                <a:tc hMerge="1">
                  <a:tcPr/>
                </a:tc>
              </a:tr>
              <a:tr h="314325">
                <a:tc gridSpan="2">
                  <a:txBody>
                    <a:bodyPr/>
                    <a:p>
                      <a:pPr algn="l" defTabSz="755650">
                        <a:defRPr sz="1800"/>
                      </a:pPr>
                      <a:r>
                        <a:rPr lang="en-US" altLang="zh-CN" sz="1400" dirty="0">
                          <a:latin typeface="+mn-lt"/>
                          <a:ea typeface="+mn-ea"/>
                          <a:cs typeface="+mn-cs"/>
                        </a:rPr>
                        <a:t>O</a:t>
                      </a:r>
                      <a:r>
                        <a:rPr lang="zh-CN" altLang="en-US" sz="1400" dirty="0">
                          <a:latin typeface="+mn-lt"/>
                          <a:ea typeface="+mn-ea"/>
                          <a:cs typeface="+mn-cs"/>
                        </a:rPr>
                        <a:t>utput power control</a:t>
                      </a:r>
                      <a:endParaRPr lang="zh-CN" altLang="en-US" sz="1400" dirty="0">
                        <a:latin typeface="+mn-lt"/>
                        <a:ea typeface="+mn-ea"/>
                        <a:cs typeface="+mn-cs"/>
                      </a:endParaRPr>
                    </a:p>
                  </a:txBody>
                  <a:tcPr marL="45720" marR="45720" anchor="ctr" horzOverflow="overflow"/>
                </a:tc>
                <a:tc hMerge="1">
                  <a:tcPr/>
                </a:tc>
                <a:tc gridSpan="2">
                  <a:txBody>
                    <a:bodyPr/>
                    <a:p>
                      <a:pPr algn="l" defTabSz="755650">
                        <a:defRPr sz="1800"/>
                      </a:pPr>
                      <a:r>
                        <a:rPr sz="1400" dirty="0">
                          <a:latin typeface="+mn-lt"/>
                          <a:ea typeface="+mn-ea"/>
                          <a:cs typeface="+mn-cs"/>
                        </a:rPr>
                        <a:t>User-defined output power (unit: dBm)</a:t>
                      </a:r>
                      <a:endParaRPr sz="1400" dirty="0">
                        <a:latin typeface="+mn-lt"/>
                        <a:ea typeface="+mn-ea"/>
                        <a:cs typeface="+mn-cs"/>
                      </a:endParaRPr>
                    </a:p>
                  </a:txBody>
                  <a:tcPr marL="45720" marR="45720" anchor="ctr" horzOverflow="overflow"/>
                </a:tc>
                <a:tc hMerge="1">
                  <a:tcPr/>
                </a:tc>
              </a:tr>
              <a:tr h="316230">
                <a:tc gridSpan="2">
                  <a:txBody>
                    <a:bodyPr/>
                    <a:p>
                      <a:pPr algn="l" defTabSz="755650">
                        <a:defRPr sz="1800"/>
                      </a:pPr>
                      <a:r>
                        <a:rPr lang="en-US" altLang="zh-CN" sz="1400" dirty="0">
                          <a:latin typeface="+mn-lt"/>
                          <a:ea typeface="+mn-ea"/>
                          <a:cs typeface="+mn-cs"/>
                        </a:rPr>
                        <a:t>Power saving mode</a:t>
                      </a:r>
                      <a:endParaRPr lang="en-US" altLang="zh-CN" sz="1400" dirty="0">
                        <a:latin typeface="+mn-lt"/>
                        <a:ea typeface="+mn-ea"/>
                        <a:cs typeface="+mn-cs"/>
                      </a:endParaRPr>
                    </a:p>
                  </a:txBody>
                  <a:tcPr marL="45720" marR="45720" anchor="ctr" horzOverflow="overflow"/>
                </a:tc>
                <a:tc hMerge="1">
                  <a:tcPr/>
                </a:tc>
                <a:tc gridSpan="2">
                  <a:txBody>
                    <a:bodyPr/>
                    <a:p>
                      <a:pPr algn="l" defTabSz="755650">
                        <a:defRPr sz="1800"/>
                      </a:pPr>
                      <a:r>
                        <a:rPr lang="en-US" altLang="zh-CN" sz="1400" dirty="0">
                          <a:latin typeface="+mn-lt"/>
                          <a:ea typeface="+mn-ea"/>
                          <a:cs typeface="+mn-cs"/>
                        </a:rPr>
                        <a:t>Controllable wireless power saving mode</a:t>
                      </a:r>
                      <a:endParaRPr lang="en-US" altLang="zh-CN" sz="1400" dirty="0">
                        <a:latin typeface="+mn-lt"/>
                        <a:ea typeface="+mn-ea"/>
                        <a:cs typeface="+mn-cs"/>
                      </a:endParaRPr>
                    </a:p>
                  </a:txBody>
                  <a:tcPr marL="45720" marR="45720" anchor="ctr" horzOverflow="overflow"/>
                </a:tc>
                <a:tc hMerge="1">
                  <a:tcPr/>
                </a:tc>
              </a:tr>
              <a:tr h="731520">
                <a:tc gridSpan="2">
                  <a:txBody>
                    <a:bodyPr/>
                    <a:p>
                      <a:pPr algn="l" defTabSz="755650">
                        <a:defRPr sz="1800"/>
                      </a:pPr>
                      <a:r>
                        <a:rPr lang="en-US" altLang="zh-CN" sz="1400" dirty="0">
                          <a:latin typeface="+mn-lt"/>
                          <a:ea typeface="+mn-ea"/>
                          <a:cs typeface="+mn-cs"/>
                        </a:rPr>
                        <a:t>Multiple SSID support (multiple APs)</a:t>
                      </a:r>
                      <a:endParaRPr lang="en-US" altLang="zh-CN" sz="1400" dirty="0">
                        <a:latin typeface="+mn-lt"/>
                        <a:ea typeface="+mn-ea"/>
                        <a:cs typeface="+mn-cs"/>
                      </a:endParaRPr>
                    </a:p>
                  </a:txBody>
                  <a:tcPr marL="45720" marR="45720" anchor="ctr" horzOverflow="overflow"/>
                </a:tc>
                <a:tc hMerge="1">
                  <a:tcPr/>
                </a:tc>
                <a:tc gridSpan="2">
                  <a:txBody>
                    <a:bodyPr/>
                    <a:p>
                      <a:pPr algn="l" defTabSz="755650">
                        <a:defRPr sz="1000">
                          <a:latin typeface="+mn-lt"/>
                          <a:ea typeface="+mn-ea"/>
                          <a:cs typeface="+mn-cs"/>
                        </a:defRPr>
                      </a:pPr>
                      <a:r>
                        <a:rPr lang="en-US" altLang="zh-CN" sz="1400" dirty="0"/>
                        <a:t>Support 2.4G 4 SSID Support 5.8G 4 SSID</a:t>
                      </a:r>
                      <a:endParaRPr lang="en-US" altLang="zh-CN" sz="1400" dirty="0"/>
                    </a:p>
                    <a:p>
                      <a:pPr algn="l" defTabSz="755650">
                        <a:defRPr sz="1000">
                          <a:latin typeface="+mn-lt"/>
                          <a:ea typeface="+mn-ea"/>
                          <a:cs typeface="+mn-cs"/>
                        </a:defRPr>
                      </a:pPr>
                      <a:r>
                        <a:rPr lang="en-US" altLang="zh-CN" sz="1400" dirty="0"/>
                        <a:t>Set up WIFI and security settings separately for each SSID</a:t>
                      </a:r>
                      <a:endParaRPr lang="en-US" altLang="zh-CN" sz="1400" dirty="0"/>
                    </a:p>
                  </a:txBody>
                  <a:tcPr marL="45720" marR="45720" anchor="ctr" horzOverflow="overflow"/>
                </a:tc>
                <a:tc hMerge="1">
                  <a:tcPr/>
                </a:tc>
              </a:tr>
            </a:tbl>
          </a:graphicData>
        </a:graphic>
      </p:graphicFrame>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588010" y="9835515"/>
            <a:ext cx="248285"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3" name="object 8"/>
          <p:cNvSpPr txBox="1">
            <a:spLocks noGrp="1"/>
          </p:cNvSpPr>
          <p:nvPr/>
        </p:nvSpPr>
        <p:spPr>
          <a:xfrm>
            <a:off x="-2382520" y="6878955"/>
            <a:ext cx="6392545" cy="38163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a:lnSpc>
                <a:spcPct val="100000"/>
              </a:lnSpc>
              <a:spcBef>
                <a:spcPts val="100"/>
              </a:spcBef>
            </a:pPr>
            <a:r>
              <a:rPr lang="en-US" altLang="zh-CN" sz="2400" spc="-185" dirty="0">
                <a:solidFill>
                  <a:schemeClr val="bg1">
                    <a:lumMod val="50000"/>
                  </a:schemeClr>
                </a:solidFill>
              </a:rPr>
              <a:t> </a:t>
            </a:r>
            <a:r>
              <a:rPr lang="en-US" altLang="zh-CN" sz="2000" spc="-185" dirty="0">
                <a:solidFill>
                  <a:schemeClr val="bg1">
                    <a:lumMod val="50000"/>
                  </a:schemeClr>
                </a:solidFill>
              </a:rPr>
              <a:t>   </a:t>
            </a:r>
            <a:r>
              <a:rPr lang="en-US" altLang="zh-CN" sz="1200" spc="-185" dirty="0">
                <a:solidFill>
                  <a:schemeClr val="bg1">
                    <a:lumMod val="50000"/>
                  </a:schemeClr>
                </a:solidFill>
              </a:rPr>
              <a:t>    </a:t>
            </a:r>
            <a:endParaRPr lang="en-US" altLang="zh-CN" sz="1400" dirty="0">
              <a:solidFill>
                <a:schemeClr val="bg1">
                  <a:lumMod val="50000"/>
                </a:schemeClr>
              </a:solidFill>
              <a:uFillTx/>
            </a:endParaRPr>
          </a:p>
        </p:txBody>
      </p:sp>
      <p:sp>
        <p:nvSpPr>
          <p:cNvPr id="21" name="文本框 20"/>
          <p:cNvSpPr txBox="1"/>
          <p:nvPr/>
        </p:nvSpPr>
        <p:spPr>
          <a:xfrm>
            <a:off x="944880" y="10320655"/>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sp>
        <p:nvSpPr>
          <p:cNvPr id="8" name="矩形 7"/>
          <p:cNvSpPr/>
          <p:nvPr/>
        </p:nvSpPr>
        <p:spPr>
          <a:xfrm>
            <a:off x="303530" y="300990"/>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08</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
        <p:nvSpPr>
          <p:cNvPr id="5" name="文本框 4"/>
          <p:cNvSpPr txBox="1"/>
          <p:nvPr/>
        </p:nvSpPr>
        <p:spPr>
          <a:xfrm>
            <a:off x="942340" y="447040"/>
            <a:ext cx="3377565" cy="368300"/>
          </a:xfrm>
          <a:prstGeom prst="rect">
            <a:avLst/>
          </a:prstGeom>
          <a:noFill/>
        </p:spPr>
        <p:txBody>
          <a:bodyPr wrap="square" rtlCol="0">
            <a:spAutoFit/>
          </a:bodyPr>
          <a:p>
            <a:r>
              <a:rPr lang="en-US" altLang="zh-CN" b="1">
                <a:solidFill>
                  <a:schemeClr val="accent2"/>
                </a:solidFill>
              </a:rPr>
              <a:t>Machine power consumption</a:t>
            </a:r>
            <a:endParaRPr lang="en-US" altLang="zh-CN" b="1">
              <a:solidFill>
                <a:schemeClr val="accent2"/>
              </a:solidFill>
            </a:endParaRPr>
          </a:p>
        </p:txBody>
      </p:sp>
      <p:graphicFrame>
        <p:nvGraphicFramePr>
          <p:cNvPr id="7" name="表格 6"/>
          <p:cNvGraphicFramePr/>
          <p:nvPr>
            <p:custDataLst>
              <p:tags r:id="rId1"/>
            </p:custDataLst>
          </p:nvPr>
        </p:nvGraphicFramePr>
        <p:xfrm>
          <a:off x="164465" y="942975"/>
          <a:ext cx="7225030" cy="8682355"/>
        </p:xfrm>
        <a:graphic>
          <a:graphicData uri="http://schemas.openxmlformats.org/drawingml/2006/table">
            <a:tbl>
              <a:tblPr firstRow="1" bandRow="1">
                <a:tableStyleId>{5C22544A-7EE6-4342-B048-85BDC9FD1C3A}</a:tableStyleId>
              </a:tblPr>
              <a:tblGrid>
                <a:gridCol w="3194050"/>
                <a:gridCol w="4030980"/>
              </a:tblGrid>
              <a:tr h="501015">
                <a:tc gridSpan="2">
                  <a:txBody>
                    <a:bodyPr/>
                    <a:p>
                      <a:pPr algn="l">
                        <a:buNone/>
                      </a:pPr>
                      <a:r>
                        <a:rPr lang="en-US" altLang="zh-CN" sz="1600">
                          <a:solidFill>
                            <a:schemeClr val="bg1"/>
                          </a:solidFill>
                        </a:rPr>
                        <a:t> </a:t>
                      </a:r>
                      <a:r>
                        <a:rPr lang="en-US" altLang="zh-CN" sz="1600">
                          <a:solidFill>
                            <a:schemeClr val="bg1"/>
                          </a:solidFill>
                          <a:sym typeface="+mn-ea"/>
                        </a:rPr>
                        <a:t>Machine power consumption</a:t>
                      </a:r>
                      <a:endParaRPr lang="en-US" altLang="zh-CN" sz="1600">
                        <a:solidFill>
                          <a:schemeClr val="bg1"/>
                        </a:solidFill>
                        <a:sym typeface="+mn-ea"/>
                      </a:endParaRPr>
                    </a:p>
                  </a:txBody>
                  <a:tcPr anchor="ctr"/>
                </a:tc>
                <a:tc hMerge="1">
                  <a:tcPr/>
                </a:tc>
              </a:tr>
              <a:tr h="756285">
                <a:tc gridSpan="2">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Starting process current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Use a multimeter</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5.12W</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hMerge="1">
                  <a:tcPr marL="50800" marR="50800" marT="50800" marB="50800" anchor="ctr"/>
                </a:tc>
              </a:tr>
              <a:tr h="1428115">
                <a:tc>
                  <a:txBody>
                    <a:bodyPr/>
                    <a:p>
                      <a:pPr indent="0">
                        <a:buNone/>
                      </a:pPr>
                      <a:r>
                        <a:rPr lang="en-US"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DC-SYS </a:t>
                      </a:r>
                      <a:endParaRPr lang="en-US" altLang="en-US"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buNone/>
                      </a:pPr>
                      <a:r>
                        <a:rPr lang="en-US"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12V-0.376A</a:t>
                      </a:r>
                      <a:endParaRPr lang="en-US" altLang="en-US"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buNone/>
                      </a:pPr>
                      <a:endParaRPr lang="en-US" altLang="en-US"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buNone/>
                      </a:pPr>
                      <a:r>
                        <a:rPr lang="en-US" altLang="en-US" sz="1400">
                          <a:solidFill>
                            <a:srgbClr val="0E071B"/>
                          </a:solidFill>
                          <a:latin typeface="微软雅黑" panose="020B0503020204020204" charset="-122"/>
                          <a:ea typeface="微软雅黑" panose="020B0503020204020204" charset="-122"/>
                          <a:cs typeface="Arial" panose="020B0604020202020204" pitchFamily="34" charset="0"/>
                          <a:sym typeface="+mn-ea"/>
                        </a:rPr>
                        <a:t>4.512W</a:t>
                      </a:r>
                      <a:endParaRPr lang="en-US" altLang="en-US"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buNone/>
                      </a:pPr>
                      <a:endParaRPr lang="en-US" altLang="en-US" sz="1400" b="0">
                        <a:solidFill>
                          <a:srgbClr val="0E071B"/>
                        </a:solidFill>
                        <a:latin typeface="微软雅黑" panose="020B0503020204020204" charset="-122"/>
                        <a:ea typeface="微软雅黑" panose="020B0503020204020204" charset="-122"/>
                        <a:cs typeface="微软雅黑" panose="020B0503020204020204" charset="-122"/>
                      </a:endParaRPr>
                    </a:p>
                  </a:txBody>
                  <a:tcPr marL="50800" marR="50800" marT="50800" marB="50800" anchor="ctr"/>
                </a:tc>
              </a:tr>
              <a:tr h="1772285">
                <a:tc>
                  <a:txBody>
                    <a:bodyPr/>
                    <a:p>
                      <a:pPr indent="0" algn="l">
                        <a:buNone/>
                      </a:pPr>
                      <a:r>
                        <a:rPr lang="zh-CN" altLang="en-US" sz="1400" b="0">
                          <a:solidFill>
                            <a:srgbClr val="0E071B"/>
                          </a:solidFill>
                          <a:latin typeface="微软雅黑" panose="020B0503020204020204" charset="-122"/>
                          <a:ea typeface="微软雅黑" panose="020B0503020204020204" charset="-122"/>
                          <a:cs typeface="Arial" panose="020B0604020202020204" pitchFamily="34" charset="0"/>
                        </a:rPr>
                        <a:t>DC-FEM-M.2</a:t>
                      </a:r>
                      <a:endParaRPr lang="zh-CN" altLang="en-US"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r>
                        <a:rPr lang="zh-CN" altLang="en-US" sz="1400" b="0">
                          <a:solidFill>
                            <a:srgbClr val="0E071B"/>
                          </a:solidFill>
                          <a:latin typeface="微软雅黑" panose="020B0503020204020204" charset="-122"/>
                          <a:ea typeface="微软雅黑" panose="020B0503020204020204" charset="-122"/>
                          <a:cs typeface="Arial" panose="020B0604020202020204" pitchFamily="34" charset="0"/>
                        </a:rPr>
                        <a:t>12V-51Ma</a:t>
                      </a:r>
                      <a:endParaRPr lang="zh-CN" altLang="en-US"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endParaRPr lang="zh-CN" altLang="en-US"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r>
                        <a:rPr lang="zh-CN" altLang="en-US" sz="1400" b="0">
                          <a:solidFill>
                            <a:srgbClr val="0E071B"/>
                          </a:solidFill>
                          <a:latin typeface="微软雅黑" panose="020B0503020204020204" charset="-122"/>
                          <a:ea typeface="微软雅黑" panose="020B0503020204020204" charset="-122"/>
                          <a:cs typeface="Arial" panose="020B0604020202020204" pitchFamily="34" charset="0"/>
                        </a:rPr>
                        <a:t>0.612W</a:t>
                      </a:r>
                      <a:endParaRPr lang="zh-CN" altLang="en-US"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buNone/>
                      </a:pPr>
                      <a:r>
                        <a:rPr lang="en-US" altLang="en-US" sz="1400" b="0">
                          <a:solidFill>
                            <a:srgbClr val="0E071B"/>
                          </a:solidFill>
                          <a:latin typeface="微软雅黑" panose="020B0503020204020204" charset="-122"/>
                          <a:ea typeface="微软雅黑" panose="020B0503020204020204" charset="-122"/>
                          <a:cs typeface="微软雅黑" panose="020B0503020204020204" charset="-122"/>
                        </a:rPr>
                        <a:t> </a:t>
                      </a:r>
                      <a:endParaRPr lang="en-US" altLang="en-US" sz="1400" b="0">
                        <a:solidFill>
                          <a:srgbClr val="0E071B"/>
                        </a:solidFill>
                        <a:latin typeface="微软雅黑" panose="020B0503020204020204" charset="-122"/>
                        <a:ea typeface="微软雅黑" panose="020B0503020204020204" charset="-122"/>
                        <a:cs typeface="微软雅黑" panose="020B0503020204020204" charset="-122"/>
                      </a:endParaRPr>
                    </a:p>
                  </a:txBody>
                  <a:tcPr marL="50800" marR="50800" marT="50800" marB="50800" anchor="ctr"/>
                </a:tc>
              </a:tr>
              <a:tr h="539115">
                <a:tc gridSpan="2">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Dual-frequency simultaneous transmission throughput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12.63W</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hMerge="1">
                  <a:tcPr marL="50800" marR="50800" marT="50800" marB="50800" anchor="ctr"/>
                </a:tc>
              </a:tr>
              <a:tr h="1719580">
                <a:tc>
                  <a:txBody>
                    <a:bodyPr/>
                    <a:p>
                      <a:pPr indent="0" algn="l">
                        <a:buNone/>
                      </a:pPr>
                      <a:r>
                        <a:rPr lang="en-US" altLang="zh-CN" sz="1400" b="0">
                          <a:solidFill>
                            <a:srgbClr val="0E071B"/>
                          </a:solidFill>
                          <a:latin typeface="微软雅黑" panose="020B0503020204020204" charset="-122"/>
                          <a:ea typeface="微软雅黑" panose="020B0503020204020204" charset="-122"/>
                          <a:cs typeface="微软雅黑" panose="020B0503020204020204" charset="-122"/>
                        </a:rPr>
                        <a:t>DC-SYS</a:t>
                      </a:r>
                      <a:endParaRPr lang="en-US" altLang="zh-CN" sz="1400" b="0">
                        <a:solidFill>
                          <a:srgbClr val="0E071B"/>
                        </a:solidFill>
                        <a:latin typeface="微软雅黑" panose="020B0503020204020204" charset="-122"/>
                        <a:ea typeface="微软雅黑" panose="020B0503020204020204" charset="-122"/>
                        <a:cs typeface="微软雅黑" panose="020B0503020204020204" charset="-122"/>
                      </a:endParaRPr>
                    </a:p>
                    <a:p>
                      <a:pPr indent="0" algn="l">
                        <a:buNone/>
                      </a:pPr>
                      <a:r>
                        <a:rPr lang="en-US" altLang="zh-CN" sz="1400" b="0">
                          <a:solidFill>
                            <a:srgbClr val="0E071B"/>
                          </a:solidFill>
                          <a:latin typeface="微软雅黑" panose="020B0503020204020204" charset="-122"/>
                          <a:ea typeface="微软雅黑" panose="020B0503020204020204" charset="-122"/>
                          <a:cs typeface="微软雅黑" panose="020B0503020204020204" charset="-122"/>
                        </a:rPr>
                        <a:t>12V-0.443A</a:t>
                      </a:r>
                      <a:endParaRPr lang="en-US" altLang="zh-CN" sz="1400" b="0">
                        <a:solidFill>
                          <a:srgbClr val="0E071B"/>
                        </a:solidFill>
                        <a:latin typeface="微软雅黑" panose="020B0503020204020204" charset="-122"/>
                        <a:ea typeface="微软雅黑" panose="020B0503020204020204" charset="-122"/>
                        <a:cs typeface="微软雅黑" panose="020B0503020204020204" charset="-122"/>
                      </a:endParaRPr>
                    </a:p>
                    <a:p>
                      <a:pPr indent="0" algn="l">
                        <a:buNone/>
                      </a:pPr>
                      <a:endParaRPr lang="en-US" altLang="zh-CN" sz="1400" b="0">
                        <a:solidFill>
                          <a:srgbClr val="0E071B"/>
                        </a:solidFill>
                        <a:latin typeface="微软雅黑" panose="020B0503020204020204" charset="-122"/>
                        <a:ea typeface="微软雅黑" panose="020B0503020204020204" charset="-122"/>
                        <a:cs typeface="微软雅黑" panose="020B0503020204020204" charset="-122"/>
                      </a:endParaRPr>
                    </a:p>
                    <a:p>
                      <a:pPr indent="0" algn="l">
                        <a:buNone/>
                      </a:pPr>
                      <a:r>
                        <a:rPr lang="en-US" altLang="zh-CN" sz="1400" b="0">
                          <a:solidFill>
                            <a:srgbClr val="0E071B"/>
                          </a:solidFill>
                          <a:latin typeface="微软雅黑" panose="020B0503020204020204" charset="-122"/>
                          <a:ea typeface="微软雅黑" panose="020B0503020204020204" charset="-122"/>
                          <a:cs typeface="微软雅黑" panose="020B0503020204020204" charset="-122"/>
                        </a:rPr>
                        <a:t>5.316W</a:t>
                      </a:r>
                      <a:endParaRPr lang="en-US" altLang="zh-CN" sz="1400" b="0">
                        <a:solidFill>
                          <a:srgbClr val="0E071B"/>
                        </a:solidFill>
                        <a:latin typeface="微软雅黑" panose="020B0503020204020204" charset="-122"/>
                        <a:ea typeface="微软雅黑" panose="020B0503020204020204" charset="-122"/>
                        <a:cs typeface="微软雅黑" panose="020B0503020204020204" charset="-122"/>
                      </a:endParaRPr>
                    </a:p>
                  </a:txBody>
                  <a:tcPr marL="50800" marR="50800" marT="50800" marB="50800" anchor="ctr"/>
                </a:tc>
                <a:tc>
                  <a:txBody>
                    <a:bodyPr/>
                    <a:p>
                      <a:pPr indent="0">
                        <a:buNone/>
                      </a:pPr>
                      <a:endParaRPr lang="en-US" altLang="en-US" sz="1400" b="0">
                        <a:solidFill>
                          <a:srgbClr val="0E071B"/>
                        </a:solidFill>
                        <a:latin typeface="微软雅黑" panose="020B0503020204020204" charset="-122"/>
                        <a:ea typeface="微软雅黑" panose="020B0503020204020204" charset="-122"/>
                        <a:cs typeface="微软雅黑" panose="020B0503020204020204" charset="-122"/>
                      </a:endParaRPr>
                    </a:p>
                  </a:txBody>
                  <a:tcPr marL="50800" marR="50800" marT="50800" marB="50800" anchor="ctr"/>
                </a:tc>
              </a:tr>
              <a:tr h="1965960">
                <a:tc>
                  <a:txBody>
                    <a:bodyPr/>
                    <a:p>
                      <a:pPr indent="0" algn="l">
                        <a:buNone/>
                      </a:pPr>
                      <a:r>
                        <a:rPr lang="zh-CN" altLang="zh-CN" sz="1400" b="0">
                          <a:solidFill>
                            <a:srgbClr val="0E071B"/>
                          </a:solidFill>
                          <a:latin typeface="微软雅黑" panose="020B0503020204020204" charset="-122"/>
                          <a:ea typeface="微软雅黑" panose="020B0503020204020204" charset="-122"/>
                          <a:cs typeface="Arial" panose="020B0604020202020204" pitchFamily="34" charset="0"/>
                        </a:rPr>
                        <a:t>DC-FEM-M.2</a:t>
                      </a:r>
                      <a:endParaRPr lang="zh-CN" altLang="zh-CN"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r>
                        <a:rPr lang="zh-CN" altLang="zh-CN" sz="1400" b="0">
                          <a:solidFill>
                            <a:srgbClr val="0E071B"/>
                          </a:solidFill>
                          <a:latin typeface="微软雅黑" panose="020B0503020204020204" charset="-122"/>
                          <a:ea typeface="微软雅黑" panose="020B0503020204020204" charset="-122"/>
                          <a:cs typeface="Arial" panose="020B0604020202020204" pitchFamily="34" charset="0"/>
                        </a:rPr>
                        <a:t>12V-0.610A</a:t>
                      </a:r>
                      <a:endParaRPr lang="zh-CN" altLang="zh-CN"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endParaRPr lang="zh-CN" altLang="zh-CN" sz="1400" b="0">
                        <a:solidFill>
                          <a:srgbClr val="0E071B"/>
                        </a:solidFill>
                        <a:latin typeface="微软雅黑" panose="020B0503020204020204" charset="-122"/>
                        <a:ea typeface="微软雅黑" panose="020B0503020204020204" charset="-122"/>
                        <a:cs typeface="Arial" panose="020B0604020202020204" pitchFamily="34" charset="0"/>
                      </a:endParaRPr>
                    </a:p>
                    <a:p>
                      <a:pPr indent="0" algn="l">
                        <a:buNone/>
                      </a:pPr>
                      <a:r>
                        <a:rPr lang="zh-CN" altLang="zh-CN" sz="1400" b="0">
                          <a:solidFill>
                            <a:srgbClr val="0E071B"/>
                          </a:solidFill>
                          <a:latin typeface="微软雅黑" panose="020B0503020204020204" charset="-122"/>
                          <a:ea typeface="微软雅黑" panose="020B0503020204020204" charset="-122"/>
                          <a:cs typeface="Arial" panose="020B0604020202020204" pitchFamily="34" charset="0"/>
                        </a:rPr>
                        <a:t>7.32W</a:t>
                      </a:r>
                      <a:endParaRPr lang="zh-CN"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buNone/>
                      </a:pPr>
                      <a:endParaRPr lang="en-US" altLang="en-US"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bl>
          </a:graphicData>
        </a:graphic>
      </p:graphicFrame>
      <p:pic>
        <p:nvPicPr>
          <p:cNvPr id="9" name="图片 8"/>
          <p:cNvPicPr>
            <a:picLocks noChangeAspect="1"/>
          </p:cNvPicPr>
          <p:nvPr/>
        </p:nvPicPr>
        <p:blipFill>
          <a:blip r:embed="rId2"/>
          <a:stretch>
            <a:fillRect/>
          </a:stretch>
        </p:blipFill>
        <p:spPr>
          <a:xfrm>
            <a:off x="4010025" y="2277745"/>
            <a:ext cx="2298700" cy="1272540"/>
          </a:xfrm>
          <a:prstGeom prst="rect">
            <a:avLst/>
          </a:prstGeom>
        </p:spPr>
      </p:pic>
      <p:pic>
        <p:nvPicPr>
          <p:cNvPr id="10" name="图片 9"/>
          <p:cNvPicPr>
            <a:picLocks noChangeAspect="1"/>
          </p:cNvPicPr>
          <p:nvPr/>
        </p:nvPicPr>
        <p:blipFill>
          <a:blip r:embed="rId3"/>
          <a:stretch>
            <a:fillRect/>
          </a:stretch>
        </p:blipFill>
        <p:spPr>
          <a:xfrm>
            <a:off x="4010025" y="3800475"/>
            <a:ext cx="1522730" cy="1544955"/>
          </a:xfrm>
          <a:prstGeom prst="rect">
            <a:avLst/>
          </a:prstGeom>
        </p:spPr>
      </p:pic>
      <p:pic>
        <p:nvPicPr>
          <p:cNvPr id="11" name="图片 10"/>
          <p:cNvPicPr>
            <a:picLocks noChangeAspect="1"/>
          </p:cNvPicPr>
          <p:nvPr/>
        </p:nvPicPr>
        <p:blipFill>
          <a:blip r:embed="rId4"/>
          <a:stretch>
            <a:fillRect/>
          </a:stretch>
        </p:blipFill>
        <p:spPr>
          <a:xfrm>
            <a:off x="4010025" y="6059805"/>
            <a:ext cx="1610995" cy="1508125"/>
          </a:xfrm>
          <a:prstGeom prst="rect">
            <a:avLst/>
          </a:prstGeom>
        </p:spPr>
      </p:pic>
      <p:pic>
        <p:nvPicPr>
          <p:cNvPr id="12" name="图片 11"/>
          <p:cNvPicPr>
            <a:picLocks noChangeAspect="1"/>
          </p:cNvPicPr>
          <p:nvPr/>
        </p:nvPicPr>
        <p:blipFill>
          <a:blip r:embed="rId5"/>
          <a:stretch>
            <a:fillRect/>
          </a:stretch>
        </p:blipFill>
        <p:spPr>
          <a:xfrm>
            <a:off x="4010025" y="7835900"/>
            <a:ext cx="1036320" cy="1650365"/>
          </a:xfrm>
          <a:prstGeom prst="rect">
            <a:avLst/>
          </a:prstGeom>
        </p:spPr>
      </p:pic>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588010" y="9835515"/>
            <a:ext cx="248285"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3" name="object 8"/>
          <p:cNvSpPr txBox="1">
            <a:spLocks noGrp="1"/>
          </p:cNvSpPr>
          <p:nvPr/>
        </p:nvSpPr>
        <p:spPr>
          <a:xfrm>
            <a:off x="-2382520" y="6878955"/>
            <a:ext cx="6392545" cy="38163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l">
              <a:lnSpc>
                <a:spcPct val="100000"/>
              </a:lnSpc>
              <a:spcBef>
                <a:spcPts val="100"/>
              </a:spcBef>
            </a:pPr>
            <a:r>
              <a:rPr lang="en-US" altLang="zh-CN" sz="2400" spc="-185" dirty="0">
                <a:solidFill>
                  <a:schemeClr val="bg1">
                    <a:lumMod val="50000"/>
                  </a:schemeClr>
                </a:solidFill>
              </a:rPr>
              <a:t> </a:t>
            </a:r>
            <a:r>
              <a:rPr lang="en-US" altLang="zh-CN" sz="2000" spc="-185" dirty="0">
                <a:solidFill>
                  <a:schemeClr val="bg1">
                    <a:lumMod val="50000"/>
                  </a:schemeClr>
                </a:solidFill>
              </a:rPr>
              <a:t>   </a:t>
            </a:r>
            <a:r>
              <a:rPr lang="en-US" altLang="zh-CN" sz="1200" spc="-185" dirty="0">
                <a:solidFill>
                  <a:schemeClr val="bg1">
                    <a:lumMod val="50000"/>
                  </a:schemeClr>
                </a:solidFill>
              </a:rPr>
              <a:t>    </a:t>
            </a:r>
            <a:endParaRPr lang="en-US" altLang="zh-CN" sz="1400" dirty="0">
              <a:solidFill>
                <a:schemeClr val="bg1">
                  <a:lumMod val="50000"/>
                </a:schemeClr>
              </a:solidFill>
              <a:uFillTx/>
            </a:endParaRPr>
          </a:p>
        </p:txBody>
      </p:sp>
      <p:sp>
        <p:nvSpPr>
          <p:cNvPr id="21" name="文本框 20"/>
          <p:cNvSpPr txBox="1"/>
          <p:nvPr/>
        </p:nvSpPr>
        <p:spPr>
          <a:xfrm>
            <a:off x="944880" y="10320655"/>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sp>
        <p:nvSpPr>
          <p:cNvPr id="22" name="文本框 21"/>
          <p:cNvSpPr txBox="1"/>
          <p:nvPr/>
        </p:nvSpPr>
        <p:spPr>
          <a:xfrm>
            <a:off x="969009" y="2126913"/>
            <a:ext cx="2057400" cy="337185"/>
          </a:xfrm>
          <a:prstGeom prst="rect">
            <a:avLst/>
          </a:prstGeom>
          <a:noFill/>
        </p:spPr>
        <p:txBody>
          <a:bodyPr wrap="none" rtlCol="0">
            <a:spAutoFit/>
          </a:bodyPr>
          <a:lstStyle/>
          <a:p>
            <a:pPr marR="0" indent="0" algn="l" defTabSz="914400" fontAlgn="auto">
              <a:lnSpc>
                <a:spcPct val="100000"/>
              </a:lnSpc>
              <a:spcBef>
                <a:spcPts val="0"/>
              </a:spcBef>
              <a:spcAft>
                <a:spcPts val="0"/>
              </a:spcAft>
              <a:buClrTx/>
              <a:buSzTx/>
              <a:buFontTx/>
              <a:buNone/>
              <a:defRPr/>
            </a:pPr>
            <a:r>
              <a:rPr lang="en-US" altLang="zh-CN" sz="1600" b="1">
                <a:solidFill>
                  <a:schemeClr val="accent2"/>
                </a:solidFill>
                <a:latin typeface="Arial" panose="020B0604020202020204" pitchFamily="34" charset="0"/>
                <a:ea typeface="Noto Sans S Chinese Medium" panose="020B0600000000000000" charset="-122"/>
                <a:cs typeface="Arial" panose="020B0604020202020204" pitchFamily="34" charset="0"/>
                <a:sym typeface="+mn-ea"/>
              </a:rPr>
              <a:t>P</a:t>
            </a:r>
            <a:r>
              <a:rPr sz="1600" b="1">
                <a:solidFill>
                  <a:schemeClr val="accent2"/>
                </a:solidFill>
                <a:latin typeface="Arial" panose="020B0604020202020204" pitchFamily="34" charset="0"/>
                <a:ea typeface="Noto Sans S Chinese Medium" panose="020B0600000000000000" charset="-122"/>
                <a:cs typeface="Arial" panose="020B0604020202020204" pitchFamily="34" charset="0"/>
                <a:sym typeface="+mn-ea"/>
              </a:rPr>
              <a:t>hysical properties</a:t>
            </a:r>
            <a:endParaRPr kumimoji="0" lang="zh-CN" altLang="en-US" sz="1600" b="1" i="0" kern="1200" cap="none" spc="0" normalizeH="0" baseline="0" noProof="0" dirty="0">
              <a:solidFill>
                <a:schemeClr val="accent2"/>
              </a:solidFill>
              <a:latin typeface="Arial" panose="020B0604020202020204" pitchFamily="34" charset="0"/>
              <a:ea typeface="Noto Sans S Chinese Medium" panose="020B0600000000000000" charset="-122"/>
              <a:cs typeface="Arial" panose="020B0604020202020204" pitchFamily="34" charset="0"/>
              <a:sym typeface="+mn-ea"/>
            </a:endParaRPr>
          </a:p>
        </p:txBody>
      </p:sp>
      <p:graphicFrame>
        <p:nvGraphicFramePr>
          <p:cNvPr id="2" name="表格 1"/>
          <p:cNvGraphicFramePr/>
          <p:nvPr>
            <p:custDataLst>
              <p:tags r:id="rId1"/>
            </p:custDataLst>
          </p:nvPr>
        </p:nvGraphicFramePr>
        <p:xfrm>
          <a:off x="396240" y="2595801"/>
          <a:ext cx="6969760" cy="1618615"/>
        </p:xfrm>
        <a:graphic>
          <a:graphicData uri="http://schemas.openxmlformats.org/drawingml/2006/table">
            <a:tbl>
              <a:tblPr firstRow="1" bandRow="1">
                <a:tableStyleId>{5C22544A-7EE6-4342-B048-85BDC9FD1C3A}</a:tableStyleId>
              </a:tblPr>
              <a:tblGrid>
                <a:gridCol w="3044190"/>
                <a:gridCol w="3925570"/>
              </a:tblGrid>
              <a:tr h="443230">
                <a:tc gridSpan="2">
                  <a:txBody>
                    <a:bodyPr/>
                    <a:lstStyle/>
                    <a:p>
                      <a:pPr algn="l">
                        <a:buNone/>
                      </a:pPr>
                      <a:r>
                        <a:rPr lang="en-US" altLang="zh-CN" sz="1600">
                          <a:ea typeface="Noto Sans S Chinese Medium" panose="020B0600000000000000" charset="-122"/>
                          <a:cs typeface="+mn-lt"/>
                          <a:sym typeface="+mn-ea"/>
                        </a:rPr>
                        <a:t>P</a:t>
                      </a:r>
                      <a:r>
                        <a:rPr sz="1600">
                          <a:ea typeface="Noto Sans S Chinese Medium" panose="020B0600000000000000" charset="-122"/>
                          <a:cs typeface="+mn-lt"/>
                          <a:sym typeface="+mn-ea"/>
                        </a:rPr>
                        <a:t>hysical properties</a:t>
                      </a:r>
                      <a:endParaRPr lang="zh-CN" altLang="en-US" sz="1600" dirty="0">
                        <a:cs typeface="+mn-lt"/>
                      </a:endParaRPr>
                    </a:p>
                  </a:txBody>
                  <a:tcPr anchor="ctr"/>
                </a:tc>
                <a:tc hMerge="1">
                  <a:tcPr/>
                </a:tc>
              </a:tr>
              <a:tr h="391795">
                <a:tc rowSpan="3">
                  <a:txBody>
                    <a:bodyPr/>
                    <a:lstStyle/>
                    <a:p>
                      <a:pPr indent="0" algn="l">
                        <a:buNone/>
                      </a:pPr>
                      <a:r>
                        <a:rPr lang="en-US" altLang="zh-CN" sz="1400" b="0" dirty="0">
                          <a:solidFill>
                            <a:srgbClr val="0E071B"/>
                          </a:solidFill>
                          <a:cs typeface="+mn-lt"/>
                        </a:rPr>
                        <a:t>W</a:t>
                      </a:r>
                      <a:r>
                        <a:rPr lang="zh-CN" altLang="zh-CN" sz="1400" b="0" dirty="0">
                          <a:solidFill>
                            <a:srgbClr val="0E071B"/>
                          </a:solidFill>
                          <a:cs typeface="+mn-lt"/>
                        </a:rPr>
                        <a:t>orking environment</a:t>
                      </a:r>
                      <a:endParaRPr lang="zh-CN" altLang="zh-CN" sz="1400" b="0" dirty="0">
                        <a:solidFill>
                          <a:srgbClr val="0E071B"/>
                        </a:solidFill>
                        <a:cs typeface="+mn-lt"/>
                      </a:endParaRPr>
                    </a:p>
                  </a:txBody>
                  <a:tcPr marL="50800" marR="50800" marT="50800" marB="50800" anchor="ctr"/>
                </a:tc>
                <a:tc>
                  <a:txBody>
                    <a:bodyPr/>
                    <a:lstStyle/>
                    <a:p>
                      <a:pPr>
                        <a:buNone/>
                      </a:pPr>
                      <a:r>
                        <a:rPr sz="1400">
                          <a:cs typeface="+mn-lt"/>
                        </a:rPr>
                        <a:t>Working temperature: -40°C～70°C</a:t>
                      </a:r>
                      <a:endParaRPr sz="1400">
                        <a:cs typeface="+mn-lt"/>
                      </a:endParaRPr>
                    </a:p>
                  </a:txBody>
                  <a:tcPr marL="50800" marR="50800" marT="50800" marB="50800" anchor="ctr"/>
                </a:tc>
              </a:tr>
              <a:tr h="391795">
                <a:tc vMerge="1">
                  <a:tcPr marL="50800" marR="50800" marT="50800" marB="50800" anchor="ctr"/>
                </a:tc>
                <a:tc>
                  <a:txBody>
                    <a:bodyPr/>
                    <a:lstStyle/>
                    <a:p>
                      <a:pPr indent="0">
                        <a:buNone/>
                      </a:pPr>
                      <a:r>
                        <a:rPr sz="1400" b="0">
                          <a:solidFill>
                            <a:srgbClr val="0E071B"/>
                          </a:solidFill>
                          <a:cs typeface="+mn-lt"/>
                        </a:rPr>
                        <a:t>Storage temperature: -50°C～80°C</a:t>
                      </a:r>
                      <a:endParaRPr sz="1400" b="0">
                        <a:solidFill>
                          <a:srgbClr val="0E071B"/>
                        </a:solidFill>
                        <a:cs typeface="+mn-lt"/>
                      </a:endParaRPr>
                    </a:p>
                  </a:txBody>
                  <a:tcPr marL="50800" marR="50800" marT="50800" marB="50800" anchor="ctr"/>
                </a:tc>
              </a:tr>
              <a:tr h="391795">
                <a:tc vMerge="1">
                  <a:tcPr marL="50800" marR="50800" marT="50800" marB="50800" anchor="ctr"/>
                </a:tc>
                <a:tc>
                  <a:txBody>
                    <a:bodyPr/>
                    <a:lstStyle/>
                    <a:p>
                      <a:pPr indent="0">
                        <a:buNone/>
                      </a:pPr>
                      <a:r>
                        <a:rPr lang="zh-CN" altLang="en-US" sz="1400" b="0" dirty="0">
                          <a:solidFill>
                            <a:srgbClr val="0E071B"/>
                          </a:solidFill>
                          <a:cs typeface="+mn-lt"/>
                        </a:rPr>
                        <a:t>Humidity: 5%～95% (non-condensing)</a:t>
                      </a:r>
                      <a:endParaRPr lang="zh-CN" altLang="en-US" sz="1400" b="0" dirty="0">
                        <a:solidFill>
                          <a:srgbClr val="0E071B"/>
                        </a:solidFill>
                        <a:cs typeface="+mn-lt"/>
                      </a:endParaRPr>
                    </a:p>
                  </a:txBody>
                  <a:tcPr marL="50800" marR="50800" marT="50800" marB="50800" anchor="ctr"/>
                </a:tc>
              </a:tr>
            </a:tbl>
          </a:graphicData>
        </a:graphic>
      </p:graphicFrame>
      <p:graphicFrame>
        <p:nvGraphicFramePr>
          <p:cNvPr id="6" name="表格 5"/>
          <p:cNvGraphicFramePr>
            <a:graphicFrameLocks noGrp="1"/>
          </p:cNvGraphicFramePr>
          <p:nvPr>
            <p:custDataLst>
              <p:tags r:id="rId2"/>
            </p:custDataLst>
          </p:nvPr>
        </p:nvGraphicFramePr>
        <p:xfrm>
          <a:off x="396240" y="4833239"/>
          <a:ext cx="6969760" cy="1566545"/>
        </p:xfrm>
        <a:graphic>
          <a:graphicData uri="http://schemas.openxmlformats.org/drawingml/2006/table">
            <a:tbl>
              <a:tblPr firstRow="1" bandRow="1">
                <a:tableStyleId>{5C22544A-7EE6-4342-B048-85BDC9FD1C3A}</a:tableStyleId>
              </a:tblPr>
              <a:tblGrid>
                <a:gridCol w="3220720"/>
                <a:gridCol w="3749040"/>
              </a:tblGrid>
              <a:tr h="318135">
                <a:tc gridSpan="2">
                  <a:txBody>
                    <a:bodyPr/>
                    <a:lstStyle/>
                    <a:p>
                      <a:pPr algn="l">
                        <a:buNone/>
                      </a:pPr>
                      <a:r>
                        <a:rPr lang="zh-CN" altLang="en-US" sz="1600" b="1" dirty="0">
                          <a:ea typeface="Noto Sans S Chinese Bold" panose="020B0800000000000000" charset="-122"/>
                          <a:cs typeface="+mn-lt"/>
                        </a:rPr>
                        <a:t>Environmental indicators</a:t>
                      </a:r>
                      <a:endParaRPr lang="zh-CN" altLang="en-US" sz="1600" b="1" dirty="0">
                        <a:ea typeface="Noto Sans S Chinese Bold" panose="020B0800000000000000" charset="-122"/>
                        <a:cs typeface="+mn-lt"/>
                      </a:endParaRPr>
                    </a:p>
                  </a:txBody>
                  <a:tcPr anchor="ctr"/>
                </a:tc>
                <a:tc hMerge="1">
                  <a:tcPr/>
                </a:tc>
              </a:tr>
              <a:tr h="444500">
                <a:tc>
                  <a:txBody>
                    <a:bodyPr/>
                    <a:p>
                      <a:pPr indent="0">
                        <a:buNone/>
                      </a:pPr>
                      <a:r>
                        <a:rPr lang="en-US" altLang="zh-CN" sz="1400" b="0">
                          <a:cs typeface="+mn-lt"/>
                        </a:rPr>
                        <a:t>A</a:t>
                      </a:r>
                      <a:r>
                        <a:rPr lang="zh-CN" altLang="en-US" sz="1400" b="0">
                          <a:cs typeface="+mn-lt"/>
                        </a:rPr>
                        <a:t>ltitude</a:t>
                      </a:r>
                      <a:endParaRPr lang="zh-CN" altLang="en-US" sz="1400" b="0">
                        <a:cs typeface="+mn-lt"/>
                      </a:endParaRPr>
                    </a:p>
                  </a:txBody>
                  <a:tcPr marL="0" marR="0" marT="0" marB="1" vert="horz" anchor="t"/>
                </a:tc>
                <a:tc>
                  <a:txBody>
                    <a:bodyPr/>
                    <a:p>
                      <a:pPr indent="0">
                        <a:buNone/>
                      </a:pPr>
                      <a:r>
                        <a:rPr lang="en-US" altLang="zh-CN" sz="1400" b="0">
                          <a:cs typeface="+mn-lt"/>
                        </a:rPr>
                        <a:t>-1000m</a:t>
                      </a:r>
                      <a:r>
                        <a:rPr lang="en-US" altLang="zh-CN" sz="1400" b="0">
                          <a:cs typeface="+mn-lt"/>
                        </a:rPr>
                        <a:t>~5000m</a:t>
                      </a:r>
                      <a:endParaRPr lang="en-US" altLang="zh-CN" sz="1400" b="0">
                        <a:ea typeface="宋体" panose="02010600030101010101" pitchFamily="2" charset="-122"/>
                        <a:cs typeface="+mn-lt"/>
                      </a:endParaRPr>
                    </a:p>
                  </a:txBody>
                  <a:tcPr marL="0" marR="0" marT="0" marB="1" vert="horz" anchor="t"/>
                </a:tc>
              </a:tr>
              <a:tr h="401955">
                <a:tc>
                  <a:txBody>
                    <a:bodyPr/>
                    <a:p>
                      <a:pPr indent="0">
                        <a:buNone/>
                      </a:pPr>
                      <a:r>
                        <a:rPr lang="en-US" altLang="zh-CN" sz="1400" b="0">
                          <a:cs typeface="+mn-lt"/>
                        </a:rPr>
                        <a:t>W</a:t>
                      </a:r>
                      <a:r>
                        <a:rPr lang="zh-CN" altLang="en-US" sz="1400" b="0">
                          <a:cs typeface="+mn-lt"/>
                        </a:rPr>
                        <a:t>orking pressure</a:t>
                      </a:r>
                      <a:endParaRPr lang="zh-CN" altLang="en-US" sz="1400" b="0">
                        <a:cs typeface="+mn-lt"/>
                      </a:endParaRPr>
                    </a:p>
                  </a:txBody>
                  <a:tcPr marL="0" marR="0" marT="0" marB="1" vert="horz" anchor="t"/>
                </a:tc>
                <a:tc>
                  <a:txBody>
                    <a:bodyPr/>
                    <a:p>
                      <a:pPr indent="0">
                        <a:buNone/>
                      </a:pPr>
                      <a:r>
                        <a:rPr lang="en-US" altLang="zh-CN" sz="1400" b="0">
                          <a:cs typeface="+mn-lt"/>
                        </a:rPr>
                        <a:t>53kPa</a:t>
                      </a:r>
                      <a:r>
                        <a:rPr lang="en-US" altLang="zh-CN" sz="1400" b="0">
                          <a:cs typeface="+mn-lt"/>
                        </a:rPr>
                        <a:t>~105kPa</a:t>
                      </a:r>
                      <a:endParaRPr lang="en-US" altLang="zh-CN" sz="1400" b="0">
                        <a:ea typeface="宋体" panose="02010600030101010101" pitchFamily="2" charset="-122"/>
                        <a:cs typeface="+mn-lt"/>
                      </a:endParaRPr>
                    </a:p>
                  </a:txBody>
                  <a:tcPr marL="0" marR="0" marT="0" marB="1" vert="horz" anchor="t"/>
                </a:tc>
              </a:tr>
              <a:tr h="401955">
                <a:tc>
                  <a:txBody>
                    <a:bodyPr/>
                    <a:lstStyle/>
                    <a:p>
                      <a:r>
                        <a:rPr lang="zh-CN" altLang="en-US" sz="1400" dirty="0">
                          <a:cs typeface="+mn-lt"/>
                        </a:rPr>
                        <a:t>Power consumption</a:t>
                      </a:r>
                      <a:endParaRPr lang="zh-CN" altLang="en-US" sz="1400" dirty="0">
                        <a:cs typeface="+mn-lt"/>
                      </a:endParaRPr>
                    </a:p>
                  </a:txBody>
                  <a:tcPr marL="50800" marR="50800" marT="50800" marB="50800" anchor="ctr"/>
                </a:tc>
                <a:tc>
                  <a:txBody>
                    <a:bodyPr/>
                    <a:lstStyle/>
                    <a:p>
                      <a:pPr indent="0">
                        <a:buNone/>
                      </a:pPr>
                      <a:r>
                        <a:rPr lang="en-US" altLang="zh-CN" sz="1400" b="0" dirty="0">
                          <a:solidFill>
                            <a:srgbClr val="0E071B"/>
                          </a:solidFill>
                          <a:cs typeface="+mn-lt"/>
                        </a:rPr>
                        <a:t>WIFI stand-alone full load power consumption ≤ 12W, extended 5G Internet full load power consumption ≤ 16W</a:t>
                      </a:r>
                      <a:endParaRPr lang="en-US" altLang="zh-CN" sz="1400" b="0" dirty="0">
                        <a:solidFill>
                          <a:srgbClr val="0E071B"/>
                        </a:solidFill>
                        <a:cs typeface="+mn-lt"/>
                      </a:endParaRPr>
                    </a:p>
                  </a:txBody>
                  <a:tcPr marL="50800" marR="50800" marT="50800" marB="50800" anchor="ctr"/>
                </a:tc>
              </a:tr>
            </a:tbl>
          </a:graphicData>
        </a:graphic>
      </p:graphicFrame>
      <p:sp>
        <p:nvSpPr>
          <p:cNvPr id="15" name="矩形: 圆角 16"/>
          <p:cNvSpPr/>
          <p:nvPr/>
        </p:nvSpPr>
        <p:spPr>
          <a:xfrm>
            <a:off x="396182" y="4285107"/>
            <a:ext cx="548640" cy="497956"/>
          </a:xfrm>
          <a:prstGeom prst="round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11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17" name="文本框 16"/>
          <p:cNvSpPr txBox="1"/>
          <p:nvPr/>
        </p:nvSpPr>
        <p:spPr>
          <a:xfrm>
            <a:off x="944879" y="4435514"/>
            <a:ext cx="2621280" cy="337185"/>
          </a:xfrm>
          <a:prstGeom prst="rect">
            <a:avLst/>
          </a:prstGeom>
          <a:noFill/>
        </p:spPr>
        <p:txBody>
          <a:bodyPr wrap="none" rtlCol="0">
            <a:spAutoFit/>
          </a:bodyPr>
          <a:lstStyle/>
          <a:p>
            <a:pPr marR="0" indent="0" algn="l" defTabSz="914400" fontAlgn="auto">
              <a:lnSpc>
                <a:spcPct val="100000"/>
              </a:lnSpc>
              <a:spcBef>
                <a:spcPts val="0"/>
              </a:spcBef>
              <a:spcAft>
                <a:spcPts val="0"/>
              </a:spcAft>
              <a:buClrTx/>
              <a:buSzTx/>
              <a:buFontTx/>
              <a:buNone/>
              <a:defRPr/>
            </a:pPr>
            <a:r>
              <a:rPr lang="zh-CN" altLang="en-US" sz="1600" b="1" dirty="0">
                <a:solidFill>
                  <a:schemeClr val="accent2"/>
                </a:solidFill>
                <a:ea typeface="Noto Sans S Chinese Medium" panose="020B0600000000000000" charset="-122"/>
                <a:cs typeface="+mn-lt"/>
                <a:sym typeface="+mn-lt"/>
              </a:rPr>
              <a:t>Environmental indicators</a:t>
            </a:r>
            <a:endParaRPr lang="zh-CN" altLang="en-US" sz="1600" b="1" dirty="0">
              <a:solidFill>
                <a:schemeClr val="accent2"/>
              </a:solidFill>
              <a:ea typeface="Noto Sans S Chinese Medium" panose="020B0600000000000000" charset="-122"/>
              <a:cs typeface="+mn-lt"/>
              <a:sym typeface="+mn-lt"/>
            </a:endParaRPr>
          </a:p>
        </p:txBody>
      </p:sp>
      <p:sp>
        <p:nvSpPr>
          <p:cNvPr id="18" name="文本框 17"/>
          <p:cNvSpPr txBox="1"/>
          <p:nvPr/>
        </p:nvSpPr>
        <p:spPr>
          <a:xfrm>
            <a:off x="969173" y="412445"/>
            <a:ext cx="640080" cy="368300"/>
          </a:xfrm>
          <a:prstGeom prst="rect">
            <a:avLst/>
          </a:prstGeom>
          <a:noFill/>
        </p:spPr>
        <p:txBody>
          <a:bodyPr wrap="none" rtlCol="0">
            <a:spAutoFit/>
          </a:bodyPr>
          <a:lstStyle/>
          <a:p>
            <a:pPr marR="0" indent="0" defTabSz="914400" fontAlgn="auto">
              <a:lnSpc>
                <a:spcPct val="100000"/>
              </a:lnSpc>
              <a:spcBef>
                <a:spcPts val="0"/>
              </a:spcBef>
              <a:spcAft>
                <a:spcPts val="0"/>
              </a:spcAft>
              <a:buClrTx/>
              <a:buSzTx/>
              <a:buFontTx/>
              <a:buNone/>
              <a:defRPr/>
            </a:pPr>
            <a:r>
              <a:rPr kumimoji="0" lang="en-US" altLang="zh-CN" b="1" i="0" kern="1200" cap="none" spc="0" normalizeH="0" baseline="0" noProof="0" dirty="0">
                <a:solidFill>
                  <a:schemeClr val="accent2"/>
                </a:solidFill>
                <a:ea typeface="Noto Sans S Chinese Medium" panose="020B0600000000000000" charset="-122"/>
                <a:cs typeface="+mn-lt"/>
                <a:sym typeface="+mn-lt"/>
              </a:rPr>
              <a:t>LED</a:t>
            </a:r>
            <a:endParaRPr kumimoji="0" lang="en-US" altLang="zh-CN" b="1" i="0" kern="1200" cap="none" spc="0" normalizeH="0" baseline="0" noProof="0" dirty="0">
              <a:solidFill>
                <a:schemeClr val="accent2"/>
              </a:solidFill>
              <a:ea typeface="Noto Sans S Chinese Medium" panose="020B0600000000000000" charset="-122"/>
              <a:cs typeface="+mn-lt"/>
              <a:sym typeface="+mn-lt"/>
            </a:endParaRPr>
          </a:p>
        </p:txBody>
      </p:sp>
      <p:graphicFrame>
        <p:nvGraphicFramePr>
          <p:cNvPr id="20" name="表格 19"/>
          <p:cNvGraphicFramePr/>
          <p:nvPr>
            <p:custDataLst>
              <p:tags r:id="rId3"/>
            </p:custDataLst>
          </p:nvPr>
        </p:nvGraphicFramePr>
        <p:xfrm>
          <a:off x="355917" y="915039"/>
          <a:ext cx="6969760" cy="940435"/>
        </p:xfrm>
        <a:graphic>
          <a:graphicData uri="http://schemas.openxmlformats.org/drawingml/2006/table">
            <a:tbl>
              <a:tblPr firstRow="1" bandRow="1">
                <a:tableStyleId>{5C22544A-7EE6-4342-B048-85BDC9FD1C3A}</a:tableStyleId>
              </a:tblPr>
              <a:tblGrid>
                <a:gridCol w="6969760"/>
              </a:tblGrid>
              <a:tr h="443230">
                <a:tc>
                  <a:txBody>
                    <a:bodyPr/>
                    <a:lstStyle/>
                    <a:p>
                      <a:pPr algn="l">
                        <a:buNone/>
                      </a:pPr>
                      <a:r>
                        <a:rPr lang="en-US" altLang="zh-CN" sz="1600" b="1" dirty="0">
                          <a:ea typeface="Noto Sans S Chinese Bold" panose="020B0800000000000000" charset="-122"/>
                          <a:cs typeface="+mn-lt"/>
                        </a:rPr>
                        <a:t>LED</a:t>
                      </a:r>
                      <a:endParaRPr lang="en-US" altLang="zh-CN" sz="1600" b="1" dirty="0">
                        <a:ea typeface="Noto Sans S Chinese Bold" panose="020B0800000000000000" charset="-122"/>
                        <a:cs typeface="+mn-lt"/>
                      </a:endParaRPr>
                    </a:p>
                  </a:txBody>
                  <a:tcPr anchor="ctr"/>
                </a:tc>
              </a:tr>
              <a:tr h="497205">
                <a:tc>
                  <a:txBody>
                    <a:bodyPr/>
                    <a:lstStyle/>
                    <a:p>
                      <a:pPr indent="0" algn="l">
                        <a:buNone/>
                      </a:pPr>
                      <a:r>
                        <a:rPr lang="en-US" altLang="zh-CN" sz="1400" b="0" dirty="0">
                          <a:solidFill>
                            <a:srgbClr val="0E071B"/>
                          </a:solidFill>
                        </a:rPr>
                        <a:t>6 indicators indicating the operating status of the product (can be configured through GPIO)</a:t>
                      </a:r>
                      <a:endParaRPr lang="en-US" altLang="zh-CN" sz="1400" b="0" dirty="0">
                        <a:solidFill>
                          <a:srgbClr val="0E071B"/>
                        </a:solidFill>
                      </a:endParaRPr>
                    </a:p>
                  </a:txBody>
                  <a:tcPr marL="50800" marR="50800" marT="50800" marB="50800" anchor="ctr"/>
                </a:tc>
              </a:tr>
            </a:tbl>
          </a:graphicData>
        </a:graphic>
      </p:graphicFrame>
      <p:sp>
        <p:nvSpPr>
          <p:cNvPr id="8" name="矩形 7"/>
          <p:cNvSpPr/>
          <p:nvPr/>
        </p:nvSpPr>
        <p:spPr>
          <a:xfrm>
            <a:off x="303530" y="300990"/>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09</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
        <p:nvSpPr>
          <p:cNvPr id="9" name="矩形 8"/>
          <p:cNvSpPr/>
          <p:nvPr/>
        </p:nvSpPr>
        <p:spPr>
          <a:xfrm>
            <a:off x="303530" y="1989455"/>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10</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87680" y="9916160"/>
            <a:ext cx="6443980" cy="460375"/>
          </a:xfrm>
          <a:prstGeom prst="rect">
            <a:avLst/>
          </a:prstGeom>
          <a:noFill/>
        </p:spPr>
        <p:txBody>
          <a:bodyPr wrap="square" rtlCol="0" anchor="t">
            <a:spAutoFit/>
          </a:bodyPr>
          <a:lstStyle/>
          <a:p>
            <a:pPr algn="l"/>
            <a:r>
              <a:rPr lang="en-US" altLang="zh-CN" sz="1200">
                <a:sym typeface="+mn-ea"/>
              </a:rPr>
              <a:t>Copyright©2020 shenzhen shuotian information technology CO.,LTD</a:t>
            </a:r>
            <a:r>
              <a:rPr lang="zh-CN" altLang="zh-CN" sz="1200">
                <a:sym typeface="+mn-ea"/>
              </a:rPr>
              <a:t>，all rights reserved</a:t>
            </a:r>
            <a:endParaRPr lang="zh-CN" altLang="zh-CN" sz="1200">
              <a:sym typeface="+mn-ea"/>
            </a:endParaRPr>
          </a:p>
          <a:p>
            <a:endParaRPr lang="zh-CN" altLang="zh-CN" sz="1200">
              <a:sym typeface="+mn-ea"/>
            </a:endParaRPr>
          </a:p>
        </p:txBody>
      </p:sp>
      <p:pic>
        <p:nvPicPr>
          <p:cNvPr id="3" name="图片 2" descr="logo-白色"/>
          <p:cNvPicPr>
            <a:picLocks noChangeAspect="1"/>
          </p:cNvPicPr>
          <p:nvPr/>
        </p:nvPicPr>
        <p:blipFill>
          <a:blip r:embed="rId2"/>
          <a:stretch>
            <a:fillRect/>
          </a:stretch>
        </p:blipFill>
        <p:spPr>
          <a:xfrm>
            <a:off x="487680" y="619125"/>
            <a:ext cx="2747010" cy="984885"/>
          </a:xfrm>
          <a:prstGeom prst="rect">
            <a:avLst/>
          </a:prstGeom>
        </p:spPr>
      </p:pic>
      <p:sp>
        <p:nvSpPr>
          <p:cNvPr id="4" name="文本框 3"/>
          <p:cNvSpPr txBox="1"/>
          <p:nvPr/>
        </p:nvSpPr>
        <p:spPr>
          <a:xfrm>
            <a:off x="849630" y="2623820"/>
            <a:ext cx="5387975" cy="3199765"/>
          </a:xfrm>
          <a:prstGeom prst="rect">
            <a:avLst/>
          </a:prstGeom>
          <a:noFill/>
        </p:spPr>
        <p:txBody>
          <a:bodyPr wrap="square" rtlCol="0" anchor="t">
            <a:spAutoFit/>
          </a:bodyPr>
          <a:p>
            <a:pPr marL="12700" algn="l">
              <a:lnSpc>
                <a:spcPct val="100000"/>
              </a:lnSpc>
              <a:spcBef>
                <a:spcPts val="100"/>
              </a:spcBef>
            </a:pPr>
            <a:r>
              <a:rPr lang="en-US" altLang="zh-CN" dirty="0">
                <a:solidFill>
                  <a:schemeClr val="bg1"/>
                </a:solidFill>
                <a:uFillTx/>
                <a:latin typeface="微软雅黑" panose="020B0503020204020204" charset="-122"/>
                <a:ea typeface="微软雅黑" panose="020B0503020204020204" charset="-122"/>
                <a:cs typeface="微软雅黑" panose="020B0503020204020204" charset="-122"/>
                <a:sym typeface="+mn-ea"/>
              </a:rPr>
              <a:t>Welcome to visit us for more info or quotation:</a:t>
            </a:r>
            <a:endParaRPr lang="zh-CN" altLang="en-US"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a:lnSpc>
                <a:spcPct val="100000"/>
              </a:lnSpc>
              <a:spcBef>
                <a:spcPts val="100"/>
              </a:spcBef>
            </a:pPr>
            <a:endParaRPr lang="zh-CN" altLang="en-US"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a:lnSpc>
                <a:spcPct val="100000"/>
              </a:lnSpc>
              <a:spcBef>
                <a:spcPts val="100"/>
              </a:spcBef>
            </a:pPr>
            <a:endParaRPr lang="en-US" altLang="zh-CN"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fontAlgn="auto">
              <a:lnSpc>
                <a:spcPct val="150000"/>
              </a:lnSpc>
              <a:spcBef>
                <a:spcPts val="100"/>
              </a:spcBef>
            </a:pPr>
            <a:r>
              <a:rPr lang="en-US" altLang="zh-CN"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SHENZHEN SHUOTIAN INFORMATION TECHNOLOGY CO.,LTD</a:t>
            </a:r>
            <a:endParaRPr lang="en-US" altLang="zh-CN"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nSpc>
                <a:spcPct val="150000"/>
              </a:lnSpc>
              <a:spcBef>
                <a:spcPts val="100"/>
              </a:spcBef>
            </a:pPr>
            <a:r>
              <a:rPr lang="en-US" altLang="zh-CN" sz="1400">
                <a:solidFill>
                  <a:schemeClr val="bg1"/>
                </a:solidFill>
                <a:latin typeface="微软雅黑" panose="020B0503020204020204" charset="-122"/>
                <a:ea typeface="微软雅黑" panose="020B0503020204020204" charset="-122"/>
                <a:cs typeface="微软雅黑" panose="020B0503020204020204" charset="-122"/>
                <a:sym typeface="+mn-ea"/>
              </a:rPr>
              <a:t>2/F, Building E, Huasai Industrial Zone, Bantian Street,Longgang District, Shenzhen,Guangdong Province, China</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sym typeface="+mn-ea"/>
              </a:rPr>
              <a:t>ChinaWeb</a:t>
            </a:r>
            <a:r>
              <a:rPr lang="zh-CN" altLang="en-US"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：www.sskycn.com</a:t>
            </a:r>
            <a:endParaRPr lang="zh-CN" altLang="en-US" sz="1400" dirty="0">
              <a:solidFill>
                <a:schemeClr val="bg1"/>
              </a:solidFill>
              <a:uFillTx/>
              <a:latin typeface="微软雅黑" panose="020B0503020204020204" charset="-122"/>
              <a:ea typeface="微软雅黑" panose="020B0503020204020204" charset="-122"/>
              <a:cs typeface="微软雅黑" panose="020B0503020204020204" charset="-122"/>
            </a:endParaRPr>
          </a:p>
          <a:p>
            <a:pPr marL="12700" algn="l" fontAlgn="auto">
              <a:lnSpc>
                <a:spcPct val="150000"/>
              </a:lnSpc>
              <a:spcBef>
                <a:spcPts val="100"/>
              </a:spcBef>
            </a:pPr>
            <a:r>
              <a:rPr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E-mail：Natalie@sskycn.com</a:t>
            </a:r>
            <a:endParaRPr sz="1400" dirty="0">
              <a:solidFill>
                <a:schemeClr val="bg1"/>
              </a:solidFill>
              <a:uFillTx/>
              <a:latin typeface="微软雅黑" panose="020B0503020204020204" charset="-122"/>
              <a:ea typeface="微软雅黑" panose="020B0503020204020204" charset="-122"/>
              <a:cs typeface="微软雅黑" panose="020B0503020204020204" charset="-122"/>
              <a:sym typeface="+mn-ea"/>
            </a:endParaRPr>
          </a:p>
          <a:p>
            <a:pPr marL="12700" algn="l" fontAlgn="auto">
              <a:lnSpc>
                <a:spcPct val="150000"/>
              </a:lnSpc>
              <a:spcBef>
                <a:spcPts val="100"/>
              </a:spcBef>
            </a:pPr>
            <a:r>
              <a:rPr sz="1400" dirty="0">
                <a:solidFill>
                  <a:schemeClr val="bg1"/>
                </a:solidFill>
                <a:uFillTx/>
                <a:latin typeface="微软雅黑" panose="020B0503020204020204" charset="-122"/>
                <a:ea typeface="微软雅黑" panose="020B0503020204020204" charset="-122"/>
                <a:cs typeface="微软雅黑" panose="020B0503020204020204" charset="-122"/>
                <a:sym typeface="+mn-ea"/>
              </a:rPr>
              <a:t>Tel/WhatsAPP/Wechat: +86-13760857118</a:t>
            </a:r>
            <a:endParaRPr lang="zh-CN" altLang="en-US" sz="140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1825" name="officeArt object" descr="图片 3"/>
          <p:cNvPicPr>
            <a:picLocks noChangeAspect="1"/>
          </p:cNvPicPr>
          <p:nvPr/>
        </p:nvPicPr>
        <p:blipFill>
          <a:blip r:embed="rId1"/>
          <a:stretch>
            <a:fillRect/>
          </a:stretch>
        </p:blipFill>
        <p:spPr>
          <a:xfrm>
            <a:off x="381953" y="103505"/>
            <a:ext cx="1171575" cy="376555"/>
          </a:xfrm>
          <a:prstGeom prst="rect">
            <a:avLst/>
          </a:prstGeom>
          <a:ln w="12700" cap="flat">
            <a:noFill/>
            <a:miter lim="400000"/>
            <a:headEnd/>
            <a:tailEnd/>
          </a:ln>
          <a:effectLst/>
        </p:spPr>
      </p:pic>
      <p:pic>
        <p:nvPicPr>
          <p:cNvPr id="11" name="图片 10" descr="图片1"/>
          <p:cNvPicPr>
            <a:picLocks noChangeAspect="1"/>
          </p:cNvPicPr>
          <p:nvPr/>
        </p:nvPicPr>
        <p:blipFill>
          <a:blip r:embed="rId2"/>
          <a:stretch>
            <a:fillRect/>
          </a:stretch>
        </p:blipFill>
        <p:spPr>
          <a:xfrm>
            <a:off x="480378" y="2466340"/>
            <a:ext cx="586740" cy="185420"/>
          </a:xfrm>
          <a:prstGeom prst="rect">
            <a:avLst/>
          </a:prstGeom>
        </p:spPr>
      </p:pic>
      <p:sp>
        <p:nvSpPr>
          <p:cNvPr id="12" name="object 8"/>
          <p:cNvSpPr txBox="1">
            <a:spLocks noGrp="1"/>
          </p:cNvSpPr>
          <p:nvPr/>
        </p:nvSpPr>
        <p:spPr>
          <a:xfrm>
            <a:off x="479108" y="741045"/>
            <a:ext cx="6641465" cy="747395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fontAlgn="auto">
              <a:lnSpc>
                <a:spcPct val="150000"/>
              </a:lnSpc>
              <a:spcBef>
                <a:spcPts val="100"/>
              </a:spcBef>
            </a:pPr>
            <a:r>
              <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rPr>
              <a:t>Power and responsibility statement</a:t>
            </a:r>
            <a:endParaRPr lang="zh-CN" altLang="en-US" sz="2000" b="1" spc="-185" dirty="0">
              <a:latin typeface="Noto Sans S Chinese Regular" panose="020B0500000000000000" charset="-122"/>
              <a:ea typeface="Noto Sans S Chinese Regular" panose="020B0500000000000000" charset="-122"/>
              <a:cs typeface="Noto Sans S Chinese Regular" panose="020B0500000000000000" charset="-122"/>
            </a:endParaRPr>
          </a:p>
          <a:p>
            <a:pPr marL="12700" algn="just" fontAlgn="auto">
              <a:lnSpc>
                <a:spcPct val="150000"/>
              </a:lnSpc>
              <a:spcBef>
                <a:spcPts val="100"/>
              </a:spcBef>
            </a:pPr>
            <a:r>
              <a:rPr lang="zh-CN" altLang="en-US" sz="1000">
                <a:solidFill>
                  <a:schemeClr val="tx1">
                    <a:lumMod val="75000"/>
                    <a:lumOff val="25000"/>
                  </a:schemeClr>
                </a:solidFill>
                <a:latin typeface="+mn-lt"/>
                <a:ea typeface="Noto Sans S Chinese Bold" panose="020B0800000000000000" charset="-122"/>
                <a:cs typeface="+mn-lt"/>
                <a:sym typeface="+mn-ea"/>
              </a:rPr>
              <a:t>No content of this publication may be reproduced, disseminated, transcribed, stored in a retrieval system, or translated into any human or computer language, in any form or by any means, without the written permission of the Company. The use of unauthorized copies of products not only infringes copyright but may prevent Shuotian Information Technology from providing accurate and up-to-date information to users and operators.</a:t>
            </a:r>
            <a:endParaRPr lang="zh-CN" altLang="en-US" sz="1000">
              <a:solidFill>
                <a:schemeClr val="tx1">
                  <a:lumMod val="75000"/>
                  <a:lumOff val="25000"/>
                </a:schemeClr>
              </a:solidFill>
              <a:latin typeface="+mn-lt"/>
              <a:ea typeface="Noto Sans S Chinese Bold" panose="020B0800000000000000" charset="-122"/>
              <a:cs typeface="+mn-lt"/>
              <a:sym typeface="+mn-ea"/>
            </a:endParaRPr>
          </a:p>
          <a:p>
            <a:pPr marL="12700" algn="just" fontAlgn="auto">
              <a:lnSpc>
                <a:spcPct val="150000"/>
              </a:lnSpc>
              <a:spcBef>
                <a:spcPts val="100"/>
              </a:spcBef>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12700" algn="just" fontAlgn="auto">
              <a:lnSpc>
                <a:spcPct val="150000"/>
              </a:lnSpc>
              <a:spcBef>
                <a:spcPts val="100"/>
              </a:spcBef>
            </a:pPr>
            <a:r>
              <a:rPr lang="en-US" altLang="zh-CN" sz="1400">
                <a:solidFill>
                  <a:schemeClr val="tx1">
                    <a:lumMod val="75000"/>
                    <a:lumOff val="25000"/>
                  </a:schemeClr>
                </a:solidFill>
                <a:latin typeface="+mn-lt"/>
                <a:ea typeface="微软雅黑" panose="020B0503020204020204" charset="-122"/>
                <a:cs typeface="+mn-lt"/>
                <a:sym typeface="+mn-ea"/>
              </a:rPr>
              <a:t>i</a:t>
            </a:r>
            <a:r>
              <a:rPr lang="zh-CN" altLang="en-US" sz="1000">
                <a:solidFill>
                  <a:schemeClr val="tx1">
                    <a:lumMod val="75000"/>
                    <a:lumOff val="25000"/>
                  </a:schemeClr>
                </a:solidFill>
                <a:latin typeface="+mn-lt"/>
                <a:ea typeface="Noto Sans S Chinese Bold" panose="020B0800000000000000" charset="-122"/>
                <a:cs typeface="+mn-lt"/>
                <a:sym typeface="+mn-ea"/>
              </a:rPr>
              <a:t>s the trademark of Shenzhen Shuotian Information Technology Co., Ltd. All other trademarks, product logos and trade names mentioned in this manual are the property of their respective owners.</a:t>
            </a:r>
            <a:endParaRPr lang="zh-CN" altLang="en-US" sz="1400">
              <a:solidFill>
                <a:schemeClr val="tx1">
                  <a:lumMod val="75000"/>
                  <a:lumOff val="25000"/>
                </a:schemeClr>
              </a:solidFill>
              <a:latin typeface="+mn-lt"/>
              <a:ea typeface="微软雅黑" panose="020B0503020204020204" charset="-122"/>
              <a:cs typeface="+mn-lt"/>
              <a:sym typeface="+mn-ea"/>
            </a:endParaRPr>
          </a:p>
          <a:p>
            <a:pPr marL="12700" algn="just" fontAlgn="auto">
              <a:lnSpc>
                <a:spcPct val="150000"/>
              </a:lnSpc>
              <a:spcBef>
                <a:spcPts val="100"/>
              </a:spcBef>
            </a:pPr>
            <a:r>
              <a:rPr lang="zh-CN" altLang="en-US" sz="1000">
                <a:solidFill>
                  <a:schemeClr val="tx1">
                    <a:lumMod val="75000"/>
                    <a:lumOff val="25000"/>
                  </a:schemeClr>
                </a:solidFill>
                <a:latin typeface="+mn-lt"/>
                <a:ea typeface="Noto Sans S Chinese Bold" panose="020B0800000000000000" charset="-122"/>
                <a:cs typeface="+mn-lt"/>
                <a:sym typeface="+mn-ea"/>
              </a:rPr>
              <a:t>The content of this manual is subject to change due to product version upgrade or other reasons. S</a:t>
            </a:r>
            <a:r>
              <a:rPr lang="en-US" altLang="zh-CN" sz="1000">
                <a:solidFill>
                  <a:schemeClr val="tx1">
                    <a:lumMod val="75000"/>
                    <a:lumOff val="25000"/>
                  </a:schemeClr>
                </a:solidFill>
                <a:latin typeface="+mn-lt"/>
                <a:ea typeface="Noto Sans S Chinese Bold" panose="020B0800000000000000" charset="-122"/>
                <a:cs typeface="+mn-lt"/>
                <a:sym typeface="+mn-ea"/>
              </a:rPr>
              <a:t>h</a:t>
            </a:r>
            <a:r>
              <a:rPr lang="zh-CN" altLang="en-US" sz="1000">
                <a:solidFill>
                  <a:schemeClr val="tx1">
                    <a:lumMod val="75000"/>
                    <a:lumOff val="25000"/>
                  </a:schemeClr>
                </a:solidFill>
                <a:latin typeface="+mn-lt"/>
                <a:ea typeface="Noto Sans S Chinese Bold" panose="020B0800000000000000" charset="-122"/>
                <a:cs typeface="+mn-lt"/>
                <a:sym typeface="+mn-ea"/>
              </a:rPr>
              <a:t>uotian Information Technology Co., Ltd. reserves the right to modify the content of this manual without any notice or prompt. In laws and regulations allow range, day to recognize </a:t>
            </a:r>
            <a:r>
              <a:rPr lang="en-US" altLang="zh-CN" sz="1000">
                <a:solidFill>
                  <a:schemeClr val="tx1">
                    <a:lumMod val="75000"/>
                    <a:lumOff val="25000"/>
                  </a:schemeClr>
                </a:solidFill>
                <a:latin typeface="+mn-lt"/>
                <a:ea typeface="Noto Sans S Chinese Bold" panose="020B0800000000000000" charset="-122"/>
                <a:cs typeface="+mn-lt"/>
                <a:sym typeface="+mn-ea"/>
              </a:rPr>
              <a:t>Shuotian</a:t>
            </a:r>
            <a:r>
              <a:rPr lang="zh-CN" altLang="en-US" sz="1000">
                <a:solidFill>
                  <a:schemeClr val="tx1">
                    <a:lumMod val="75000"/>
                    <a:lumOff val="25000"/>
                  </a:schemeClr>
                </a:solidFill>
                <a:latin typeface="+mn-lt"/>
                <a:ea typeface="Noto Sans S Chinese Bold" panose="020B0800000000000000" charset="-122"/>
                <a:cs typeface="+mn-lt"/>
                <a:sym typeface="+mn-ea"/>
              </a:rPr>
              <a:t> information technology co., LTD., in any case, all wrong because of the use of this product manual or this website content and cause of the accident, negligence, contract damage, defamation, copyright or intellectual property infringement and any special, incidental, indirect, secondary loss compensation, no any profits, data, and to compensate the loss of goodwill or anticipated savings, also does not assume any legal liability.</a:t>
            </a:r>
            <a:endParaRPr lang="zh-CN" altLang="en-US" sz="1000">
              <a:solidFill>
                <a:schemeClr val="tx1">
                  <a:lumMod val="75000"/>
                  <a:lumOff val="25000"/>
                </a:schemeClr>
              </a:solidFill>
              <a:latin typeface="+mn-lt"/>
              <a:ea typeface="Noto Sans S Chinese Bold" panose="020B0800000000000000" charset="-122"/>
              <a:cs typeface="+mn-lt"/>
              <a:sym typeface="+mn-ea"/>
            </a:endParaRPr>
          </a:p>
          <a:p>
            <a:pPr marL="12700" fontAlgn="auto">
              <a:lnSpc>
                <a:spcPct val="150000"/>
              </a:lnSpc>
              <a:spcBef>
                <a:spcPts val="100"/>
              </a:spcBef>
            </a:pPr>
            <a:endParaRPr lang="zh-CN" altLang="en-US" sz="1400">
              <a:solidFill>
                <a:schemeClr val="tx1">
                  <a:lumMod val="75000"/>
                  <a:lumOff val="25000"/>
                </a:schemeClr>
              </a:solidFill>
              <a:latin typeface="Noto Sans S Chinese Regular" panose="020B0500000000000000" charset="-122"/>
              <a:ea typeface="Noto Sans S Chinese Regular" panose="020B0500000000000000" charset="-122"/>
              <a:cs typeface="Noto Sans S Chinese Regular" panose="020B0500000000000000" charset="-122"/>
              <a:sym typeface="+mn-ea"/>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Security statement</a:t>
            </a:r>
            <a:endParaRPr lang="zh-CN" altLang="en-US" sz="2000" spc="-185" dirty="0">
              <a:latin typeface="Noto Sans S Chinese Medium" panose="020B0600000000000000" charset="-122"/>
              <a:ea typeface="Noto Sans S Chinese Medium" panose="020B0600000000000000" charset="-122"/>
              <a:sym typeface="+mn-ea"/>
            </a:endParaRPr>
          </a:p>
          <a:p>
            <a:pPr marL="12700" fontAlgn="auto">
              <a:lnSpc>
                <a:spcPct val="150000"/>
              </a:lnSpc>
              <a:spcBef>
                <a:spcPts val="100"/>
              </a:spcBef>
            </a:pPr>
            <a:r>
              <a:rPr lang="zh-CN" altLang="en-US" sz="1000">
                <a:solidFill>
                  <a:schemeClr val="tx1">
                    <a:lumMod val="75000"/>
                    <a:lumOff val="25000"/>
                  </a:schemeClr>
                </a:solidFill>
                <a:latin typeface="+mn-lt"/>
                <a:ea typeface="Noto Sans S Chinese Bold" panose="020B0800000000000000" charset="-122"/>
                <a:cs typeface="+mn-lt"/>
                <a:sym typeface="+mn-ea"/>
              </a:rPr>
              <a:t>Please read the safety and compatibility information of the product before powering it up.</a:t>
            </a:r>
            <a:endParaRPr lang="zh-CN" altLang="en-US" sz="1000">
              <a:solidFill>
                <a:schemeClr val="tx1">
                  <a:lumMod val="75000"/>
                  <a:lumOff val="25000"/>
                </a:schemeClr>
              </a:solidFill>
              <a:latin typeface="+mn-lt"/>
              <a:ea typeface="Noto Sans S Chinese Bold" panose="020B0800000000000000" charset="-122"/>
              <a:cs typeface="+mn-lt"/>
              <a:sym typeface="+mn-ea"/>
            </a:endParaRPr>
          </a:p>
          <a:p>
            <a:pPr marL="12700" fontAlgn="auto">
              <a:lnSpc>
                <a:spcPct val="150000"/>
              </a:lnSpc>
              <a:spcBef>
                <a:spcPts val="100"/>
              </a:spcBef>
            </a:pPr>
            <a:endParaRPr lang="zh-CN" altLang="en-US" sz="1400">
              <a:solidFill>
                <a:schemeClr val="tx1"/>
              </a:solidFill>
              <a:latin typeface="Noto Sans S Chinese Regular" panose="020B0500000000000000" charset="-122"/>
              <a:ea typeface="Noto Sans S Chinese Regular" panose="020B0500000000000000" charset="-122"/>
            </a:endParaRPr>
          </a:p>
          <a:p>
            <a:pPr marL="12700" fontAlgn="auto">
              <a:lnSpc>
                <a:spcPct val="150000"/>
              </a:lnSpc>
              <a:spcBef>
                <a:spcPts val="100"/>
              </a:spcBef>
            </a:pPr>
            <a:r>
              <a:rPr lang="zh-CN" altLang="en-US" sz="2000" spc="-185" dirty="0">
                <a:latin typeface="Noto Sans S Chinese Medium" panose="020B0600000000000000" charset="-122"/>
                <a:ea typeface="Noto Sans S Chinese Medium" panose="020B0600000000000000" charset="-122"/>
                <a:sym typeface="+mn-ea"/>
              </a:rPr>
              <a:t>Environmental statement</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mn-lt"/>
                <a:ea typeface="Noto Sans S Chinese Bold" panose="020B0800000000000000" charset="-122"/>
                <a:cs typeface="+mn-lt"/>
                <a:sym typeface="+mn-ea"/>
              </a:rPr>
              <a:t>The product conforms to the design requirements of environmental protection. The storage, use and disposal of the product shall comply with the requirements of relevant national laws and regulations.</a:t>
            </a:r>
            <a:endParaRPr lang="zh-CN" altLang="en-US" sz="1000">
              <a:solidFill>
                <a:schemeClr val="tx1">
                  <a:lumMod val="75000"/>
                  <a:lumOff val="25000"/>
                </a:schemeClr>
              </a:solidFill>
              <a:latin typeface="+mn-lt"/>
              <a:ea typeface="Noto Sans S Chinese Bold" panose="020B0800000000000000" charset="-122"/>
              <a:cs typeface="+mn-lt"/>
              <a:sym typeface="+mn-ea"/>
            </a:endParaRPr>
          </a:p>
          <a:p>
            <a:pPr marL="12700" algn="just" fontAlgn="auto">
              <a:lnSpc>
                <a:spcPct val="150000"/>
              </a:lnSpc>
              <a:spcBef>
                <a:spcPts val="100"/>
              </a:spcBef>
            </a:pPr>
            <a:endParaRPr lang="zh-CN" altLang="en-US" sz="1000" spc="-185" dirty="0">
              <a:solidFill>
                <a:schemeClr val="tx1">
                  <a:lumMod val="75000"/>
                  <a:lumOff val="25000"/>
                </a:schemeClr>
              </a:solidFill>
              <a:latin typeface="Noto Sans S Chinese Bold" panose="020B0800000000000000" charset="-122"/>
              <a:ea typeface="Noto Sans S Chinese Bold" panose="020B0800000000000000" charset="-122"/>
              <a:sym typeface="+mn-ea"/>
            </a:endParaRPr>
          </a:p>
          <a:p>
            <a:pPr marL="12700" algn="just" fontAlgn="auto">
              <a:lnSpc>
                <a:spcPct val="150000"/>
              </a:lnSpc>
              <a:spcBef>
                <a:spcPts val="100"/>
              </a:spcBef>
            </a:pPr>
            <a:r>
              <a:rPr lang="en-US" altLang="zh-CN" sz="2000" spc="-185" dirty="0">
                <a:latin typeface="Noto Sans S Chinese Medium" panose="020B0600000000000000" charset="-122"/>
                <a:ea typeface="Noto Sans S Chinese Medium" panose="020B0600000000000000" charset="-122"/>
                <a:sym typeface="+mn-ea"/>
              </a:rPr>
              <a:t>R</a:t>
            </a:r>
            <a:r>
              <a:rPr lang="zh-CN" altLang="en-US" sz="2000" spc="-185" dirty="0">
                <a:latin typeface="Noto Sans S Chinese Medium" panose="020B0600000000000000" charset="-122"/>
                <a:ea typeface="Noto Sans S Chinese Medium" panose="020B0600000000000000" charset="-122"/>
                <a:sym typeface="+mn-ea"/>
              </a:rPr>
              <a:t>evision record</a:t>
            </a:r>
            <a:endParaRPr lang="zh-CN" altLang="en-US" sz="2000" spc="-185" dirty="0">
              <a:latin typeface="Noto Sans S Chinese Medium" panose="020B0600000000000000" charset="-122"/>
              <a:ea typeface="Noto Sans S Chinese Medium" panose="020B0600000000000000" charset="-122"/>
              <a:sym typeface="+mn-ea"/>
            </a:endParaRPr>
          </a:p>
          <a:p>
            <a:pPr marL="12700" algn="just" fontAlgn="auto">
              <a:lnSpc>
                <a:spcPct val="150000"/>
              </a:lnSpc>
              <a:spcBef>
                <a:spcPts val="100"/>
              </a:spcBef>
            </a:pPr>
            <a:r>
              <a:rPr lang="zh-CN" altLang="en-US" sz="1000">
                <a:solidFill>
                  <a:schemeClr val="tx1">
                    <a:lumMod val="75000"/>
                    <a:lumOff val="25000"/>
                  </a:schemeClr>
                </a:solidFill>
                <a:latin typeface="+mn-lt"/>
                <a:ea typeface="Noto Sans S Chinese Bold" panose="020B0800000000000000" charset="-122"/>
                <a:cs typeface="+mn-lt"/>
                <a:sym typeface="+mn-ea"/>
              </a:rPr>
              <a:t>The revision record accumulates the notes for each manual update, and the latest version of the manual contains all previous manual updates.</a:t>
            </a:r>
            <a:endParaRPr lang="zh-CN" altLang="en-US" sz="1000">
              <a:solidFill>
                <a:schemeClr val="tx1">
                  <a:lumMod val="75000"/>
                  <a:lumOff val="25000"/>
                </a:schemeClr>
              </a:solidFill>
              <a:latin typeface="+mn-lt"/>
              <a:ea typeface="Noto Sans S Chinese Bold" panose="020B0800000000000000" charset="-122"/>
              <a:cs typeface="+mn-lt"/>
              <a:sym typeface="+mn-ea"/>
            </a:endParaRPr>
          </a:p>
        </p:txBody>
      </p:sp>
      <p:sp>
        <p:nvSpPr>
          <p:cNvPr id="2" name="文本框 1"/>
          <p:cNvSpPr txBox="1"/>
          <p:nvPr/>
        </p:nvSpPr>
        <p:spPr>
          <a:xfrm>
            <a:off x="969328"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
        <p:nvSpPr>
          <p:cNvPr id="3" name="object 4"/>
          <p:cNvSpPr/>
          <p:nvPr/>
        </p:nvSpPr>
        <p:spPr>
          <a:xfrm>
            <a:off x="456883"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4" name="object 3"/>
          <p:cNvSpPr/>
          <p:nvPr/>
        </p:nvSpPr>
        <p:spPr>
          <a:xfrm>
            <a:off x="455612"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5" name="object 24"/>
          <p:cNvSpPr txBox="1">
            <a:spLocks noGrp="1"/>
          </p:cNvSpPr>
          <p:nvPr/>
        </p:nvSpPr>
        <p:spPr>
          <a:xfrm>
            <a:off x="657657"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8"/>
          <p:cNvSpPr txBox="1">
            <a:spLocks noGrp="1"/>
          </p:cNvSpPr>
          <p:nvPr/>
        </p:nvSpPr>
        <p:spPr>
          <a:xfrm>
            <a:off x="658178" y="1520190"/>
            <a:ext cx="6445885" cy="8047990"/>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gn="ctr">
              <a:lnSpc>
                <a:spcPct val="100000"/>
              </a:lnSpc>
              <a:spcBef>
                <a:spcPts val="100"/>
              </a:spcBef>
            </a:pPr>
            <a:r>
              <a:rPr lang="en-US" altLang="zh-CN" sz="2800" b="1" spc="-185" dirty="0">
                <a:latin typeface="Noto Sans S Chinese Bold" panose="020B0800000000000000" charset="-122"/>
                <a:ea typeface="Noto Sans S Chinese Bold" panose="020B0800000000000000" charset="-122"/>
              </a:rPr>
              <a:t>D</a:t>
            </a:r>
            <a:r>
              <a:rPr lang="zh-CN" altLang="en-US" sz="2800" b="1" spc="-185" dirty="0">
                <a:latin typeface="Noto Sans S Chinese Bold" panose="020B0800000000000000" charset="-122"/>
                <a:ea typeface="Noto Sans S Chinese Bold" panose="020B0800000000000000" charset="-122"/>
              </a:rPr>
              <a:t>irectory</a:t>
            </a:r>
            <a:endParaRPr lang="zh-CN" altLang="en-US" sz="2800" b="1" spc="-185" dirty="0">
              <a:latin typeface="Noto Sans S Chinese Bold" panose="020B0800000000000000" charset="-122"/>
              <a:ea typeface="Noto Sans S Chinese Bold" panose="020B0800000000000000" charset="-122"/>
            </a:endParaRPr>
          </a:p>
          <a:p>
            <a:pPr marL="12700" fontAlgn="auto">
              <a:lnSpc>
                <a:spcPct val="150000"/>
              </a:lnSpc>
              <a:spcBef>
                <a:spcPts val="100"/>
              </a:spcBef>
            </a:pPr>
            <a:endParaRPr lang="zh-CN" altLang="en-US" sz="1200" spc="-185" dirty="0">
              <a:latin typeface="微软雅黑" panose="020B0503020204020204" charset="-122"/>
              <a:ea typeface="微软雅黑" panose="020B0503020204020204" charset="-122"/>
              <a:cs typeface="微软雅黑" panose="020B0503020204020204" charset="-122"/>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1.     </a:t>
            </a:r>
            <a:r>
              <a:rPr lang="zh-CN" altLang="en-US" sz="2000">
                <a:latin typeface="+mj-lt"/>
                <a:ea typeface="Noto Sans S Chinese Medium" panose="020B0600000000000000" charset="-122"/>
                <a:cs typeface="+mj-lt"/>
                <a:sym typeface="+mn-ea"/>
              </a:rPr>
              <a:t>Product characteristics··················</a:t>
            </a:r>
            <a:r>
              <a:rPr lang="en-US" altLang="zh-CN" sz="2000">
                <a:latin typeface="+mj-lt"/>
                <a:ea typeface="Noto Sans S Chinese Medium" panose="020B0600000000000000" charset="-122"/>
                <a:cs typeface="+mj-lt"/>
                <a:sym typeface="+mn-ea"/>
              </a:rPr>
              <a:t> </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3-4</a:t>
            </a:r>
            <a:endParaRPr lang="zh-CN" altLang="en-US"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2.     </a:t>
            </a:r>
            <a:r>
              <a:rPr sz="2000">
                <a:latin typeface="+mj-lt"/>
                <a:ea typeface="Noto Sans S Chinese Medium" panose="020B0600000000000000" charset="-122"/>
                <a:cs typeface="+mj-lt"/>
                <a:sym typeface="+mn-ea"/>
              </a:rPr>
              <a:t>Application scenarios</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6-7</a:t>
            </a:r>
            <a:endParaRPr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3.     Hardware Configuration</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8</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4.     Wlan Specification</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 9</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5.     </a:t>
            </a:r>
            <a:r>
              <a:rPr sz="2000">
                <a:latin typeface="+mj-lt"/>
                <a:ea typeface="Noto Sans S Chinese Medium" panose="020B0600000000000000" charset="-122"/>
                <a:cs typeface="+mj-lt"/>
                <a:sym typeface="+mn-ea"/>
              </a:rPr>
              <a:t>Receive sensitivity</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10</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6.     RF characteristics</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11</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7.     Software features</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12</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8.     Machine power consumption</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13</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9.     LED</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14</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10.    P</a:t>
            </a:r>
            <a:r>
              <a:rPr sz="2000">
                <a:latin typeface="+mj-lt"/>
                <a:ea typeface="Noto Sans S Chinese Medium" panose="020B0600000000000000" charset="-122"/>
                <a:cs typeface="+mj-lt"/>
                <a:sym typeface="+mn-ea"/>
              </a:rPr>
              <a:t>hysical properties</a:t>
            </a:r>
            <a:r>
              <a:rPr lang="zh-CN" altLang="en-US" sz="2000">
                <a:latin typeface="+mj-lt"/>
                <a:ea typeface="Noto Sans S Chinese Medium" panose="020B0600000000000000" charset="-122"/>
                <a:cs typeface="+mj-lt"/>
                <a:sym typeface="+mn-ea"/>
              </a:rPr>
              <a:t>·············</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14</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11.    </a:t>
            </a:r>
            <a:r>
              <a:rPr sz="2000">
                <a:latin typeface="+mj-lt"/>
                <a:ea typeface="Noto Sans S Chinese Medium" panose="020B0600000000000000" charset="-122"/>
                <a:cs typeface="+mj-lt"/>
                <a:sym typeface="+mn-ea"/>
              </a:rPr>
              <a:t>Environmental indicators</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14</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r>
              <a:rPr lang="en-US" altLang="zh-CN" sz="2000">
                <a:latin typeface="+mj-lt"/>
                <a:ea typeface="Noto Sans S Chinese Medium" panose="020B0600000000000000" charset="-122"/>
                <a:cs typeface="+mj-lt"/>
                <a:sym typeface="+mn-ea"/>
              </a:rPr>
              <a:t>12.    </a:t>
            </a:r>
            <a:r>
              <a:rPr lang="en-US" sz="2000">
                <a:latin typeface="+mj-lt"/>
                <a:ea typeface="Noto Sans S Chinese Medium" panose="020B0600000000000000" charset="-122"/>
                <a:cs typeface="+mj-lt"/>
                <a:sym typeface="+mn-ea"/>
              </a:rPr>
              <a:t>Contact Details</a:t>
            </a:r>
            <a:r>
              <a:rPr lang="zh-CN" altLang="en-US" sz="2000">
                <a:latin typeface="+mj-lt"/>
                <a:ea typeface="Noto Sans S Chinese Medium" panose="020B0600000000000000" charset="-122"/>
                <a:cs typeface="+mj-lt"/>
                <a:sym typeface="+mn-ea"/>
              </a:rPr>
              <a:t>·······································</a:t>
            </a:r>
            <a:r>
              <a:rPr lang="en-US" altLang="zh-CN" sz="2000">
                <a:latin typeface="+mj-lt"/>
                <a:ea typeface="Noto Sans S Chinese Medium" panose="020B0600000000000000" charset="-122"/>
                <a:cs typeface="+mj-lt"/>
                <a:sym typeface="+mn-ea"/>
              </a:rPr>
              <a:t>15</a:t>
            </a: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endParaRPr lang="en-US" altLang="zh-CN" sz="2000">
              <a:latin typeface="+mj-lt"/>
              <a:ea typeface="Noto Sans S Chinese Medium" panose="020B0600000000000000" charset="-122"/>
              <a:cs typeface="+mj-lt"/>
              <a:sym typeface="+mn-ea"/>
            </a:endParaRPr>
          </a:p>
          <a:p>
            <a:pPr marL="12700" fontAlgn="auto">
              <a:lnSpc>
                <a:spcPct val="150000"/>
              </a:lnSpc>
              <a:spcBef>
                <a:spcPts val="100"/>
              </a:spcBef>
            </a:pP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a:latin typeface="Noto Sans S Chinese Medium" panose="020B0600000000000000" charset="-122"/>
              <a:ea typeface="Noto Sans S Chinese Medium" panose="020B0600000000000000" charset="-122"/>
              <a:cs typeface="微软雅黑" panose="020B0503020204020204" charset="-122"/>
              <a:sym typeface="+mn-ea"/>
            </a:endParaRPr>
          </a:p>
          <a:p>
            <a:pPr marL="12700" fontAlgn="auto">
              <a:lnSpc>
                <a:spcPct val="150000"/>
              </a:lnSpc>
              <a:spcBef>
                <a:spcPts val="100"/>
              </a:spcBef>
            </a:pPr>
            <a:endParaRPr lang="en-US" altLang="zh-CN" sz="1600" spc="-185" dirty="0">
              <a:latin typeface="Noto Sans S Chinese Medium" panose="020B0600000000000000" charset="-122"/>
              <a:ea typeface="Noto Sans S Chinese Medium" panose="020B0600000000000000" charset="-122"/>
              <a:cs typeface="微软雅黑" panose="020B0503020204020204" charset="-122"/>
              <a:sym typeface="+mn-ea"/>
            </a:endParaRPr>
          </a:p>
        </p:txBody>
      </p:sp>
      <p:pic>
        <p:nvPicPr>
          <p:cNvPr id="1073741825" name="officeArt object" descr="图片 3"/>
          <p:cNvPicPr>
            <a:picLocks noChangeAspect="1"/>
          </p:cNvPicPr>
          <p:nvPr/>
        </p:nvPicPr>
        <p:blipFill>
          <a:blip r:embed="rId1"/>
          <a:stretch>
            <a:fillRect/>
          </a:stretch>
        </p:blipFill>
        <p:spPr>
          <a:xfrm>
            <a:off x="358458" y="258445"/>
            <a:ext cx="1171575" cy="376555"/>
          </a:xfrm>
          <a:prstGeom prst="rect">
            <a:avLst/>
          </a:prstGeom>
          <a:ln w="12700" cap="flat">
            <a:noFill/>
            <a:miter lim="400000"/>
            <a:headEnd/>
            <a:tailEnd/>
          </a:ln>
          <a:effectLst/>
        </p:spPr>
      </p:pic>
      <p:sp>
        <p:nvSpPr>
          <p:cNvPr id="30" name="object 3"/>
          <p:cNvSpPr/>
          <p:nvPr/>
        </p:nvSpPr>
        <p:spPr>
          <a:xfrm>
            <a:off x="455612"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p/>
        </p:txBody>
      </p:sp>
      <p:sp>
        <p:nvSpPr>
          <p:cNvPr id="33" name="object 4"/>
          <p:cNvSpPr/>
          <p:nvPr/>
        </p:nvSpPr>
        <p:spPr>
          <a:xfrm>
            <a:off x="456883"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p/>
        </p:txBody>
      </p:sp>
      <p:sp>
        <p:nvSpPr>
          <p:cNvPr id="34" name="object 24"/>
          <p:cNvSpPr txBox="1">
            <a:spLocks noGrp="1"/>
          </p:cNvSpPr>
          <p:nvPr/>
        </p:nvSpPr>
        <p:spPr>
          <a:xfrm>
            <a:off x="657657"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1" name="文本框 20"/>
          <p:cNvSpPr txBox="1"/>
          <p:nvPr/>
        </p:nvSpPr>
        <p:spPr>
          <a:xfrm>
            <a:off x="968693" y="9756140"/>
            <a:ext cx="5469890" cy="245110"/>
          </a:xfrm>
          <a:prstGeom prst="rect">
            <a:avLst/>
          </a:prstGeom>
          <a:noFill/>
        </p:spPr>
        <p:txBody>
          <a:bodyPr wrap="square" rtlCol="0">
            <a:spAutoFit/>
          </a:bodyPr>
          <a:p>
            <a:pPr algn="ctr"/>
            <a:r>
              <a:rPr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rPr>
              <a:t>www.sailskywifi.com</a:t>
            </a:r>
            <a:endParaRPr lang="zh-CN" altLang="zh-CN" sz="1000" spc="-55" dirty="0">
              <a:solidFill>
                <a:srgbClr val="0556A5"/>
              </a:solidFill>
              <a:latin typeface="Noto Sans S Chinese Medium" panose="020B0600000000000000" charset="-122"/>
              <a:ea typeface="Noto Sans S Chinese Medium" panose="020B0600000000000000" charset="-122"/>
              <a:cs typeface="Calibri" panose="020F0502020204030204"/>
              <a:sym typeface="+mn-ea"/>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10" name="object 8"/>
          <p:cNvSpPr txBox="1">
            <a:spLocks noGrp="1"/>
          </p:cNvSpPr>
          <p:nvPr/>
        </p:nvSpPr>
        <p:spPr>
          <a:xfrm>
            <a:off x="456565" y="717550"/>
            <a:ext cx="6504940" cy="3168650"/>
          </a:xfrm>
          <a:prstGeom prst="rect">
            <a:avLst/>
          </a:prstGeom>
        </p:spPr>
        <p:txBody>
          <a:bodyPr vert="horz" wrap="square" lIns="0" tIns="12700" rIns="0" bIns="0" rtlCol="0">
            <a:noAutofit/>
          </a:bodyPr>
          <a:lstStyle>
            <a:lvl1pPr>
              <a:defRPr sz="7400" b="0" i="0">
                <a:solidFill>
                  <a:srgbClr val="0556A5"/>
                </a:solidFill>
                <a:latin typeface="Calibri" panose="020F0502020204030204"/>
                <a:ea typeface="+mj-ea"/>
                <a:cs typeface="Calibri" panose="020F0502020204030204"/>
              </a:defRPr>
            </a:lvl1pPr>
          </a:lstStyle>
          <a:p>
            <a:pPr marL="12700">
              <a:lnSpc>
                <a:spcPct val="110000"/>
              </a:lnSpc>
              <a:spcBef>
                <a:spcPts val="100"/>
              </a:spcBef>
            </a:pPr>
            <a:r>
              <a:rPr lang="en-US" altLang="zh-CN" sz="1200">
                <a:solidFill>
                  <a:schemeClr val="tx1">
                    <a:lumMod val="75000"/>
                    <a:lumOff val="25000"/>
                  </a:schemeClr>
                </a:solidFill>
                <a:latin typeface="+mn-lt"/>
                <a:cs typeface="+mn-lt"/>
                <a:sym typeface="+mn-ea"/>
              </a:rPr>
              <a:t>BL6000MAX – three optical and three electric intrinsically safe wifi6AP wireless communication systems</a:t>
            </a:r>
            <a:endParaRPr lang="en-US" altLang="zh-CN" sz="1200">
              <a:solidFill>
                <a:schemeClr val="tx1">
                  <a:lumMod val="75000"/>
                  <a:lumOff val="25000"/>
                </a:schemeClr>
              </a:solidFill>
              <a:latin typeface="+mn-lt"/>
              <a:cs typeface="+mn-lt"/>
              <a:sym typeface="+mn-ea"/>
            </a:endParaRPr>
          </a:p>
          <a:p>
            <a:pPr marL="12700">
              <a:lnSpc>
                <a:spcPct val="110000"/>
              </a:lnSpc>
              <a:spcBef>
                <a:spcPts val="100"/>
              </a:spcBef>
            </a:pPr>
            <a:r>
              <a:rPr lang="en-US" altLang="zh-CN" sz="1200">
                <a:solidFill>
                  <a:schemeClr val="tx1">
                    <a:lumMod val="75000"/>
                    <a:lumOff val="25000"/>
                  </a:schemeClr>
                </a:solidFill>
                <a:latin typeface="+mn-lt"/>
                <a:cs typeface="+mn-lt"/>
                <a:sym typeface="+mn-ea"/>
              </a:rPr>
              <a:t>BL6000MAX is a (802.11ax) standard Wi-Fi 6 mining AP. This product adopts the IPQ6000+QCA8075+QCN5052+QCN5022 solution architecture and can support 2.4GHz (2</a:t>
            </a:r>
            <a:r>
              <a:rPr lang="en-US" altLang="en-US" sz="1200">
                <a:solidFill>
                  <a:schemeClr val="tx1">
                    <a:lumMod val="75000"/>
                    <a:lumOff val="25000"/>
                  </a:schemeClr>
                </a:solidFill>
                <a:latin typeface="+mn-lt"/>
                <a:cs typeface="+mn-lt"/>
                <a:sym typeface="+mn-ea"/>
              </a:rPr>
              <a:t>×</a:t>
            </a:r>
            <a:r>
              <a:rPr lang="en-US" altLang="zh-CN" sz="1200">
                <a:solidFill>
                  <a:schemeClr val="tx1">
                    <a:lumMod val="75000"/>
                    <a:lumOff val="25000"/>
                  </a:schemeClr>
                </a:solidFill>
                <a:latin typeface="+mn-lt"/>
                <a:cs typeface="+mn-lt"/>
                <a:sym typeface="+mn-ea"/>
              </a:rPr>
              <a:t>2)+5.8GHz (2</a:t>
            </a:r>
            <a:r>
              <a:rPr lang="en-US" altLang="en-US" sz="1200">
                <a:solidFill>
                  <a:schemeClr val="tx1">
                    <a:lumMod val="75000"/>
                    <a:lumOff val="25000"/>
                  </a:schemeClr>
                </a:solidFill>
                <a:latin typeface="+mn-lt"/>
                <a:cs typeface="+mn-lt"/>
                <a:sym typeface="+mn-ea"/>
              </a:rPr>
              <a:t>×</a:t>
            </a:r>
            <a:r>
              <a:rPr lang="en-US" altLang="zh-CN" sz="1200">
                <a:solidFill>
                  <a:schemeClr val="tx1">
                    <a:lumMod val="75000"/>
                    <a:lumOff val="25000"/>
                  </a:schemeClr>
                </a:solidFill>
                <a:latin typeface="+mn-lt"/>
                <a:cs typeface="+mn-lt"/>
                <a:sym typeface="+mn-ea"/>
              </a:rPr>
              <a:t>2) dual-band to provide services at the same time. The overall rate is up to 1.775Gbps. The product hardware design meets intrinsic safety requirements. , highly reliable power supply multi-level protection and port protection design can ensure that BL6000MAX wireless products can work in harsh industrial control environments for a long time.</a:t>
            </a:r>
            <a:endParaRPr lang="en-US" altLang="zh-CN" sz="1200">
              <a:solidFill>
                <a:schemeClr val="tx1">
                  <a:lumMod val="75000"/>
                  <a:lumOff val="25000"/>
                </a:schemeClr>
              </a:solidFill>
              <a:latin typeface="+mn-lt"/>
              <a:cs typeface="+mn-lt"/>
              <a:sym typeface="+mn-ea"/>
            </a:endParaRPr>
          </a:p>
          <a:p>
            <a:pPr marL="12700">
              <a:lnSpc>
                <a:spcPct val="110000"/>
              </a:lnSpc>
              <a:spcBef>
                <a:spcPts val="100"/>
              </a:spcBef>
            </a:pPr>
            <a:r>
              <a:rPr lang="en-US" altLang="zh-CN" sz="1200">
                <a:solidFill>
                  <a:schemeClr val="tx1">
                    <a:lumMod val="75000"/>
                    <a:lumOff val="25000"/>
                  </a:schemeClr>
                </a:solidFill>
                <a:latin typeface="+mn-lt"/>
                <a:cs typeface="+mn-lt"/>
                <a:sym typeface="+mn-ea"/>
              </a:rPr>
              <a:t>In terms of application, BL6000MAX has superior wireless coverage performance and strong anti-interference. It also supports millisecond-level Mesh seamless and fast switching roaming technology and cascading self-organizing network technology. The PTP network can reach 900M within 800 meters, and has high concurrent processing performance of up to 200. It provides a stable communication environment with low latency, high bandwidth, high concurrency and fast roaming for underground wireless communication in coal mines, and is widely used in underground wireless communication systems.</a:t>
            </a:r>
            <a:endParaRPr lang="en-US" altLang="zh-CN" sz="1200">
              <a:solidFill>
                <a:schemeClr val="tx1">
                  <a:lumMod val="75000"/>
                  <a:lumOff val="25000"/>
                </a:schemeClr>
              </a:solidFill>
              <a:latin typeface="+mn-lt"/>
              <a:cs typeface="+mn-lt"/>
              <a:sym typeface="+mn-ea"/>
            </a:endParaRPr>
          </a:p>
          <a:p>
            <a:pPr marL="12700">
              <a:lnSpc>
                <a:spcPct val="100000"/>
              </a:lnSpc>
              <a:spcBef>
                <a:spcPts val="100"/>
              </a:spcBef>
            </a:pPr>
            <a:endParaRPr lang="en-US" altLang="zh-CN" sz="1400">
              <a:solidFill>
                <a:schemeClr val="tx1">
                  <a:lumMod val="75000"/>
                  <a:lumOff val="25000"/>
                </a:schemeClr>
              </a:solidFill>
              <a:sym typeface="+mn-ea"/>
            </a:endParaRPr>
          </a:p>
          <a:p>
            <a:pPr marL="12700">
              <a:lnSpc>
                <a:spcPct val="100000"/>
              </a:lnSpc>
              <a:spcBef>
                <a:spcPts val="100"/>
              </a:spcBef>
            </a:pPr>
            <a:endParaRPr lang="zh-CN" altLang="en-US" sz="1400">
              <a:solidFill>
                <a:schemeClr val="tx1">
                  <a:lumMod val="75000"/>
                  <a:lumOff val="25000"/>
                </a:schemeClr>
              </a:solidFill>
              <a:sym typeface="+mn-ea"/>
            </a:endParaRPr>
          </a:p>
          <a:p>
            <a:pPr marL="12700">
              <a:lnSpc>
                <a:spcPct val="100000"/>
              </a:lnSpc>
              <a:spcBef>
                <a:spcPts val="100"/>
              </a:spcBef>
            </a:pPr>
            <a:endParaRPr lang="zh-CN" altLang="en-US" sz="1400">
              <a:solidFill>
                <a:schemeClr val="tx1">
                  <a:lumMod val="75000"/>
                  <a:lumOff val="25000"/>
                </a:schemeClr>
              </a:solidFill>
              <a:sym typeface="+mn-ea"/>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7" name="文本框 26"/>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pic>
        <p:nvPicPr>
          <p:cNvPr id="4" name="图片 3" descr="BL6000MAX-裸板_07"/>
          <p:cNvPicPr>
            <a:picLocks noChangeAspect="1"/>
          </p:cNvPicPr>
          <p:nvPr/>
        </p:nvPicPr>
        <p:blipFill>
          <a:blip r:embed="rId1"/>
          <a:stretch>
            <a:fillRect/>
          </a:stretch>
        </p:blipFill>
        <p:spPr>
          <a:xfrm>
            <a:off x="1933575" y="4043680"/>
            <a:ext cx="4053205" cy="5459730"/>
          </a:xfrm>
          <a:prstGeom prst="rect">
            <a:avLst/>
          </a:prstGeom>
        </p:spPr>
      </p:pic>
      <p:sp>
        <p:nvSpPr>
          <p:cNvPr id="19" name="文本框 18"/>
          <p:cNvSpPr txBox="1"/>
          <p:nvPr/>
        </p:nvSpPr>
        <p:spPr>
          <a:xfrm>
            <a:off x="1005368" y="223215"/>
            <a:ext cx="2430780" cy="33718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a:solidFill>
                  <a:schemeClr val="accent2"/>
                </a:solidFill>
                <a:latin typeface="+mj-lt"/>
                <a:ea typeface="Noto Sans S Chinese Medium" panose="020B0600000000000000" charset="-122"/>
                <a:cs typeface="+mj-lt"/>
                <a:sym typeface="+mn-ea"/>
              </a:rPr>
              <a:t>Product characteristic</a:t>
            </a:r>
            <a:r>
              <a:rPr lang="zh-CN" altLang="en-US" sz="1600">
                <a:solidFill>
                  <a:schemeClr val="accent2"/>
                </a:solidFill>
                <a:latin typeface="+mj-lt"/>
                <a:ea typeface="Noto Sans S Chinese Medium" panose="020B0600000000000000" charset="-122"/>
                <a:cs typeface="+mj-lt"/>
                <a:sym typeface="+mn-ea"/>
              </a:rPr>
              <a:t>s</a:t>
            </a:r>
            <a:endParaRPr kumimoji="0" lang="zh-CN" altLang="en-US" sz="1600" b="1" i="0" u="none" strike="noStrike" kern="1200" cap="none" spc="0" normalizeH="0" baseline="0" noProof="0" dirty="0">
              <a:ln>
                <a:noFill/>
              </a:ln>
              <a:solidFill>
                <a:schemeClr val="accent2"/>
              </a:solidFill>
              <a:effectLst/>
              <a:uLnTx/>
              <a:uFillTx/>
              <a:latin typeface="+mj-lt"/>
              <a:ea typeface="Noto Sans S Chinese Medium" panose="020B0600000000000000" charset="-122"/>
              <a:cs typeface="+mj-lt"/>
              <a:sym typeface="+mn-ea"/>
            </a:endParaRPr>
          </a:p>
        </p:txBody>
      </p:sp>
      <p:sp>
        <p:nvSpPr>
          <p:cNvPr id="18" name="矩形: 圆角 16"/>
          <p:cNvSpPr/>
          <p:nvPr/>
        </p:nvSpPr>
        <p:spPr>
          <a:xfrm>
            <a:off x="455295" y="104140"/>
            <a:ext cx="549910" cy="518795"/>
          </a:xfrm>
          <a:prstGeom prst="round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10" name="object 8"/>
          <p:cNvSpPr txBox="1">
            <a:spLocks noGrp="1"/>
          </p:cNvSpPr>
          <p:nvPr/>
        </p:nvSpPr>
        <p:spPr>
          <a:xfrm>
            <a:off x="269875" y="958215"/>
            <a:ext cx="7021830" cy="8679815"/>
          </a:xfrm>
          <a:prstGeom prst="rect">
            <a:avLst/>
          </a:prstGeom>
        </p:spPr>
        <p:txBody>
          <a:bodyPr vert="horz" wrap="square" lIns="0" tIns="12700" rIns="0" bIns="0" rtlCol="0">
            <a:no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200">
                <a:solidFill>
                  <a:schemeClr val="tx1">
                    <a:lumMod val="75000"/>
                    <a:lumOff val="25000"/>
                  </a:schemeClr>
                </a:solidFill>
                <a:latin typeface="+mn-lt"/>
                <a:cs typeface="+mn-lt"/>
                <a:sym typeface="+mn-ea"/>
              </a:rPr>
              <a:t>BL6000Max supports omnidirectional/directional antennas, supports dual radio frequency 2.4GHz+5GHz working simultaneously, supports 3</a:t>
            </a:r>
            <a:r>
              <a:rPr lang="en-US" altLang="en-US" sz="1200">
                <a:solidFill>
                  <a:schemeClr val="tx1">
                    <a:lumMod val="75000"/>
                    <a:lumOff val="25000"/>
                  </a:schemeClr>
                </a:solidFill>
                <a:latin typeface="+mn-lt"/>
                <a:cs typeface="+mn-lt"/>
                <a:sym typeface="+mn-ea"/>
              </a:rPr>
              <a:t>×</a:t>
            </a:r>
            <a:r>
              <a:rPr lang="en-US" altLang="zh-CN" sz="1200">
                <a:solidFill>
                  <a:schemeClr val="tx1">
                    <a:lumMod val="75000"/>
                    <a:lumOff val="25000"/>
                  </a:schemeClr>
                </a:solidFill>
                <a:latin typeface="+mn-lt"/>
                <a:cs typeface="+mn-lt"/>
                <a:sym typeface="+mn-ea"/>
              </a:rPr>
              <a:t>Gigabit GE electrical ports (WAN/LAN self-identification), 3</a:t>
            </a:r>
            <a:r>
              <a:rPr lang="en-US" altLang="en-US" sz="1200">
                <a:solidFill>
                  <a:schemeClr val="tx1">
                    <a:lumMod val="75000"/>
                    <a:lumOff val="25000"/>
                  </a:schemeClr>
                </a:solidFill>
                <a:latin typeface="+mn-lt"/>
                <a:cs typeface="+mn-lt"/>
                <a:sym typeface="+mn-ea"/>
              </a:rPr>
              <a:t>×</a:t>
            </a:r>
            <a:r>
              <a:rPr lang="en-US" altLang="zh-CN" sz="1200">
                <a:solidFill>
                  <a:schemeClr val="tx1">
                    <a:lumMod val="75000"/>
                    <a:lumOff val="25000"/>
                  </a:schemeClr>
                </a:solidFill>
                <a:latin typeface="+mn-lt"/>
                <a:cs typeface="+mn-lt"/>
                <a:sym typeface="+mn-ea"/>
              </a:rPr>
              <a:t>Gigabit GE optical ports, and can optionally expand 5G Internet;</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zh-CN" sz="1200">
                <a:solidFill>
                  <a:schemeClr val="tx1">
                    <a:lumMod val="75000"/>
                    <a:lumOff val="25000"/>
                  </a:schemeClr>
                </a:solidFill>
                <a:latin typeface="+mn-lt"/>
                <a:cs typeface="+mn-lt"/>
                <a:sym typeface="+mn-ea"/>
              </a:rPr>
              <a:t>Supports 6KV overvoltage protection of the Ethernet interface and operates in a wide temperature range of</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zh-CN" sz="1200">
                <a:solidFill>
                  <a:schemeClr val="tx1">
                    <a:lumMod val="75000"/>
                    <a:lumOff val="25000"/>
                  </a:schemeClr>
                </a:solidFill>
                <a:latin typeface="+mn-lt"/>
                <a:cs typeface="+mn-lt"/>
                <a:sym typeface="+mn-ea"/>
              </a:rPr>
              <a:t> -40</a:t>
            </a:r>
            <a:r>
              <a:rPr lang="en-US" altLang="en-US" sz="1200">
                <a:solidFill>
                  <a:schemeClr val="tx1">
                    <a:lumMod val="75000"/>
                    <a:lumOff val="25000"/>
                  </a:schemeClr>
                </a:solidFill>
                <a:latin typeface="+mn-lt"/>
                <a:cs typeface="+mn-lt"/>
                <a:sym typeface="+mn-ea"/>
              </a:rPr>
              <a:t>℃</a:t>
            </a:r>
            <a:r>
              <a:rPr lang="en-US" altLang="zh-CN" sz="1200">
                <a:solidFill>
                  <a:schemeClr val="tx1">
                    <a:lumMod val="75000"/>
                    <a:lumOff val="25000"/>
                  </a:schemeClr>
                </a:solidFill>
                <a:latin typeface="+mn-lt"/>
                <a:cs typeface="+mn-lt"/>
                <a:sym typeface="+mn-ea"/>
              </a:rPr>
              <a:t>~+75</a:t>
            </a:r>
            <a:r>
              <a:rPr lang="en-US" altLang="en-US" sz="1200">
                <a:solidFill>
                  <a:schemeClr val="tx1">
                    <a:lumMod val="75000"/>
                    <a:lumOff val="25000"/>
                  </a:schemeClr>
                </a:solidFill>
                <a:latin typeface="+mn-lt"/>
                <a:cs typeface="+mn-lt"/>
                <a:sym typeface="+mn-ea"/>
              </a:rPr>
              <a:t>℃</a:t>
            </a:r>
            <a:r>
              <a:rPr lang="en-US" altLang="zh-CN" sz="1200">
                <a:solidFill>
                  <a:schemeClr val="tx1">
                    <a:lumMod val="75000"/>
                    <a:lumOff val="25000"/>
                  </a:schemeClr>
                </a:solidFill>
                <a:latin typeface="+mn-lt"/>
                <a:cs typeface="+mn-lt"/>
                <a:sym typeface="+mn-ea"/>
              </a:rPr>
              <a:t>, fully meeting the requirements of industrial-grade use;</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zh-CN" sz="1200">
                <a:solidFill>
                  <a:schemeClr val="tx1">
                    <a:lumMod val="75000"/>
                    <a:lumOff val="25000"/>
                  </a:schemeClr>
                </a:solidFill>
                <a:latin typeface="+mn-lt"/>
                <a:cs typeface="+mn-lt"/>
                <a:sym typeface="+mn-ea"/>
              </a:rPr>
              <a:t>The external antenna port supports 5KV antenna feed and lightning protection;</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zh-CN" sz="1200">
                <a:solidFill>
                  <a:schemeClr val="tx1">
                    <a:lumMod val="75000"/>
                    <a:lumOff val="25000"/>
                  </a:schemeClr>
                </a:solidFill>
                <a:latin typeface="+mn-lt"/>
                <a:cs typeface="+mn-lt"/>
                <a:sym typeface="+mn-ea"/>
              </a:rPr>
              <a:t>The whole machine is designed with low power consumption, the full load power consumption of WIFI single machine is ≤12W, and the full load power consumption of extended 5G Internet is ≤16W;</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zh-CN" sz="1200">
                <a:solidFill>
                  <a:schemeClr val="tx1">
                    <a:lumMod val="75000"/>
                    <a:lumOff val="25000"/>
                  </a:schemeClr>
                </a:solidFill>
                <a:latin typeface="+mn-lt"/>
                <a:cs typeface="+mn-lt"/>
                <a:sym typeface="+mn-ea"/>
              </a:rPr>
              <a:t>2. Main features</a:t>
            </a:r>
            <a:endParaRPr lang="en-US" altLang="zh-CN" sz="1200">
              <a:solidFill>
                <a:schemeClr val="tx1">
                  <a:lumMod val="75000"/>
                  <a:lumOff val="25000"/>
                </a:schemeClr>
              </a:solidFill>
              <a:latin typeface="+mn-lt"/>
              <a:cs typeface="+mn-lt"/>
              <a:sym typeface="+mn-ea"/>
            </a:endParaRPr>
          </a:p>
          <a:p>
            <a:pPr marL="184150" lvl="0" indent="-171450" algn="just" fontAlgn="auto">
              <a:lnSpc>
                <a:spcPct val="150000"/>
              </a:lnSpc>
              <a:spcBef>
                <a:spcPts val="100"/>
              </a:spcBef>
              <a:buFont typeface="Arial" panose="020B0604020202020204" pitchFamily="34" charset="0"/>
              <a:buChar char="•"/>
            </a:pPr>
            <a:r>
              <a:rPr lang="en-US" altLang="zh-CN" sz="1200">
                <a:solidFill>
                  <a:schemeClr val="tx1">
                    <a:lumMod val="75000"/>
                    <a:lumOff val="25000"/>
                  </a:schemeClr>
                </a:solidFill>
                <a:latin typeface="+mn-lt"/>
                <a:cs typeface="+mn-lt"/>
                <a:sym typeface="+mn-ea"/>
              </a:rPr>
              <a:t>Wi-Fi 6 (802.11ax) standard</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en-US" sz="1200">
                <a:solidFill>
                  <a:schemeClr val="tx1">
                    <a:lumMod val="75000"/>
                    <a:lumOff val="25000"/>
                  </a:schemeClr>
                </a:solidFill>
                <a:latin typeface="+mn-lt"/>
                <a:cs typeface="+mn-lt"/>
                <a:sym typeface="+mn-ea"/>
              </a:rPr>
              <a:t></a:t>
            </a:r>
            <a:r>
              <a:rPr lang="en-US" altLang="zh-CN" sz="1200">
                <a:solidFill>
                  <a:schemeClr val="tx1">
                    <a:lumMod val="75000"/>
                    <a:lumOff val="25000"/>
                  </a:schemeClr>
                </a:solidFill>
                <a:latin typeface="+mn-lt"/>
                <a:cs typeface="+mn-lt"/>
                <a:sym typeface="+mn-ea"/>
              </a:rPr>
              <a:t>802.11ax is the latest generation Wi-Fi standard of IEEE802.11, which can improve user access capacity and bandwidth in high-density access scenarios, reduce business delays, and enhance wireless transmission experience;</a:t>
            </a:r>
            <a:endParaRPr lang="en-US" altLang="zh-CN" sz="1200">
              <a:solidFill>
                <a:schemeClr val="tx1">
                  <a:lumMod val="75000"/>
                  <a:lumOff val="25000"/>
                </a:schemeClr>
              </a:solidFill>
              <a:latin typeface="+mn-lt"/>
              <a:cs typeface="+mn-lt"/>
              <a:sym typeface="+mn-ea"/>
            </a:endParaRPr>
          </a:p>
          <a:p>
            <a:pPr marL="184150" lvl="0" indent="-171450" algn="just" fontAlgn="auto">
              <a:lnSpc>
                <a:spcPct val="150000"/>
              </a:lnSpc>
              <a:spcBef>
                <a:spcPts val="100"/>
              </a:spcBef>
              <a:buFont typeface="Arial" panose="020B0604020202020204" pitchFamily="34" charset="0"/>
              <a:buChar char="•"/>
            </a:pPr>
            <a:r>
              <a:rPr lang="en-US" altLang="zh-CN" sz="1200">
                <a:solidFill>
                  <a:schemeClr val="tx1">
                    <a:lumMod val="75000"/>
                    <a:lumOff val="25000"/>
                  </a:schemeClr>
                </a:solidFill>
                <a:latin typeface="+mn-lt"/>
                <a:cs typeface="+mn-lt"/>
                <a:sym typeface="+mn-ea"/>
              </a:rPr>
              <a:t>Supports 2.4GHz+5GHz dual-band MU-MIMO, allowing the AP to send data to multiple terminals at the same time, doubling the utilization rate of wireless spectrum resources;</a:t>
            </a:r>
            <a:endParaRPr lang="en-US" altLang="zh-CN" sz="1200">
              <a:solidFill>
                <a:schemeClr val="tx1">
                  <a:lumMod val="75000"/>
                  <a:lumOff val="25000"/>
                </a:schemeClr>
              </a:solidFill>
              <a:latin typeface="+mn-lt"/>
              <a:cs typeface="+mn-lt"/>
              <a:sym typeface="+mn-ea"/>
            </a:endParaRPr>
          </a:p>
          <a:p>
            <a:pPr marL="184150" lvl="0" indent="-171450" algn="just" fontAlgn="auto">
              <a:lnSpc>
                <a:spcPct val="150000"/>
              </a:lnSpc>
              <a:spcBef>
                <a:spcPts val="100"/>
              </a:spcBef>
              <a:buFont typeface="Arial" panose="020B0604020202020204" pitchFamily="34" charset="0"/>
              <a:buChar char="•"/>
            </a:pPr>
            <a:r>
              <a:rPr lang="en-US" altLang="zh-CN" sz="1200">
                <a:solidFill>
                  <a:schemeClr val="tx1">
                    <a:lumMod val="75000"/>
                    <a:lumOff val="25000"/>
                  </a:schemeClr>
                </a:solidFill>
                <a:latin typeface="+mn-lt"/>
                <a:cs typeface="+mn-lt"/>
                <a:sym typeface="+mn-ea"/>
              </a:rPr>
              <a:t>Supports 1024QAM modulation, and the data transmission efficiency is 25% higher than 802.11ac;</a:t>
            </a:r>
            <a:endParaRPr lang="en-US" altLang="zh-CN" sz="1200">
              <a:solidFill>
                <a:schemeClr val="tx1">
                  <a:lumMod val="75000"/>
                  <a:lumOff val="25000"/>
                </a:schemeClr>
              </a:solidFill>
              <a:latin typeface="+mn-lt"/>
              <a:cs typeface="+mn-lt"/>
              <a:sym typeface="+mn-ea"/>
            </a:endParaRPr>
          </a:p>
          <a:p>
            <a:pPr marL="184150" lvl="0" indent="-171450" algn="just" fontAlgn="auto">
              <a:lnSpc>
                <a:spcPct val="150000"/>
              </a:lnSpc>
              <a:spcBef>
                <a:spcPts val="100"/>
              </a:spcBef>
              <a:buFont typeface="Arial" panose="020B0604020202020204" pitchFamily="34" charset="0"/>
              <a:buChar char="•"/>
            </a:pPr>
            <a:r>
              <a:rPr lang="en-US" altLang="zh-CN" sz="1200">
                <a:solidFill>
                  <a:schemeClr val="tx1">
                    <a:lumMod val="75000"/>
                    <a:lumOff val="25000"/>
                  </a:schemeClr>
                </a:solidFill>
                <a:latin typeface="+mn-lt"/>
                <a:cs typeface="+mn-lt"/>
                <a:sym typeface="+mn-ea"/>
              </a:rPr>
              <a:t>Support OFDMA technology, using different subcarriers to transmit data to multiple terminals at the same time, reducing delays and improving network efficiency;</a:t>
            </a:r>
            <a:endParaRPr lang="en-US" altLang="zh-CN" sz="1200">
              <a:solidFill>
                <a:schemeClr val="tx1">
                  <a:lumMod val="75000"/>
                  <a:lumOff val="25000"/>
                </a:schemeClr>
              </a:solidFill>
              <a:latin typeface="+mn-lt"/>
              <a:cs typeface="+mn-lt"/>
              <a:sym typeface="+mn-ea"/>
            </a:endParaRPr>
          </a:p>
          <a:p>
            <a:pPr marL="184150" lvl="0" indent="-171450" algn="just" fontAlgn="auto">
              <a:lnSpc>
                <a:spcPct val="150000"/>
              </a:lnSpc>
              <a:spcBef>
                <a:spcPts val="100"/>
              </a:spcBef>
              <a:buFont typeface="Arial" panose="020B0604020202020204" pitchFamily="34" charset="0"/>
              <a:buChar char="•"/>
            </a:pPr>
            <a:r>
              <a:rPr lang="en-US" altLang="zh-CN" sz="1200">
                <a:solidFill>
                  <a:schemeClr val="tx1">
                    <a:lumMod val="75000"/>
                    <a:lumOff val="25000"/>
                  </a:schemeClr>
                </a:solidFill>
                <a:latin typeface="+mn-lt"/>
                <a:cs typeface="+mn-lt"/>
                <a:sym typeface="+mn-ea"/>
              </a:rPr>
              <a:t>Support spatial multiplexing technology to reduce co-channel interference;</a:t>
            </a:r>
            <a:endParaRPr lang="en-US" altLang="zh-CN" sz="1200">
              <a:solidFill>
                <a:schemeClr val="tx1">
                  <a:lumMod val="75000"/>
                  <a:lumOff val="25000"/>
                </a:schemeClr>
              </a:solidFill>
              <a:latin typeface="+mn-lt"/>
              <a:cs typeface="+mn-lt"/>
              <a:sym typeface="+mn-ea"/>
            </a:endParaRPr>
          </a:p>
          <a:p>
            <a:pPr marL="184150" lvl="0" indent="-171450" algn="just" fontAlgn="auto">
              <a:lnSpc>
                <a:spcPct val="150000"/>
              </a:lnSpc>
              <a:spcBef>
                <a:spcPts val="100"/>
              </a:spcBef>
              <a:buFont typeface="Arial" panose="020B0604020202020204" pitchFamily="34" charset="0"/>
              <a:buChar char="•"/>
            </a:pPr>
            <a:r>
              <a:rPr lang="en-US" altLang="zh-CN" sz="1200">
                <a:solidFill>
                  <a:schemeClr val="tx1">
                    <a:lumMod val="75000"/>
                    <a:lumOff val="25000"/>
                  </a:schemeClr>
                </a:solidFill>
                <a:latin typeface="+mn-lt"/>
                <a:cs typeface="+mn-lt"/>
                <a:sym typeface="+mn-ea"/>
              </a:rPr>
              <a:t>Supports target wake-up time mechanism, allowing AP and terminals to negotiate wake-up time to save energy consumption and conflicts;Mesh flexible networking, fast and seamless roaming switching</a:t>
            </a:r>
            <a:endParaRPr lang="en-US" altLang="zh-CN" sz="1200">
              <a:solidFill>
                <a:schemeClr val="tx1">
                  <a:lumMod val="75000"/>
                  <a:lumOff val="25000"/>
                </a:schemeClr>
              </a:solidFill>
              <a:latin typeface="+mn-lt"/>
              <a:cs typeface="+mn-lt"/>
              <a:sym typeface="+mn-ea"/>
            </a:endParaRPr>
          </a:p>
          <a:p>
            <a:pPr marL="184150" lvl="0" indent="-171450" algn="just" fontAlgn="auto">
              <a:lnSpc>
                <a:spcPct val="150000"/>
              </a:lnSpc>
              <a:spcBef>
                <a:spcPts val="100"/>
              </a:spcBef>
              <a:buFont typeface="Arial" panose="020B0604020202020204" pitchFamily="34" charset="0"/>
              <a:buChar char="•"/>
            </a:pPr>
            <a:r>
              <a:rPr lang="en-US" altLang="zh-CN" sz="1200">
                <a:solidFill>
                  <a:schemeClr val="tx1">
                    <a:lumMod val="75000"/>
                    <a:lumOff val="25000"/>
                  </a:schemeClr>
                </a:solidFill>
                <a:latin typeface="+mn-lt"/>
                <a:cs typeface="+mn-lt"/>
                <a:sym typeface="+mn-ea"/>
              </a:rPr>
              <a:t>It adopts advanced Mesh self-organizing network technology to ensure that the network will not be dropped after the device goes offline within the effective antenna coverage. It also supports wireless ring network and hybrid networking. It fully supports 802.11kvr routing node roaming switching technology, and millisecond-level high-speed switching accelerates the rapid deployment of wireless networks and rapid channel switching selection, providing effective support for wireless mobile communication solutions.</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zh-CN" sz="1200">
                <a:solidFill>
                  <a:schemeClr val="tx1">
                    <a:lumMod val="75000"/>
                    <a:lumOff val="25000"/>
                  </a:schemeClr>
                </a:solidFill>
                <a:latin typeface="+mn-lt"/>
                <a:cs typeface="+mn-lt"/>
                <a:sym typeface="+mn-ea"/>
              </a:rPr>
              <a:t>AP+AC flexible management AP intelligent alarm</a:t>
            </a:r>
            <a:endParaRPr lang="en-US" altLang="zh-CN" sz="1200">
              <a:solidFill>
                <a:schemeClr val="tx1">
                  <a:lumMod val="75000"/>
                  <a:lumOff val="25000"/>
                </a:schemeClr>
              </a:solidFill>
              <a:latin typeface="+mn-lt"/>
              <a:cs typeface="+mn-lt"/>
              <a:sym typeface="+mn-ea"/>
            </a:endParaRPr>
          </a:p>
          <a:p>
            <a:pPr marL="12700" lvl="0" indent="0" algn="just" fontAlgn="auto">
              <a:lnSpc>
                <a:spcPct val="150000"/>
              </a:lnSpc>
              <a:spcBef>
                <a:spcPts val="100"/>
              </a:spcBef>
              <a:buNone/>
            </a:pPr>
            <a:r>
              <a:rPr lang="en-US" altLang="zh-CN" sz="1200">
                <a:solidFill>
                  <a:schemeClr val="tx1">
                    <a:lumMod val="75000"/>
                    <a:lumOff val="25000"/>
                  </a:schemeClr>
                </a:solidFill>
                <a:latin typeface="+mn-lt"/>
                <a:cs typeface="+mn-lt"/>
                <a:sym typeface="+mn-ea"/>
              </a:rPr>
              <a:t>The product supports flexible management, supports large-scale AC, cross-layer three, and cross-LAN management. Large-scale AC can manage 500-5000 mining APs at the same time.</a:t>
            </a:r>
            <a:endParaRPr lang="zh-CN" altLang="en-US" sz="1200" spc="-185" dirty="0">
              <a:solidFill>
                <a:srgbClr val="0070C0"/>
              </a:solidFill>
              <a:latin typeface="+mn-lt"/>
              <a:ea typeface="Noto Sans S Chinese Bold" panose="020B0800000000000000" charset="-122"/>
              <a:cs typeface="+mn-lt"/>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a:p>
            <a:pPr marL="12700" lvl="0" indent="0" algn="just" fontAlgn="auto">
              <a:lnSpc>
                <a:spcPct val="150000"/>
              </a:lnSpc>
              <a:spcBef>
                <a:spcPts val="100"/>
              </a:spcBef>
              <a:buNone/>
            </a:pPr>
            <a:endParaRPr lang="zh-CN" altLang="en-US" sz="2000" spc="-185" dirty="0">
              <a:solidFill>
                <a:srgbClr val="0070C0"/>
              </a:solidFill>
              <a:latin typeface="Noto Sans S Chinese Bold" panose="020B0800000000000000" charset="-122"/>
              <a:ea typeface="Noto Sans S Chinese Bold" panose="020B0800000000000000" charset="-122"/>
              <a:cs typeface="Noto Sans S Chinese Regular" panose="020B0500000000000000" charset="-122"/>
            </a:endParaRPr>
          </a:p>
        </p:txBody>
      </p:sp>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339" y="9835629"/>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18" name="矩形: 圆角 16"/>
          <p:cNvSpPr/>
          <p:nvPr/>
        </p:nvSpPr>
        <p:spPr>
          <a:xfrm>
            <a:off x="419100" y="316230"/>
            <a:ext cx="585470" cy="518160"/>
          </a:xfrm>
          <a:prstGeom prst="round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rPr>
              <a:t>01</a:t>
            </a:r>
            <a:endParaRPr kumimoji="0" lang="en-US" altLang="zh-CN" sz="2000" b="0" i="0" u="none" strike="noStrike" kern="1200" cap="none" spc="0" normalizeH="0" baseline="0" noProof="0" dirty="0">
              <a:ln>
                <a:noFill/>
              </a:ln>
              <a:solidFill>
                <a:prstClr val="white"/>
              </a:solidFill>
              <a:effectLst/>
              <a:uLnTx/>
              <a:uFillTx/>
              <a:latin typeface="Aharoni" panose="02010803020104030203" pitchFamily="2" charset="-79"/>
              <a:ea typeface="阿里汉仪智能黑体" panose="00020600040101010101" pitchFamily="18" charset="-122"/>
              <a:cs typeface="Aharoni" panose="02010803020104030203" pitchFamily="2" charset="-79"/>
            </a:endParaRPr>
          </a:p>
        </p:txBody>
      </p:sp>
      <p:sp>
        <p:nvSpPr>
          <p:cNvPr id="27" name="文本框 26"/>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sp>
        <p:nvSpPr>
          <p:cNvPr id="2" name="文本框 1"/>
          <p:cNvSpPr txBox="1"/>
          <p:nvPr/>
        </p:nvSpPr>
        <p:spPr>
          <a:xfrm>
            <a:off x="1005368" y="435305"/>
            <a:ext cx="2494280" cy="36830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a:solidFill>
                  <a:schemeClr val="accent2"/>
                </a:solidFill>
                <a:latin typeface="+mj-lt"/>
                <a:ea typeface="Noto Sans S Chinese Medium" panose="020B0600000000000000" charset="-122"/>
                <a:cs typeface="+mj-lt"/>
                <a:sym typeface="+mn-ea"/>
              </a:rPr>
              <a:t>Product characteristics</a:t>
            </a:r>
            <a:endParaRPr kumimoji="0" lang="zh-CN" altLang="en-US" b="1" i="0" u="none" strike="noStrike" kern="1200" cap="none" spc="0" normalizeH="0" baseline="0" noProof="0" dirty="0">
              <a:ln>
                <a:noFill/>
              </a:ln>
              <a:solidFill>
                <a:schemeClr val="accent2"/>
              </a:solidFill>
              <a:effectLst/>
              <a:uLnTx/>
              <a:uFillTx/>
              <a:latin typeface="+mj-lt"/>
              <a:ea typeface="Noto Sans S Chinese Medium" panose="020B0600000000000000" charset="-122"/>
              <a:cs typeface="+mj-lt"/>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974" y="984896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 name="object 8"/>
          <p:cNvSpPr txBox="1">
            <a:spLocks noGrp="1"/>
          </p:cNvSpPr>
          <p:nvPr/>
        </p:nvSpPr>
        <p:spPr>
          <a:xfrm>
            <a:off x="455295" y="1137920"/>
            <a:ext cx="6392545" cy="51752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1. </a:t>
            </a:r>
            <a:r>
              <a:rPr lang="zh-CN" altLang="en-US" sz="1600" b="1" spc="-185" dirty="0">
                <a:latin typeface="Calibri" panose="020F0502020204030204" charset="0"/>
                <a:ea typeface="Noto Sans S Chinese Regular" panose="020B0500000000000000" charset="-122"/>
                <a:cs typeface="Calibri" panose="020F0502020204030204" charset="0"/>
                <a:sym typeface="+mn-ea"/>
              </a:rPr>
              <a:t>Smart </a:t>
            </a:r>
            <a:r>
              <a:rPr lang="en-US" altLang="zh-CN" sz="1600" b="1" spc="-185" dirty="0">
                <a:latin typeface="Calibri" panose="020F0502020204030204" charset="0"/>
                <a:ea typeface="Noto Sans S Chinese Regular" panose="020B0500000000000000" charset="-122"/>
                <a:cs typeface="Calibri" panose="020F0502020204030204" charset="0"/>
                <a:sym typeface="+mn-ea"/>
              </a:rPr>
              <a:t> </a:t>
            </a:r>
            <a:r>
              <a:rPr lang="zh-CN" altLang="en-US" sz="1600" b="1" spc="-185" dirty="0">
                <a:latin typeface="Calibri" panose="020F0502020204030204" charset="0"/>
                <a:ea typeface="Noto Sans S Chinese Regular" panose="020B0500000000000000" charset="-122"/>
                <a:cs typeface="Calibri" panose="020F0502020204030204" charset="0"/>
                <a:sym typeface="+mn-ea"/>
              </a:rPr>
              <a:t>mine</a:t>
            </a:r>
            <a:endParaRPr lang="zh-CN" altLang="en-US" sz="1600" b="1" spc="-185" dirty="0">
              <a:latin typeface="Calibri" panose="020F0502020204030204" charset="0"/>
              <a:ea typeface="Noto Sans S Chinese Regular" panose="020B0500000000000000" charset="-122"/>
              <a:cs typeface="Calibri" panose="020F0502020204030204" charset="0"/>
            </a:endParaRPr>
          </a:p>
          <a:p>
            <a:pPr marL="12700">
              <a:lnSpc>
                <a:spcPct val="100000"/>
              </a:lnSpc>
              <a:spcBef>
                <a:spcPts val="100"/>
              </a:spcBef>
            </a:pPr>
            <a:endParaRPr lang="zh-CN" altLang="en-US" sz="1600" b="1" spc="-185" dirty="0">
              <a:latin typeface="Calibri" panose="020F0502020204030204" charset="0"/>
              <a:ea typeface="Noto Sans S Chinese Regular" panose="020B0500000000000000" charset="-122"/>
              <a:cs typeface="Calibri" panose="020F0502020204030204" charset="0"/>
            </a:endParaRPr>
          </a:p>
        </p:txBody>
      </p:sp>
      <p:sp>
        <p:nvSpPr>
          <p:cNvPr id="22" name="文本框 21"/>
          <p:cNvSpPr txBox="1"/>
          <p:nvPr/>
        </p:nvSpPr>
        <p:spPr>
          <a:xfrm>
            <a:off x="969173" y="518490"/>
            <a:ext cx="25577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b="1">
                <a:solidFill>
                  <a:schemeClr val="accent2"/>
                </a:solidFill>
                <a:latin typeface="+mj-lt"/>
                <a:ea typeface="Noto Sans S Chinese Medium" panose="020B0600000000000000" charset="-122"/>
                <a:cs typeface="+mj-lt"/>
                <a:sym typeface="+mn-ea"/>
              </a:rPr>
              <a:t>Application scenarios</a:t>
            </a:r>
            <a:endParaRPr kumimoji="0" lang="en-US" altLang="zh-CN" b="1" i="0" u="none" strike="noStrike" kern="1200" cap="none" spc="0" normalizeH="0" baseline="0" noProof="0" dirty="0">
              <a:ln>
                <a:noFill/>
              </a:ln>
              <a:solidFill>
                <a:schemeClr val="accent2"/>
              </a:solidFill>
              <a:effectLst/>
              <a:uLnTx/>
              <a:uFillTx/>
              <a:latin typeface="+mj-lt"/>
              <a:ea typeface="Noto Sans S Chinese Medium" panose="020B0600000000000000" charset="-122"/>
              <a:cs typeface="+mj-lt"/>
              <a:sym typeface="+mn-ea"/>
            </a:endParaRPr>
          </a:p>
        </p:txBody>
      </p:sp>
      <p:sp>
        <p:nvSpPr>
          <p:cNvPr id="7" name="object 8"/>
          <p:cNvSpPr txBox="1">
            <a:spLocks noGrp="1"/>
          </p:cNvSpPr>
          <p:nvPr/>
        </p:nvSpPr>
        <p:spPr>
          <a:xfrm>
            <a:off x="481100" y="570230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2.</a:t>
            </a:r>
            <a:r>
              <a:rPr lang="en-US" altLang="zh-CN" sz="1600" b="1" spc="-185" dirty="0">
                <a:latin typeface="Calibri" panose="020F0502020204030204" charset="0"/>
                <a:ea typeface="Noto Sans S Chinese Regular" panose="020B0500000000000000" charset="-122"/>
                <a:cs typeface="Calibri" panose="020F0502020204030204" charset="0"/>
              </a:rPr>
              <a:t>Smart  </a:t>
            </a:r>
            <a:r>
              <a:rPr sz="1600" b="1" spc="-185" dirty="0">
                <a:latin typeface="Calibri" panose="020F0502020204030204" charset="0"/>
                <a:ea typeface="Noto Sans S Chinese Regular" panose="020B0500000000000000" charset="-122"/>
                <a:cs typeface="Calibri" panose="020F0502020204030204" charset="0"/>
              </a:rPr>
              <a:t>corridor</a:t>
            </a:r>
            <a:endParaRPr sz="1600" b="1" spc="-185" dirty="0">
              <a:latin typeface="Calibri" panose="020F0502020204030204" charset="0"/>
              <a:ea typeface="Noto Sans S Chinese Regular" panose="020B0500000000000000" charset="-122"/>
              <a:cs typeface="Calibri" panose="020F0502020204030204" charset="0"/>
            </a:endParaRPr>
          </a:p>
        </p:txBody>
      </p:sp>
      <p:sp>
        <p:nvSpPr>
          <p:cNvPr id="9" name="文本框 8"/>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200">
              <a:sym typeface="+mn-ea"/>
            </a:endParaRPr>
          </a:p>
        </p:txBody>
      </p:sp>
      <p:pic>
        <p:nvPicPr>
          <p:cNvPr id="3" name="图片 2" descr="图片1"/>
          <p:cNvPicPr>
            <a:picLocks noChangeAspect="1"/>
          </p:cNvPicPr>
          <p:nvPr/>
        </p:nvPicPr>
        <p:blipFill>
          <a:blip r:embed="rId1"/>
          <a:stretch>
            <a:fillRect/>
          </a:stretch>
        </p:blipFill>
        <p:spPr>
          <a:xfrm>
            <a:off x="657860" y="1433195"/>
            <a:ext cx="5897245" cy="3831590"/>
          </a:xfrm>
          <a:prstGeom prst="rect">
            <a:avLst/>
          </a:prstGeom>
        </p:spPr>
      </p:pic>
      <p:pic>
        <p:nvPicPr>
          <p:cNvPr id="5" name="图片 4"/>
          <p:cNvPicPr>
            <a:picLocks noChangeAspect="1"/>
          </p:cNvPicPr>
          <p:nvPr/>
        </p:nvPicPr>
        <p:blipFill>
          <a:blip r:embed="rId2"/>
          <a:stretch>
            <a:fillRect/>
          </a:stretch>
        </p:blipFill>
        <p:spPr>
          <a:xfrm>
            <a:off x="657860" y="5969000"/>
            <a:ext cx="5896610" cy="3616960"/>
          </a:xfrm>
          <a:prstGeom prst="rect">
            <a:avLst/>
          </a:prstGeom>
        </p:spPr>
      </p:pic>
      <p:sp>
        <p:nvSpPr>
          <p:cNvPr id="8" name="矩形 7"/>
          <p:cNvSpPr/>
          <p:nvPr/>
        </p:nvSpPr>
        <p:spPr>
          <a:xfrm>
            <a:off x="144145" y="387985"/>
            <a:ext cx="70485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02</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57339" y="9834994"/>
            <a:ext cx="10922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5" name="object 8"/>
          <p:cNvSpPr txBox="1">
            <a:spLocks noGrp="1"/>
          </p:cNvSpPr>
          <p:nvPr/>
        </p:nvSpPr>
        <p:spPr>
          <a:xfrm>
            <a:off x="433705" y="605676"/>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3 .</a:t>
            </a:r>
            <a:r>
              <a:rPr lang="en-US" altLang="zh-CN" sz="1600" b="1" spc="-185" dirty="0">
                <a:latin typeface="Calibri" panose="020F0502020204030204" charset="0"/>
                <a:ea typeface="Noto Sans S Chinese Regular" panose="020B0500000000000000" charset="-122"/>
                <a:cs typeface="Calibri" panose="020F0502020204030204" charset="0"/>
              </a:rPr>
              <a:t>Offshore wind power</a:t>
            </a:r>
            <a:endParaRPr lang="en-US" altLang="zh-CN" sz="1600" b="1" spc="-185" dirty="0">
              <a:latin typeface="Calibri" panose="020F0502020204030204" charset="0"/>
              <a:ea typeface="Noto Sans S Chinese Regular" panose="020B0500000000000000" charset="-122"/>
              <a:cs typeface="Calibri" panose="020F0502020204030204" charset="0"/>
            </a:endParaRPr>
          </a:p>
        </p:txBody>
      </p:sp>
      <p:sp>
        <p:nvSpPr>
          <p:cNvPr id="9" name="object 8"/>
          <p:cNvSpPr txBox="1">
            <a:spLocks noGrp="1"/>
          </p:cNvSpPr>
          <p:nvPr/>
        </p:nvSpPr>
        <p:spPr>
          <a:xfrm>
            <a:off x="508000" y="5429250"/>
            <a:ext cx="6392545" cy="258445"/>
          </a:xfrm>
          <a:prstGeom prst="rect">
            <a:avLst/>
          </a:prstGeom>
        </p:spPr>
        <p:txBody>
          <a:bodyPr vert="horz" wrap="square" lIns="0" tIns="12700" rIns="0" bIns="0" rtlCol="0">
            <a:spAutoFit/>
          </a:bodyPr>
          <a:lstStyle>
            <a:lvl1pPr>
              <a:defRPr sz="7400" b="0" i="0">
                <a:solidFill>
                  <a:srgbClr val="0556A5"/>
                </a:solidFill>
                <a:latin typeface="Calibri" panose="020F0502020204030204"/>
                <a:ea typeface="+mj-ea"/>
                <a:cs typeface="Calibri" panose="020F0502020204030204"/>
              </a:defRPr>
            </a:lvl1pPr>
          </a:lstStyle>
          <a:p>
            <a:pPr marL="12700">
              <a:lnSpc>
                <a:spcPct val="100000"/>
              </a:lnSpc>
              <a:spcBef>
                <a:spcPts val="100"/>
              </a:spcBef>
            </a:pPr>
            <a:r>
              <a:rPr lang="en-US" altLang="zh-CN" sz="1600" b="1" spc="-185" dirty="0">
                <a:latin typeface="Noto Sans S Chinese Regular" panose="020B0500000000000000" charset="-122"/>
                <a:ea typeface="Noto Sans S Chinese Regular" panose="020B0500000000000000" charset="-122"/>
                <a:cs typeface="Noto Sans S Chinese Regular" panose="020B0500000000000000" charset="-122"/>
              </a:rPr>
              <a:t>4. </a:t>
            </a:r>
            <a:r>
              <a:rPr lang="en-US" altLang="zh-CN" sz="1600" b="1" spc="-185" dirty="0">
                <a:latin typeface="Calibri" panose="020F0502020204030204" charset="0"/>
                <a:ea typeface="Noto Sans S Chinese Regular" panose="020B0500000000000000" charset="-122"/>
                <a:cs typeface="Calibri" panose="020F0502020204030204" charset="0"/>
              </a:rPr>
              <a:t>Smart  mine  pit</a:t>
            </a:r>
            <a:endParaRPr lang="zh-CN" altLang="en-US" sz="1600" b="1" spc="-185" dirty="0">
              <a:latin typeface="Calibri" panose="020F0502020204030204" charset="0"/>
              <a:ea typeface="Noto Sans S Chinese Regular" panose="020B0500000000000000" charset="-122"/>
              <a:cs typeface="Calibri" panose="020F0502020204030204" charset="0"/>
            </a:endParaRPr>
          </a:p>
        </p:txBody>
      </p:sp>
      <p:sp>
        <p:nvSpPr>
          <p:cNvPr id="21" name="文本框 20"/>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200">
              <a:sym typeface="+mn-ea"/>
            </a:endParaRPr>
          </a:p>
        </p:txBody>
      </p:sp>
      <p:pic>
        <p:nvPicPr>
          <p:cNvPr id="4" name="图片 3"/>
          <p:cNvPicPr>
            <a:picLocks noChangeAspect="1"/>
          </p:cNvPicPr>
          <p:nvPr/>
        </p:nvPicPr>
        <p:blipFill>
          <a:blip r:embed="rId1"/>
          <a:stretch>
            <a:fillRect/>
          </a:stretch>
        </p:blipFill>
        <p:spPr>
          <a:xfrm>
            <a:off x="830580" y="975360"/>
            <a:ext cx="5899150" cy="4411345"/>
          </a:xfrm>
          <a:prstGeom prst="rect">
            <a:avLst/>
          </a:prstGeom>
        </p:spPr>
      </p:pic>
      <p:pic>
        <p:nvPicPr>
          <p:cNvPr id="6" name="图片 5"/>
          <p:cNvPicPr>
            <a:picLocks noChangeAspect="1"/>
          </p:cNvPicPr>
          <p:nvPr/>
        </p:nvPicPr>
        <p:blipFill>
          <a:blip r:embed="rId2"/>
          <a:stretch>
            <a:fillRect/>
          </a:stretch>
        </p:blipFill>
        <p:spPr>
          <a:xfrm>
            <a:off x="830580" y="5730875"/>
            <a:ext cx="5954395" cy="357822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45795" y="98355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2" name="文本框 21"/>
          <p:cNvSpPr txBox="1"/>
          <p:nvPr/>
        </p:nvSpPr>
        <p:spPr>
          <a:xfrm>
            <a:off x="906943" y="452450"/>
            <a:ext cx="2786380" cy="368300"/>
          </a:xfrm>
          <a:prstGeom prst="rect">
            <a:avLst/>
          </a:prstGeom>
          <a:noFill/>
        </p:spPr>
        <p:txBody>
          <a:bodyPr wrap="none" rtlCol="0">
            <a:spAutoFit/>
          </a:bodyPr>
          <a:lstStyle/>
          <a:p>
            <a:pPr algn="l">
              <a:buNone/>
            </a:pPr>
            <a:r>
              <a:rPr lang="zh-CN" altLang="zh-CN" b="1">
                <a:solidFill>
                  <a:schemeClr val="accent2"/>
                </a:solidFill>
                <a:cs typeface="+mn-lt"/>
                <a:sym typeface="+mn-ea"/>
              </a:rPr>
              <a:t>Hardware Configuration</a:t>
            </a:r>
            <a:endParaRPr kumimoji="0" lang="zh-CN" altLang="zh-CN" b="1" i="0" u="none" strike="noStrike" kern="1200" cap="none" spc="0" normalizeH="0" baseline="0" noProof="0" dirty="0">
              <a:ln>
                <a:noFill/>
              </a:ln>
              <a:solidFill>
                <a:schemeClr val="accent2"/>
              </a:solidFill>
              <a:effectLst/>
              <a:uLnTx/>
              <a:uFillTx/>
              <a:ea typeface="Noto Sans S Chinese Medium" panose="020B0600000000000000" charset="-122"/>
              <a:cs typeface="+mn-lt"/>
              <a:sym typeface="+mn-ea"/>
            </a:endParaRPr>
          </a:p>
        </p:txBody>
      </p:sp>
      <p:sp>
        <p:nvSpPr>
          <p:cNvPr id="3" name="文本框 2"/>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graphicFrame>
        <p:nvGraphicFramePr>
          <p:cNvPr id="2" name="表格 1"/>
          <p:cNvGraphicFramePr/>
          <p:nvPr>
            <p:custDataLst>
              <p:tags r:id="rId1"/>
            </p:custDataLst>
          </p:nvPr>
        </p:nvGraphicFramePr>
        <p:xfrm>
          <a:off x="358140" y="1059815"/>
          <a:ext cx="7018655" cy="9255125"/>
        </p:xfrm>
        <a:graphic>
          <a:graphicData uri="http://schemas.openxmlformats.org/drawingml/2006/table">
            <a:tbl>
              <a:tblPr firstRow="1" bandRow="1">
                <a:tableStyleId>{5C22544A-7EE6-4342-B048-85BDC9FD1C3A}</a:tableStyleId>
              </a:tblPr>
              <a:tblGrid>
                <a:gridCol w="2902585"/>
                <a:gridCol w="4116070"/>
              </a:tblGrid>
              <a:tr h="342265">
                <a:tc gridSpan="2">
                  <a:txBody>
                    <a:bodyPr/>
                    <a:lstStyle/>
                    <a:p>
                      <a:pPr algn="l">
                        <a:buNone/>
                      </a:pPr>
                      <a:r>
                        <a:rPr lang="zh-CN" altLang="zh-CN" sz="1485">
                          <a:cs typeface="+mn-lt"/>
                          <a:sym typeface="+mn-ea"/>
                        </a:rPr>
                        <a:t>Hardware Configuration</a:t>
                      </a:r>
                      <a:endParaRPr lang="zh-CN" altLang="zh-CN">
                        <a:cs typeface="+mn-lt"/>
                      </a:endParaRPr>
                    </a:p>
                  </a:txBody>
                  <a:tcPr anchor="ctr"/>
                </a:tc>
                <a:tc hMerge="1">
                  <a:tcPr/>
                </a:tc>
              </a:tr>
              <a:tr h="314960">
                <a:tc>
                  <a:txBody>
                    <a:bodyPr/>
                    <a:lstStyle/>
                    <a:p>
                      <a:pPr indent="0" algn="l">
                        <a:buNone/>
                      </a:pPr>
                      <a:r>
                        <a:rPr lang="en-US" altLang="zh-CN" sz="1400" b="0">
                          <a:solidFill>
                            <a:srgbClr val="0E071B"/>
                          </a:solidFill>
                          <a:cs typeface="Arial" panose="020B0604020202020204" pitchFamily="34" charset="0"/>
                        </a:rPr>
                        <a:t>Model</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b="0" dirty="0">
                          <a:solidFill>
                            <a:srgbClr val="0E071B"/>
                          </a:solidFill>
                          <a:cs typeface="Arial" panose="020B0604020202020204" pitchFamily="34" charset="0"/>
                        </a:rPr>
                        <a:t>BL6000MA</a:t>
                      </a:r>
                      <a:r>
                        <a:rPr lang="en-US" altLang="zh-CN" sz="1400" b="0" dirty="0">
                          <a:solidFill>
                            <a:srgbClr val="0E071B"/>
                          </a:solidFill>
                          <a:cs typeface="Arial" panose="020B0604020202020204" pitchFamily="34" charset="0"/>
                        </a:rPr>
                        <a:t>X</a:t>
                      </a:r>
                      <a:endParaRPr lang="en-US" altLang="zh-CN" sz="1400" b="0" dirty="0">
                        <a:solidFill>
                          <a:srgbClr val="0E071B"/>
                        </a:solidFill>
                        <a:cs typeface="Arial" panose="020B0604020202020204" pitchFamily="34" charset="0"/>
                      </a:endParaRPr>
                    </a:p>
                  </a:txBody>
                  <a:tcPr marL="50800" marR="50800" marT="50800" marB="50800" anchor="ctr"/>
                </a:tc>
              </a:tr>
              <a:tr h="314960">
                <a:tc>
                  <a:txBody>
                    <a:bodyPr/>
                    <a:lstStyle/>
                    <a:p>
                      <a:pPr indent="0" algn="l">
                        <a:buNone/>
                      </a:pPr>
                      <a:r>
                        <a:rPr lang="en-US" altLang="zh-CN" sz="1400" b="0">
                          <a:solidFill>
                            <a:srgbClr val="0E071B"/>
                          </a:solidFill>
                          <a:cs typeface="Arial" panose="020B0604020202020204" pitchFamily="34" charset="0"/>
                        </a:rPr>
                        <a:t>Chipset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b="0" dirty="0">
                          <a:solidFill>
                            <a:srgbClr val="0E071B"/>
                          </a:solidFill>
                          <a:cs typeface="Arial" panose="020B0604020202020204" pitchFamily="34" charset="0"/>
                        </a:rPr>
                        <a:t>IPQ6000+QCA8075+QCN5052+QCN5022</a:t>
                      </a:r>
                      <a:endParaRPr lang="en-US" altLang="zh-CN" sz="1400" b="0" dirty="0">
                        <a:solidFill>
                          <a:srgbClr val="0E071B"/>
                        </a:solidFill>
                        <a:cs typeface="Arial" panose="020B0604020202020204" pitchFamily="34" charset="0"/>
                      </a:endParaRPr>
                    </a:p>
                  </a:txBody>
                  <a:tcPr marL="50800" marR="50800" marT="50800" marB="50800" anchor="ctr"/>
                </a:tc>
              </a:tr>
              <a:tr h="314960">
                <a:tc>
                  <a:txBody>
                    <a:bodyPr/>
                    <a:lstStyle/>
                    <a:p>
                      <a:pPr indent="0" algn="l">
                        <a:buNone/>
                      </a:pPr>
                      <a:r>
                        <a:rPr lang="en-US" altLang="zh-CN" sz="1400" b="0">
                          <a:solidFill>
                            <a:srgbClr val="0E071B"/>
                          </a:solidFill>
                          <a:cs typeface="Arial" panose="020B0604020202020204" pitchFamily="34" charset="0"/>
                        </a:rPr>
                        <a:t>DDR3 SDRAM</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dirty="0">
                          <a:solidFill>
                            <a:srgbClr val="0E071B"/>
                          </a:solidFill>
                          <a:latin typeface="微软雅黑" panose="020B0503020204020204" charset="-122"/>
                          <a:ea typeface="微软雅黑" panose="020B0503020204020204" charset="-122"/>
                          <a:cs typeface="Arial" panose="020B0604020202020204" pitchFamily="34" charset="0"/>
                          <a:sym typeface="+mn-ea"/>
                        </a:rPr>
                        <a:t>512M</a:t>
                      </a:r>
                      <a:endParaRPr lang="en-US" altLang="en-US" sz="1400" b="0" dirty="0">
                        <a:solidFill>
                          <a:srgbClr val="0E071B"/>
                        </a:solidFill>
                        <a:cs typeface="Arial" panose="020B0604020202020204" pitchFamily="34" charset="0"/>
                      </a:endParaRPr>
                    </a:p>
                  </a:txBody>
                  <a:tcPr marL="50800" marR="50800" marT="50800" marB="50800" anchor="ctr"/>
                </a:tc>
              </a:tr>
              <a:tr h="314960">
                <a:tc>
                  <a:txBody>
                    <a:bodyPr/>
                    <a:lstStyle/>
                    <a:p>
                      <a:pPr indent="0" algn="l">
                        <a:buNone/>
                      </a:pPr>
                      <a:r>
                        <a:rPr lang="en-US" altLang="zh-CN" sz="1400" b="0">
                          <a:solidFill>
                            <a:srgbClr val="0E071B"/>
                          </a:solidFill>
                          <a:cs typeface="Arial" panose="020B0604020202020204" pitchFamily="34" charset="0"/>
                        </a:rPr>
                        <a:t>Flash</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b="0" dirty="0">
                          <a:solidFill>
                            <a:srgbClr val="0E071B"/>
                          </a:solidFill>
                          <a:cs typeface="Arial" panose="020B0604020202020204" pitchFamily="34" charset="0"/>
                        </a:rPr>
                        <a:t>spi-flash 16M +nand flash 128M</a:t>
                      </a:r>
                      <a:endParaRPr lang="en-US" altLang="zh-CN" sz="1400" b="0" dirty="0">
                        <a:solidFill>
                          <a:srgbClr val="0E071B"/>
                        </a:solidFill>
                        <a:cs typeface="Arial" panose="020B0604020202020204" pitchFamily="34" charset="0"/>
                      </a:endParaRPr>
                    </a:p>
                  </a:txBody>
                  <a:tcPr marL="50800" marR="50800" marT="50800" marB="50800" anchor="ctr"/>
                </a:tc>
              </a:tr>
              <a:tr h="314960">
                <a:tc>
                  <a:txBody>
                    <a:bodyPr/>
                    <a:lstStyle/>
                    <a:p>
                      <a:pPr indent="0" algn="l">
                        <a:buNone/>
                      </a:pPr>
                      <a:r>
                        <a:rPr lang="en-US" altLang="zh-CN" sz="1400" b="0">
                          <a:solidFill>
                            <a:srgbClr val="0E071B"/>
                          </a:solidFill>
                          <a:cs typeface="Arial" panose="020B0604020202020204" pitchFamily="34" charset="0"/>
                        </a:rPr>
                        <a:t>Size With  housing</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en-US" sz="1400" b="0">
                          <a:solidFill>
                            <a:srgbClr val="0E071B"/>
                          </a:solidFill>
                          <a:cs typeface="Arial" panose="020B0604020202020204" pitchFamily="34" charset="0"/>
                        </a:rPr>
                        <a:t>128x93x35mm</a:t>
                      </a:r>
                      <a:endParaRPr lang="en-US" altLang="en-US" sz="1400" b="0">
                        <a:solidFill>
                          <a:srgbClr val="0E071B"/>
                        </a:solidFill>
                        <a:cs typeface="Arial" panose="020B0604020202020204" pitchFamily="34" charset="0"/>
                      </a:endParaRPr>
                    </a:p>
                  </a:txBody>
                  <a:tcPr marL="50800" marR="50800" marT="50800" marB="50800" anchor="ctr"/>
                </a:tc>
              </a:tr>
              <a:tr h="314960">
                <a:tc>
                  <a:txBody>
                    <a:bodyPr/>
                    <a:p>
                      <a:pPr indent="0" algn="l">
                        <a:buNone/>
                      </a:pPr>
                      <a:r>
                        <a:rPr lang="en-US" altLang="zh-CN" sz="1400" b="0">
                          <a:solidFill>
                            <a:srgbClr val="0E071B"/>
                          </a:solidFill>
                          <a:cs typeface="Arial" panose="020B0604020202020204" pitchFamily="34" charset="0"/>
                        </a:rPr>
                        <a:t>Bare board size</a:t>
                      </a:r>
                      <a:endParaRPr lang="en-US" altLang="zh-CN" sz="1400" b="0">
                        <a:solidFill>
                          <a:srgbClr val="0E071B"/>
                        </a:solidFill>
                        <a:cs typeface="Arial" panose="020B0604020202020204" pitchFamily="34" charset="0"/>
                      </a:endParaRPr>
                    </a:p>
                  </a:txBody>
                  <a:tcPr marL="50800" marR="50800" marT="50800" marB="50800" anchor="ctr"/>
                </a:tc>
                <a:tc>
                  <a:txBody>
                    <a:bodyPr/>
                    <a:p>
                      <a:pPr indent="0">
                        <a:buNone/>
                      </a:pPr>
                      <a:r>
                        <a:rPr lang="en-US" altLang="zh-CN" sz="1400" b="0">
                          <a:solidFill>
                            <a:srgbClr val="0E071B"/>
                          </a:solidFill>
                          <a:cs typeface="Arial" panose="020B0604020202020204" pitchFamily="34" charset="0"/>
                        </a:rPr>
                        <a:t>170mm * 131mm * 16mm</a:t>
                      </a:r>
                      <a:endParaRPr lang="en-US" altLang="zh-CN" sz="1400" b="0">
                        <a:solidFill>
                          <a:srgbClr val="0E071B"/>
                        </a:solidFill>
                        <a:cs typeface="Arial" panose="020B0604020202020204" pitchFamily="34" charset="0"/>
                      </a:endParaRPr>
                    </a:p>
                  </a:txBody>
                  <a:tcPr marL="50800" marR="50800" marT="50800" marB="50800" anchor="ctr"/>
                </a:tc>
              </a:tr>
              <a:tr h="314960">
                <a:tc>
                  <a:txBody>
                    <a:bodyPr/>
                    <a:lstStyle/>
                    <a:p>
                      <a:pPr indent="0" algn="l">
                        <a:buNone/>
                      </a:pPr>
                      <a:r>
                        <a:rPr lang="en-US" altLang="zh-CN" sz="1400" b="0">
                          <a:solidFill>
                            <a:srgbClr val="0E071B"/>
                          </a:solidFill>
                          <a:cs typeface="Arial" panose="020B0604020202020204" pitchFamily="34" charset="0"/>
                        </a:rPr>
                        <a:t>Unit Weight</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b="0" dirty="0">
                          <a:solidFill>
                            <a:srgbClr val="0E071B"/>
                          </a:solidFill>
                          <a:cs typeface="Arial" panose="020B0604020202020204" pitchFamily="34" charset="0"/>
                        </a:rPr>
                        <a:t>0.2kg(Board)</a:t>
                      </a:r>
                      <a:endParaRPr lang="en-US" altLang="zh-CN" sz="1400" b="0" dirty="0">
                        <a:solidFill>
                          <a:srgbClr val="0E071B"/>
                        </a:solidFill>
                        <a:cs typeface="Arial" panose="020B0604020202020204" pitchFamily="34" charset="0"/>
                      </a:endParaRPr>
                    </a:p>
                  </a:txBody>
                  <a:tcPr marL="50800" marR="50800" marT="50800" marB="50800" anchor="ctr"/>
                </a:tc>
              </a:tr>
              <a:tr h="741680">
                <a:tc>
                  <a:txBody>
                    <a:bodyPr/>
                    <a:lstStyle/>
                    <a:p>
                      <a:pPr indent="0" algn="l">
                        <a:buNone/>
                      </a:pPr>
                      <a:r>
                        <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O</a:t>
                      </a:r>
                      <a:r>
                        <a:rPr lang="zh-CN"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perating mode</a:t>
                      </a:r>
                      <a:endParaRPr lang="zh-CN"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b="0" dirty="0">
                          <a:solidFill>
                            <a:schemeClr val="tx1"/>
                          </a:solidFill>
                        </a:rPr>
                        <a:t>AP/Mesh/Router</a:t>
                      </a:r>
                      <a:endParaRPr lang="en-US" altLang="zh-CN" sz="1400" b="0" dirty="0">
                        <a:solidFill>
                          <a:schemeClr val="tx1"/>
                        </a:solidFill>
                      </a:endParaRPr>
                    </a:p>
                    <a:p>
                      <a:pPr indent="0">
                        <a:buNone/>
                      </a:pPr>
                      <a:r>
                        <a:rPr lang="en-US" altLang="zh-CN" sz="1400" b="0" dirty="0">
                          <a:solidFill>
                            <a:schemeClr val="tx1"/>
                          </a:solidFill>
                        </a:rPr>
                        <a:t>(KVR roaming protocol</a:t>
                      </a:r>
                      <a:endParaRPr lang="en-US" altLang="zh-CN" sz="1400" b="0" dirty="0">
                        <a:solidFill>
                          <a:schemeClr val="tx1"/>
                        </a:solidFill>
                      </a:endParaRPr>
                    </a:p>
                    <a:p>
                      <a:pPr indent="0">
                        <a:buNone/>
                      </a:pPr>
                      <a:r>
                        <a:rPr lang="en-US" altLang="zh-CN" sz="1400" b="0" dirty="0">
                          <a:solidFill>
                            <a:schemeClr val="tx1"/>
                          </a:solidFill>
                        </a:rPr>
                        <a:t>, Seamless roaming switching times ≤50ms)</a:t>
                      </a:r>
                      <a:endParaRPr lang="en-US" altLang="zh-CN" sz="1400" b="0" dirty="0">
                        <a:solidFill>
                          <a:schemeClr val="tx1"/>
                        </a:solidFill>
                      </a:endParaRPr>
                    </a:p>
                  </a:txBody>
                  <a:tcPr marL="50800" marR="50800" marT="50800" marB="50800" anchor="ctr"/>
                </a:tc>
              </a:tr>
              <a:tr h="678180">
                <a:tc>
                  <a:txBody>
                    <a:bodyPr/>
                    <a:lstStyle/>
                    <a:p>
                      <a:pPr indent="0" algn="l">
                        <a:buNone/>
                      </a:pPr>
                      <a:r>
                        <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Reset button</a:t>
                      </a:r>
                      <a:endParaRPr lang="zh-CN"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zh-CN" altLang="en-US" sz="1400">
                          <a:solidFill>
                            <a:srgbClr val="0E071B"/>
                          </a:solidFill>
                          <a:latin typeface="微软雅黑" panose="020B0503020204020204" charset="-122"/>
                          <a:ea typeface="微软雅黑" panose="020B0503020204020204" charset="-122"/>
                          <a:cs typeface="微软雅黑" panose="020B0503020204020204" charset="-122"/>
                          <a:sym typeface="+mn-ea"/>
                        </a:rPr>
                        <a:t>reset </a:t>
                      </a:r>
                      <a:r>
                        <a:rPr lang="en-US" altLang="zh-CN" sz="1400">
                          <a:solidFill>
                            <a:srgbClr val="0E071B"/>
                          </a:solidFill>
                          <a:latin typeface="微软雅黑" panose="020B0503020204020204" charset="-122"/>
                          <a:ea typeface="微软雅黑" panose="020B0503020204020204" charset="-122"/>
                          <a:cs typeface="微软雅黑" panose="020B0503020204020204" charset="-122"/>
                          <a:sym typeface="+mn-ea"/>
                        </a:rPr>
                        <a:t>button</a:t>
                      </a:r>
                      <a:r>
                        <a:rPr lang="zh-CN" altLang="en-US" sz="1400">
                          <a:solidFill>
                            <a:srgbClr val="0E071B"/>
                          </a:solidFill>
                          <a:latin typeface="微软雅黑" panose="020B0503020204020204" charset="-122"/>
                          <a:ea typeface="微软雅黑" panose="020B0503020204020204" charset="-122"/>
                          <a:cs typeface="微软雅黑" panose="020B0503020204020204" charset="-122"/>
                          <a:sym typeface="+mn-ea"/>
                        </a:rPr>
                        <a:t>（Press and hold for 10 seconds to restore the factory default configuration）</a:t>
                      </a:r>
                      <a:endParaRPr lang="zh-CN" altLang="en-US" sz="1400" b="0">
                        <a:solidFill>
                          <a:srgbClr val="0E071B"/>
                        </a:solidFill>
                      </a:endParaRPr>
                    </a:p>
                  </a:txBody>
                  <a:tcPr marL="50800" marR="50800" marT="50800" marB="50800" anchor="ctr"/>
                </a:tc>
              </a:tr>
              <a:tr h="713740">
                <a:tc>
                  <a:txBody>
                    <a:bodyPr/>
                    <a:lstStyle/>
                    <a:p>
                      <a:pPr indent="0" algn="l">
                        <a:buNone/>
                      </a:pPr>
                      <a:r>
                        <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rPr>
                        <a:t>Status Indicator</a:t>
                      </a:r>
                      <a:endParaRPr lang="en-US" altLang="zh-CN" sz="1400">
                        <a:solidFill>
                          <a:srgbClr val="0E071B"/>
                        </a:solidFill>
                        <a:latin typeface="微软雅黑" panose="020B0503020204020204" charset="-122"/>
                        <a:ea typeface="微软雅黑" panose="020B0503020204020204" charset="-122"/>
                        <a:cs typeface="Arial" panose="020B0604020202020204" pitchFamily="34" charset="0"/>
                        <a:sym typeface="+mn-ea"/>
                      </a:endParaRPr>
                    </a:p>
                  </a:txBody>
                  <a:tcPr marL="50800" marR="50800" marT="50800" marB="50800" anchor="ctr"/>
                </a:tc>
                <a:tc>
                  <a:txBody>
                    <a:bodyPr/>
                    <a:lstStyle/>
                    <a:p>
                      <a:pPr indent="0">
                        <a:buNone/>
                      </a:pPr>
                      <a:r>
                        <a:rPr lang="en-US" altLang="zh-CN" sz="1400">
                          <a:solidFill>
                            <a:srgbClr val="0E071B"/>
                          </a:solidFill>
                          <a:latin typeface="微软雅黑" panose="020B0503020204020204" charset="-122"/>
                          <a:ea typeface="微软雅黑" panose="020B0503020204020204" charset="-122"/>
                          <a:cs typeface="微软雅黑" panose="020B0503020204020204" charset="-122"/>
                          <a:sym typeface="+mn-ea"/>
                        </a:rPr>
                        <a:t>Power supply light, system light, wifi light*2, network port light, optical port light</a:t>
                      </a:r>
                      <a:endParaRPr lang="en-US" altLang="zh-CN" sz="1400">
                        <a:solidFill>
                          <a:srgbClr val="0E071B"/>
                        </a:solidFill>
                        <a:latin typeface="微软雅黑" panose="020B0503020204020204" charset="-122"/>
                        <a:ea typeface="微软雅黑" panose="020B0503020204020204" charset="-122"/>
                        <a:cs typeface="微软雅黑" panose="020B0503020204020204" charset="-122"/>
                        <a:sym typeface="+mn-ea"/>
                      </a:endParaRPr>
                    </a:p>
                  </a:txBody>
                  <a:tcPr marL="50800" marR="50800" marT="50800" marB="50800" anchor="ctr"/>
                </a:tc>
              </a:tr>
              <a:tr h="849630">
                <a:tc>
                  <a:txBody>
                    <a:bodyPr/>
                    <a:lstStyle/>
                    <a:p>
                      <a:pPr indent="0" algn="l">
                        <a:buNone/>
                      </a:pPr>
                      <a:r>
                        <a:rPr lang="en-US" altLang="zh-CN" sz="1400" b="0">
                          <a:solidFill>
                            <a:srgbClr val="0E071B"/>
                          </a:solidFill>
                          <a:cs typeface="Arial" panose="020B0604020202020204" pitchFamily="34" charset="0"/>
                        </a:rPr>
                        <a:t>SMA Antennas</a:t>
                      </a:r>
                      <a:endParaRPr lang="en-US" altLang="zh-CN" sz="1400" b="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b="0" dirty="0">
                          <a:solidFill>
                            <a:srgbClr val="0E071B"/>
                          </a:solidFill>
                        </a:rPr>
                        <a:t>4 SMA antenna interfaces, which can be connected to directional and omnidirectional antennas</a:t>
                      </a:r>
                      <a:endParaRPr lang="en-US" altLang="zh-CN" sz="1400" b="0" dirty="0">
                        <a:solidFill>
                          <a:srgbClr val="0E071B"/>
                        </a:solidFill>
                      </a:endParaRPr>
                    </a:p>
                  </a:txBody>
                  <a:tcPr marL="50800" marR="50800" marT="50800" marB="50800" anchor="ctr"/>
                </a:tc>
              </a:tr>
              <a:tr h="712470">
                <a:tc>
                  <a:txBody>
                    <a:bodyPr/>
                    <a:p>
                      <a:pPr indent="0" algn="l">
                        <a:buNone/>
                      </a:pPr>
                      <a:r>
                        <a:rPr lang="en-US" altLang="zh-CN" sz="1400" b="0" dirty="0">
                          <a:solidFill>
                            <a:srgbClr val="0E071B"/>
                          </a:solidFill>
                          <a:cs typeface="Arial" panose="020B0604020202020204" pitchFamily="34" charset="0"/>
                        </a:rPr>
                        <a:t>Power Consumption</a:t>
                      </a:r>
                      <a:endParaRPr lang="en-US" altLang="zh-CN" sz="1400" b="0" dirty="0">
                        <a:solidFill>
                          <a:srgbClr val="0E071B"/>
                        </a:solidFill>
                        <a:cs typeface="Arial" panose="020B0604020202020204" pitchFamily="34" charset="0"/>
                      </a:endParaRPr>
                    </a:p>
                  </a:txBody>
                  <a:tcPr marL="50800" marR="50800" marT="50800" marB="50800" anchor="ctr"/>
                </a:tc>
                <a:tc>
                  <a:txBody>
                    <a:bodyPr/>
                    <a:p>
                      <a:pPr indent="0">
                        <a:buNone/>
                      </a:pPr>
                      <a:r>
                        <a:rPr lang="en-US" altLang="zh-CN" sz="1400" b="0" dirty="0">
                          <a:solidFill>
                            <a:srgbClr val="0E071B"/>
                          </a:solidFill>
                        </a:rPr>
                        <a:t>&lt;23W</a:t>
                      </a:r>
                      <a:endParaRPr lang="en-US" altLang="zh-CN" sz="1400" b="0" dirty="0">
                        <a:solidFill>
                          <a:srgbClr val="0E071B"/>
                        </a:solidFill>
                      </a:endParaRPr>
                    </a:p>
                  </a:txBody>
                  <a:tcPr marL="50800" marR="50800" marT="50800" marB="50800" anchor="ctr"/>
                </a:tc>
              </a:tr>
              <a:tr h="1168400">
                <a:tc>
                  <a:txBody>
                    <a:bodyPr/>
                    <a:lstStyle/>
                    <a:p>
                      <a:pPr indent="0" algn="l">
                        <a:buNone/>
                      </a:pPr>
                      <a:r>
                        <a:rPr lang="en-US" altLang="zh-CN" sz="1400" b="0" dirty="0">
                          <a:solidFill>
                            <a:srgbClr val="0E071B"/>
                          </a:solidFill>
                          <a:cs typeface="Arial" panose="020B0604020202020204" pitchFamily="34" charset="0"/>
                        </a:rPr>
                        <a:t>Power supply</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b="0" dirty="0">
                          <a:solidFill>
                            <a:srgbClr val="0E071B"/>
                          </a:solidFill>
                        </a:rPr>
                        <a:t>2 channels of 9-24V</a:t>
                      </a:r>
                      <a:endParaRPr lang="en-US" altLang="zh-CN" sz="1400" b="0" dirty="0">
                        <a:solidFill>
                          <a:srgbClr val="0E071B"/>
                        </a:solidFill>
                      </a:endParaRPr>
                    </a:p>
                    <a:p>
                      <a:pPr indent="0">
                        <a:buNone/>
                      </a:pPr>
                      <a:r>
                        <a:rPr lang="en-US" altLang="zh-CN" sz="1400" b="0" dirty="0">
                          <a:solidFill>
                            <a:srgbClr val="0E071B"/>
                          </a:solidFill>
                        </a:rPr>
                        <a:t> 1.5A Phoenix terminal power supply </a:t>
                      </a:r>
                      <a:endParaRPr lang="en-US" altLang="zh-CN" sz="1400" b="0" dirty="0">
                        <a:solidFill>
                          <a:srgbClr val="0E071B"/>
                        </a:solidFill>
                      </a:endParaRPr>
                    </a:p>
                    <a:p>
                      <a:pPr indent="0">
                        <a:buNone/>
                      </a:pPr>
                      <a:r>
                        <a:rPr lang="en-US" altLang="zh-CN" sz="1400" b="0" dirty="0">
                          <a:solidFill>
                            <a:srgbClr val="0E071B"/>
                          </a:solidFill>
                        </a:rPr>
                        <a:t>(one channel supplies power to the entire system, and the other channel supplies power to FEM and M.2 sockets)</a:t>
                      </a:r>
                      <a:endParaRPr lang="en-US" altLang="zh-CN" sz="1400" b="0" dirty="0">
                        <a:solidFill>
                          <a:srgbClr val="0E071B"/>
                        </a:solidFill>
                      </a:endParaRPr>
                    </a:p>
                  </a:txBody>
                  <a:tcPr marL="50800" marR="50800" marT="50800" marB="50800" anchor="ctr"/>
                </a:tc>
              </a:tr>
              <a:tr h="1844040">
                <a:tc>
                  <a:txBody>
                    <a:bodyPr/>
                    <a:lstStyle/>
                    <a:p>
                      <a:pPr indent="0" algn="l">
                        <a:buNone/>
                      </a:pPr>
                      <a:r>
                        <a:rPr lang="en-US" altLang="zh-CN" sz="1400" b="0" dirty="0">
                          <a:solidFill>
                            <a:srgbClr val="0E071B"/>
                          </a:solidFill>
                          <a:cs typeface="Arial" panose="020B0604020202020204" pitchFamily="34" charset="0"/>
                        </a:rPr>
                        <a:t>Interface</a:t>
                      </a:r>
                      <a:endParaRPr lang="en-US" altLang="zh-CN" sz="1400" b="0" dirty="0">
                        <a:solidFill>
                          <a:srgbClr val="0E071B"/>
                        </a:solidFill>
                        <a:cs typeface="Arial" panose="020B0604020202020204" pitchFamily="34" charset="0"/>
                      </a:endParaRPr>
                    </a:p>
                  </a:txBody>
                  <a:tcPr marL="50800" marR="50800" marT="50800" marB="50800" anchor="ctr"/>
                </a:tc>
                <a:tc>
                  <a:txBody>
                    <a:bodyPr/>
                    <a:lstStyle/>
                    <a:p>
                      <a:pPr indent="0">
                        <a:buNone/>
                      </a:pPr>
                      <a:r>
                        <a:rPr lang="en-US" altLang="zh-CN" sz="1400" dirty="0">
                          <a:solidFill>
                            <a:srgbClr val="0E071B"/>
                          </a:solidFill>
                          <a:sym typeface="+mn-ea"/>
                        </a:rPr>
                        <a:t>1*Gigabit WAN,</a:t>
                      </a:r>
                      <a:endParaRPr lang="en-US" altLang="zh-CN" sz="1400" dirty="0">
                        <a:solidFill>
                          <a:srgbClr val="0E071B"/>
                        </a:solidFill>
                        <a:sym typeface="+mn-ea"/>
                      </a:endParaRPr>
                    </a:p>
                    <a:p>
                      <a:pPr indent="0">
                        <a:buNone/>
                      </a:pPr>
                      <a:r>
                        <a:rPr lang="en-US" altLang="zh-CN" sz="1400" dirty="0">
                          <a:solidFill>
                            <a:srgbClr val="0E071B"/>
                          </a:solidFill>
                          <a:sym typeface="+mn-ea"/>
                        </a:rPr>
                        <a:t> 2*Gigabit LAN, </a:t>
                      </a:r>
                      <a:endParaRPr lang="en-US" altLang="zh-CN" sz="1400" dirty="0">
                        <a:solidFill>
                          <a:srgbClr val="0E071B"/>
                        </a:solidFill>
                        <a:sym typeface="+mn-ea"/>
                      </a:endParaRPr>
                    </a:p>
                    <a:p>
                      <a:pPr indent="0">
                        <a:buNone/>
                      </a:pPr>
                      <a:r>
                        <a:rPr lang="en-US" altLang="zh-CN" sz="1400" dirty="0">
                          <a:solidFill>
                            <a:srgbClr val="0E071B"/>
                          </a:solidFill>
                          <a:sym typeface="+mn-ea"/>
                        </a:rPr>
                        <a:t>3*Gigabit SFP port, </a:t>
                      </a:r>
                      <a:endParaRPr lang="en-US" altLang="zh-CN" sz="1400" dirty="0">
                        <a:solidFill>
                          <a:srgbClr val="0E071B"/>
                        </a:solidFill>
                        <a:sym typeface="+mn-ea"/>
                      </a:endParaRPr>
                    </a:p>
                    <a:p>
                      <a:pPr indent="0">
                        <a:buNone/>
                      </a:pPr>
                      <a:r>
                        <a:rPr lang="en-US" altLang="zh-CN" sz="1400" dirty="0">
                          <a:solidFill>
                            <a:srgbClr val="0E071B"/>
                          </a:solidFill>
                          <a:sym typeface="+mn-ea"/>
                        </a:rPr>
                        <a:t>1*RS485 communication interface</a:t>
                      </a:r>
                      <a:endParaRPr lang="en-US" altLang="zh-CN" sz="1400" dirty="0">
                        <a:solidFill>
                          <a:srgbClr val="0E071B"/>
                        </a:solidFill>
                        <a:sym typeface="+mn-ea"/>
                      </a:endParaRPr>
                    </a:p>
                  </a:txBody>
                  <a:tcPr marL="50800" marR="50800" marT="50800" marB="50800" anchor="ctr"/>
                </a:tc>
              </a:tr>
            </a:tbl>
          </a:graphicData>
        </a:graphic>
      </p:graphicFrame>
      <p:sp>
        <p:nvSpPr>
          <p:cNvPr id="8" name="矩形 7"/>
          <p:cNvSpPr/>
          <p:nvPr/>
        </p:nvSpPr>
        <p:spPr>
          <a:xfrm>
            <a:off x="144145" y="387985"/>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03</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4000">
              <a:srgbClr val="F3F6F8"/>
            </a:gs>
            <a:gs pos="0">
              <a:srgbClr val="F7F9FA"/>
            </a:gs>
            <a:gs pos="100000">
              <a:srgbClr val="EEF2F5"/>
            </a:gs>
          </a:gsLst>
          <a:lin ang="0" scaled="0"/>
        </a:gradFill>
        <a:effectLst/>
      </p:bgPr>
    </p:bg>
    <p:spTree>
      <p:nvGrpSpPr>
        <p:cNvPr id="1" name=""/>
        <p:cNvGrpSpPr/>
        <p:nvPr/>
      </p:nvGrpSpPr>
      <p:grpSpPr>
        <a:xfrm>
          <a:off x="0" y="0"/>
          <a:ext cx="0" cy="0"/>
          <a:chOff x="0" y="0"/>
          <a:chExt cx="0" cy="0"/>
        </a:xfrm>
      </p:grpSpPr>
      <p:sp>
        <p:nvSpPr>
          <p:cNvPr id="30" name="object 3"/>
          <p:cNvSpPr/>
          <p:nvPr/>
        </p:nvSpPr>
        <p:spPr>
          <a:xfrm>
            <a:off x="455294" y="9756140"/>
            <a:ext cx="513715" cy="280035"/>
          </a:xfrm>
          <a:custGeom>
            <a:avLst/>
            <a:gdLst/>
            <a:ahLst/>
            <a:cxnLst/>
            <a:rect l="l" t="t" r="r" b="b"/>
            <a:pathLst>
              <a:path w="513715" h="280034">
                <a:moveTo>
                  <a:pt x="0" y="0"/>
                </a:moveTo>
                <a:lnTo>
                  <a:pt x="513715" y="0"/>
                </a:lnTo>
                <a:lnTo>
                  <a:pt x="513715" y="280034"/>
                </a:lnTo>
                <a:lnTo>
                  <a:pt x="0" y="28003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p:txBody>
      </p:sp>
      <p:sp>
        <p:nvSpPr>
          <p:cNvPr id="33" name="object 4"/>
          <p:cNvSpPr/>
          <p:nvPr/>
        </p:nvSpPr>
        <p:spPr>
          <a:xfrm>
            <a:off x="456565" y="9754108"/>
            <a:ext cx="6442075" cy="0"/>
          </a:xfrm>
          <a:custGeom>
            <a:avLst/>
            <a:gdLst/>
            <a:ahLst/>
            <a:cxnLst/>
            <a:rect l="l" t="t" r="r" b="b"/>
            <a:pathLst>
              <a:path w="6442075">
                <a:moveTo>
                  <a:pt x="0" y="0"/>
                </a:moveTo>
                <a:lnTo>
                  <a:pt x="6442075" y="0"/>
                </a:lnTo>
              </a:path>
            </a:pathLst>
          </a:custGeom>
          <a:ln w="6096">
            <a:solidFill>
              <a:srgbClr val="000000"/>
            </a:solidFill>
          </a:ln>
        </p:spPr>
        <p:txBody>
          <a:bodyPr wrap="square" lIns="0" tIns="0" rIns="0" bIns="0" rtlCol="0"/>
          <a:lstStyle/>
          <a:p/>
        </p:txBody>
      </p:sp>
      <p:sp>
        <p:nvSpPr>
          <p:cNvPr id="34" name="object 24"/>
          <p:cNvSpPr txBox="1">
            <a:spLocks noGrp="1"/>
          </p:cNvSpPr>
          <p:nvPr/>
        </p:nvSpPr>
        <p:spPr>
          <a:xfrm>
            <a:off x="639445" y="9835515"/>
            <a:ext cx="217170" cy="121920"/>
          </a:xfrm>
          <a:prstGeom prst="rect">
            <a:avLst/>
          </a:prstGeom>
        </p:spPr>
        <p:txBody>
          <a:bodyPr vert="horz" wrap="square" lIns="0" tIns="0" rIns="0" bIns="0" rtlCol="0">
            <a:spAutoFit/>
            <a:scene3d>
              <a:camera prst="orthographicFront"/>
              <a:lightRig rig="threePt" dir="t"/>
            </a:scene3d>
          </a:bodyPr>
          <a:lstStyle>
            <a:lvl1pPr marL="0">
              <a:defRPr sz="900" b="0" i="0">
                <a:solidFill>
                  <a:schemeClr val="bg1"/>
                </a:solidFill>
                <a:latin typeface="Calibri" panose="020F0502020204030204"/>
                <a:ea typeface="+mn-ea"/>
                <a:cs typeface="Calibri" panose="020F050202020403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5400">
              <a:lnSpc>
                <a:spcPts val="955"/>
              </a:lnSpc>
            </a:pPr>
            <a:fld id="{81D60167-4931-47E6-BA6A-407CBD079E47}" type="slidenum">
              <a:rPr sz="1200" dirty="0">
                <a:solidFill>
                  <a:schemeClr val="tx1"/>
                </a:solidFill>
                <a:effectLst>
                  <a:outerShdw blurRad="38100" dist="19050" dir="2700000" algn="tl" rotWithShape="0">
                    <a:schemeClr val="dk1">
                      <a:alpha val="40000"/>
                    </a:schemeClr>
                  </a:outerShdw>
                </a:effectLst>
              </a:rPr>
            </a:fld>
            <a:endParaRPr sz="1200" dirty="0">
              <a:solidFill>
                <a:schemeClr val="tx1"/>
              </a:solidFill>
              <a:effectLst>
                <a:outerShdw blurRad="38100" dist="19050" dir="2700000" algn="tl" rotWithShape="0">
                  <a:schemeClr val="dk1">
                    <a:alpha val="40000"/>
                  </a:schemeClr>
                </a:outerShdw>
              </a:effectLst>
            </a:endParaRPr>
          </a:p>
        </p:txBody>
      </p:sp>
      <p:sp>
        <p:nvSpPr>
          <p:cNvPr id="22" name="文本框 21"/>
          <p:cNvSpPr txBox="1"/>
          <p:nvPr/>
        </p:nvSpPr>
        <p:spPr>
          <a:xfrm>
            <a:off x="906943" y="452450"/>
            <a:ext cx="2428875"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a:solidFill>
                  <a:schemeClr val="accent2"/>
                </a:solidFill>
                <a:latin typeface="Noto Sans S Chinese Medium" panose="020B0600000000000000" charset="-122"/>
                <a:ea typeface="Noto Sans S Chinese Medium" panose="020B0600000000000000" charset="-122"/>
                <a:cs typeface="微软雅黑" panose="020B0503020204020204" charset="-122"/>
                <a:sym typeface="+mn-ea"/>
              </a:rPr>
              <a:t>Wlan Specification</a:t>
            </a:r>
            <a:endParaRPr kumimoji="0" lang="en-US" altLang="zh-CN" sz="2000" b="1" i="0" u="none" strike="noStrike" kern="1200" cap="none" spc="0" normalizeH="0" baseline="0" noProof="0" dirty="0">
              <a:ln>
                <a:noFill/>
              </a:ln>
              <a:solidFill>
                <a:schemeClr val="accent2"/>
              </a:solidFill>
              <a:effectLst/>
              <a:uLnTx/>
              <a:uFillTx/>
              <a:latin typeface="Noto Sans S Chinese Medium" panose="020B0600000000000000" charset="-122"/>
              <a:ea typeface="Noto Sans S Chinese Medium" panose="020B0600000000000000" charset="-122"/>
              <a:cs typeface="微软雅黑" panose="020B0503020204020204" charset="-122"/>
              <a:sym typeface="+mn-ea"/>
            </a:endParaRPr>
          </a:p>
        </p:txBody>
      </p:sp>
      <p:sp>
        <p:nvSpPr>
          <p:cNvPr id="3" name="文本框 2"/>
          <p:cNvSpPr txBox="1"/>
          <p:nvPr/>
        </p:nvSpPr>
        <p:spPr>
          <a:xfrm>
            <a:off x="969010" y="9756140"/>
            <a:ext cx="5469890" cy="245110"/>
          </a:xfrm>
          <a:prstGeom prst="rect">
            <a:avLst/>
          </a:prstGeom>
          <a:noFill/>
        </p:spPr>
        <p:txBody>
          <a:bodyPr wrap="square" rtlCol="0">
            <a:spAutoFit/>
          </a:bodyPr>
          <a:lstStyle/>
          <a:p>
            <a:pPr algn="ctr"/>
            <a:r>
              <a:rPr lang="en-US" sz="1000" spc="-55" dirty="0">
                <a:solidFill>
                  <a:srgbClr val="0556A5"/>
                </a:solidFill>
                <a:cs typeface="Calibri" panose="020F0502020204030204"/>
                <a:sym typeface="+mn-ea"/>
              </a:rPr>
              <a:t>www.sailskywifi.com</a:t>
            </a:r>
            <a:endParaRPr lang="zh-CN" altLang="zh-CN" sz="1000" spc="-55" dirty="0">
              <a:solidFill>
                <a:srgbClr val="0556A5"/>
              </a:solidFill>
              <a:cs typeface="Calibri" panose="020F0502020204030204"/>
              <a:sym typeface="+mn-ea"/>
            </a:endParaRPr>
          </a:p>
        </p:txBody>
      </p:sp>
      <p:graphicFrame>
        <p:nvGraphicFramePr>
          <p:cNvPr id="2" name="表格 1"/>
          <p:cNvGraphicFramePr/>
          <p:nvPr>
            <p:custDataLst>
              <p:tags r:id="rId1"/>
            </p:custDataLst>
          </p:nvPr>
        </p:nvGraphicFramePr>
        <p:xfrm>
          <a:off x="456565" y="1029970"/>
          <a:ext cx="6497320" cy="8338820"/>
        </p:xfrm>
        <a:graphic>
          <a:graphicData uri="http://schemas.openxmlformats.org/drawingml/2006/table">
            <a:tbl>
              <a:tblPr firstRow="1" bandRow="1">
                <a:tableStyleId>{5C22544A-7EE6-4342-B048-85BDC9FD1C3A}</a:tableStyleId>
              </a:tblPr>
              <a:tblGrid>
                <a:gridCol w="3766185"/>
                <a:gridCol w="1246505"/>
                <a:gridCol w="1484630"/>
              </a:tblGrid>
              <a:tr h="554355">
                <a:tc>
                  <a:txBody>
                    <a:bodyPr/>
                    <a:p>
                      <a:pPr algn="l">
                        <a:buNone/>
                      </a:pPr>
                      <a:r>
                        <a:rPr lang="zh-CN" altLang="zh-CN" b="1" dirty="0">
                          <a:latin typeface="Noto Sans S Chinese Bold" panose="020B0800000000000000" charset="-122"/>
                          <a:ea typeface="Noto Sans S Chinese Bold" panose="020B0800000000000000" charset="-122"/>
                        </a:rPr>
                        <a:t>WLAN </a:t>
                      </a:r>
                      <a:r>
                        <a:rPr lang="en-US" altLang="zh-CN" b="1" dirty="0">
                          <a:latin typeface="Noto Sans S Chinese Bold" panose="020B0800000000000000" charset="-122"/>
                          <a:ea typeface="Noto Sans S Chinese Bold" panose="020B0800000000000000" charset="-122"/>
                        </a:rPr>
                        <a:t>Standard </a:t>
                      </a:r>
                      <a:r>
                        <a:rPr lang="en-US" altLang="zh-CN" sz="1485" dirty="0">
                          <a:latin typeface="Noto Sans S Chinese Bold" panose="020B0800000000000000" charset="-122"/>
                          <a:ea typeface="Noto Sans S Chinese Bold" panose="020B0800000000000000" charset="-122"/>
                          <a:sym typeface="+mn-ea"/>
                        </a:rPr>
                        <a:t>±2 dB</a:t>
                      </a:r>
                      <a:endParaRPr lang="zh-CN" altLang="zh-CN" b="1" dirty="0">
                        <a:latin typeface="Noto Sans S Chinese Bold" panose="020B0800000000000000" charset="-122"/>
                        <a:ea typeface="Noto Sans S Chinese Bold" panose="020B0800000000000000" charset="-122"/>
                      </a:endParaRPr>
                    </a:p>
                  </a:txBody>
                  <a:tcPr anchor="ctr"/>
                </a:tc>
                <a:tc>
                  <a:txBody>
                    <a:bodyPr/>
                    <a:p>
                      <a:pPr algn="ctr">
                        <a:buNone/>
                      </a:pPr>
                      <a:r>
                        <a:rPr lang="zh-CN" altLang="zh-CN" b="1">
                          <a:latin typeface="Noto Sans S Chinese Bold" panose="020B0800000000000000" charset="-122"/>
                          <a:ea typeface="Noto Sans S Chinese Bold" panose="020B0800000000000000" charset="-122"/>
                        </a:rPr>
                        <a:t>2.4GHz</a:t>
                      </a:r>
                      <a:endParaRPr lang="zh-CN" altLang="zh-CN" b="1">
                        <a:latin typeface="Noto Sans S Chinese Bold" panose="020B0800000000000000" charset="-122"/>
                        <a:ea typeface="Noto Sans S Chinese Bold" panose="020B0800000000000000" charset="-122"/>
                      </a:endParaRPr>
                    </a:p>
                  </a:txBody>
                  <a:tcPr anchor="ctr"/>
                </a:tc>
                <a:tc>
                  <a:txBody>
                    <a:bodyPr/>
                    <a:p>
                      <a:pPr algn="ctr">
                        <a:buNone/>
                      </a:pPr>
                      <a:r>
                        <a:rPr lang="zh-CN" altLang="zh-CN" b="1" dirty="0">
                          <a:latin typeface="Noto Sans S Chinese Bold" panose="020B0800000000000000" charset="-122"/>
                          <a:ea typeface="Noto Sans S Chinese Bold" panose="020B0800000000000000" charset="-122"/>
                        </a:rPr>
                        <a:t>5GHz</a:t>
                      </a:r>
                      <a:endParaRPr lang="zh-CN" altLang="zh-CN" b="1" dirty="0">
                        <a:latin typeface="Noto Sans S Chinese Bold" panose="020B0800000000000000" charset="-122"/>
                        <a:ea typeface="Noto Sans S Chinese Bold" panose="020B0800000000000000" charset="-122"/>
                      </a:endParaRPr>
                    </a:p>
                  </a:txBody>
                  <a:tcPr anchor="ctr"/>
                </a:tc>
              </a:tr>
              <a:tr h="55499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11 b (1Mbps)</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35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11 b (11Mbps)</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99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11 g (6Mbps)</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35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11 g (54Mbps)</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22</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99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11 a (6Mbps)</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35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11 a (54Mbps)</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21</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7404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HT20(MSC 0/8)</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35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HT20(MSC 7/15)</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22</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21</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99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HT40(MSC 0/8)</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24</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35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HT40(MSC 7/15)</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21</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21</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99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VHT80 256QAM MCS0</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23</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35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VHT80 256QAM MCS9</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19</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990">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VHT80 1024QAM MCS0</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22</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r h="554355">
                <a:tc>
                  <a:txBody>
                    <a:bodyPr/>
                    <a:p>
                      <a:pPr indent="0" algn="l">
                        <a:buNone/>
                      </a:pPr>
                      <a:r>
                        <a:rPr lang="en-US" altLang="zh-CN" sz="1400" b="0">
                          <a:solidFill>
                            <a:srgbClr val="0E071B"/>
                          </a:solidFill>
                          <a:latin typeface="微软雅黑" panose="020B0503020204020204" charset="-122"/>
                          <a:ea typeface="微软雅黑" panose="020B0503020204020204" charset="-122"/>
                          <a:cs typeface="Arial" panose="020B0604020202020204" pitchFamily="34" charset="0"/>
                        </a:rPr>
                        <a:t>VHT80 1024QAM MCS11</a:t>
                      </a:r>
                      <a:endParaRPr lang="en-US" altLang="zh-CN" sz="1400" b="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c>
                  <a:txBody>
                    <a:bodyPr/>
                    <a:p>
                      <a:pPr indent="0" algn="ctr">
                        <a:buNone/>
                      </a:pPr>
                      <a:r>
                        <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rPr>
                        <a:t>18</a:t>
                      </a:r>
                      <a:endParaRPr lang="en-US" altLang="zh-CN" sz="1400" b="0" dirty="0">
                        <a:solidFill>
                          <a:srgbClr val="0E071B"/>
                        </a:solidFill>
                        <a:latin typeface="微软雅黑" panose="020B0503020204020204" charset="-122"/>
                        <a:ea typeface="微软雅黑" panose="020B0503020204020204" charset="-122"/>
                        <a:cs typeface="Arial" panose="020B0604020202020204" pitchFamily="34" charset="0"/>
                      </a:endParaRPr>
                    </a:p>
                  </a:txBody>
                  <a:tcPr marL="50800" marR="50800" marT="50800" marB="50800" anchor="ctr"/>
                </a:tc>
              </a:tr>
            </a:tbl>
          </a:graphicData>
        </a:graphic>
      </p:graphicFrame>
      <p:sp>
        <p:nvSpPr>
          <p:cNvPr id="8" name="矩形 7"/>
          <p:cNvSpPr/>
          <p:nvPr/>
        </p:nvSpPr>
        <p:spPr>
          <a:xfrm>
            <a:off x="217805" y="347980"/>
            <a:ext cx="638810" cy="5035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spcBef>
                <a:spcPts val="0"/>
              </a:spcBef>
              <a:spcAft>
                <a:spcPts val="0"/>
              </a:spcAft>
              <a:buClrTx/>
              <a:buSzTx/>
              <a:buFontTx/>
              <a:defRPr/>
            </a:pPr>
            <a:r>
              <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rPr>
              <a:t>04</a:t>
            </a:r>
            <a:endParaRPr lang="en-US" altLang="zh-CN" sz="1600" noProof="0" dirty="0">
              <a:ln>
                <a:noFill/>
              </a:ln>
              <a:solidFill>
                <a:prstClr val="white"/>
              </a:solidFill>
              <a:effectLst/>
              <a:uLnTx/>
              <a:uFillTx/>
              <a:latin typeface="Arial" panose="020B0604020202020204" pitchFamily="34" charset="0"/>
              <a:ea typeface="阿里汉仪智能黑体" panose="00020600040101010101" pitchFamily="18" charset="-122"/>
              <a:cs typeface="Arial" panose="020B0604020202020204" pitchFamily="34" charset="0"/>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9.xml><?xml version="1.0" encoding="utf-8"?>
<p:tagLst xmlns:p="http://schemas.openxmlformats.org/presentationml/2006/main">
  <p:tag name="KSO_WM_UNIT_TABLE_BEAUTIFY" val="smartTable{cab6a785-022a-4b95-b63e-e4dcf191557f}"/>
  <p:tag name="TABLE_ENDDRAG_ORIGIN_RECT" val="552*715"/>
  <p:tag name="TABLE_ENDDRAG_RECT" val="28*83*552*71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1.xml><?xml version="1.0" encoding="utf-8"?>
<p:tagLst xmlns:p="http://schemas.openxmlformats.org/presentationml/2006/main">
  <p:tag name="KSO_WM_UNIT_TABLE_BEAUTIFY" val="smartTable{68b50820-e6d1-4f55-baec-b7586371b76a}"/>
  <p:tag name="TABLE_ENDDRAG_ORIGIN_RECT" val="492*656"/>
  <p:tag name="TABLE_ENDDRAG_RECT" val="50*71*492*656"/>
</p:tagLst>
</file>

<file path=ppt/tags/tag7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3.xml><?xml version="1.0" encoding="utf-8"?>
<p:tagLst xmlns:p="http://schemas.openxmlformats.org/presentationml/2006/main">
  <p:tag name="KSO_WM_UNIT_TABLE_BEAUTIFY" val="smartTable{8cb8b985-f59b-4d92-a497-7d39bddd0c56}"/>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TABLE_ENDDRAG_ORIGIN_RECT" val="548*667"/>
  <p:tag name="TABLE_ENDDRAG_RECT" val="23*66*548*667"/>
</p:tagLst>
</file>

<file path=ppt/tags/tag7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7.xml><?xml version="1.0" encoding="utf-8"?>
<p:tagLst xmlns:p="http://schemas.openxmlformats.org/presentationml/2006/main">
  <p:tag name="KSO_WM_UNIT_TABLE_BEAUTIFY" val="smartTable{de5d188c-0d12-47b8-885c-d2d76222cec7}"/>
  <p:tag name="TABLE_ENDDRAG_ORIGIN_RECT" val="578*245"/>
  <p:tag name="TABLE_ENDDRAG_RECT" val="0*70*578*245"/>
</p:tagLst>
</file>

<file path=ppt/tags/tag78.xml><?xml version="1.0" encoding="utf-8"?>
<p:tagLst xmlns:p="http://schemas.openxmlformats.org/presentationml/2006/main">
  <p:tag name="KSO_WM_UNIT_TABLE_BEAUTIFY" val="smartTable{bd4845ac-0f39-4b90-9fc8-3905a5dcb0c7}"/>
  <p:tag name="TABLE_ENDDRAG_ORIGIN_RECT" val="583*408"/>
  <p:tag name="TABLE_ENDDRAG_RECT" val="7*322*583*408"/>
</p:tagLst>
</file>

<file path=ppt/tags/tag7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f17c55d1-48d1-4d66-ab75-1ea348368a15}"/>
  <p:tag name="TABLE_ENDDRAG_ORIGIN_RECT" val="568*683"/>
  <p:tag name="TABLE_ENDDRAG_RECT" val="12*74*568*683"/>
</p:tagLst>
</file>

<file path=ppt/tags/tag8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2.xml><?xml version="1.0" encoding="utf-8"?>
<p:tagLst xmlns:p="http://schemas.openxmlformats.org/presentationml/2006/main">
  <p:tag name="KSO_WM_UNIT_TABLE_BEAUTIFY" val="smartTable{3f4ddd74-dfd4-4970-9c8a-8f1ad4be4c5d}"/>
</p:tagLst>
</file>

<file path=ppt/tags/tag83.xml><?xml version="1.0" encoding="utf-8"?>
<p:tagLst xmlns:p="http://schemas.openxmlformats.org/presentationml/2006/main">
  <p:tag name="KSO_WM_UNIT_TABLE_BEAUTIFY" val="smartTable{262a72e0-a73d-4399-9e0c-9bdd517beec7}"/>
  <p:tag name="TABLE_ENDDRAG_ORIGIN_RECT" val="548*214"/>
  <p:tag name="TABLE_ENDDRAG_RECT" val="31*398*548*183"/>
</p:tagLst>
</file>

<file path=ppt/tags/tag84.xml><?xml version="1.0" encoding="utf-8"?>
<p:tagLst xmlns:p="http://schemas.openxmlformats.org/presentationml/2006/main">
  <p:tag name="KSO_WM_UNIT_TABLE_BEAUTIFY" val="smartTable{f09cb35d-94c1-4293-9fb7-e724de2b2260}"/>
</p:tagLst>
</file>

<file path=ppt/tags/tag8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7.xml><?xml version="1.0" encoding="utf-8"?>
<p:tagLst xmlns:p="http://schemas.openxmlformats.org/presentationml/2006/main">
  <p:tag name="KSO_DOCER_TEMPLATE_OPEN_ONCE_MARK" val="1"/>
  <p:tag name="COMMONDATA" val="eyJoZGlkIjoiOWVjODllMjhiMTRjN2QxMTgyYWUxZDg2MWNkYjcxODQifQ=="/>
  <p:tag name="KSO_WPP_MARK_KEY" val="a783a872-e5ba-458d-ae0a-29b8a1503025"/>
  <p:tag name="commondata" val="eyJoZGlkIjoiZDI0YmEzYmY2MWE2NzE1YmQ2NzU1OGVjNTkxNWRhN2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12350</Words>
  <Application>WPS 演示</Application>
  <PresentationFormat>自定义</PresentationFormat>
  <Paragraphs>676</Paragraphs>
  <Slides>15</Slides>
  <Notes>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Calibri</vt:lpstr>
      <vt:lpstr>Noto Sans S Chinese Bold</vt:lpstr>
      <vt:lpstr>Noto Sans S Chinese Regular</vt:lpstr>
      <vt:lpstr>微软雅黑</vt:lpstr>
      <vt:lpstr>Noto Sans S Chinese Medium</vt:lpstr>
      <vt:lpstr>Aharoni</vt:lpstr>
      <vt:lpstr>阿里汉仪智能黑体</vt:lpstr>
      <vt:lpstr>Calibri</vt:lpstr>
      <vt:lpstr>Helvetica</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Natalie</cp:lastModifiedBy>
  <cp:revision>182</cp:revision>
  <dcterms:created xsi:type="dcterms:W3CDTF">2022-05-24T08:45:00Z</dcterms:created>
  <dcterms:modified xsi:type="dcterms:W3CDTF">2025-01-10T06:36:33Z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KSOSaveFontToCloudKey">
    <vt:lpwstr>200094624_embed</vt:lpwstr>
  </property>
  <property fmtid="{D5CDD505-2E9C-101B-9397-08002B2CF9AE}" pid="4" name="ICV">
    <vt:lpwstr>514B133F4D4F472DB54C9F50E536B3D5</vt:lpwstr>
  </property>
</Properties>
</file>